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72" r:id="rId7"/>
    <p:sldId id="271"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 id="267" r:id="rId24"/>
    <p:sldId id="261" r:id="rId25"/>
    <p:sldId id="270" r:id="rId26"/>
  </p:sldIdLst>
  <p:sldSz cx="18288000" cy="10287000"/>
  <p:notesSz cx="6858000" cy="9144000"/>
  <p:embeddedFontLst>
    <p:embeddedFont>
      <p:font typeface="HK Grotesk Bold" panose="020B0604020202020204" charset="0"/>
      <p:regular r:id="rId27"/>
    </p:embeddedFont>
    <p:embeddedFont>
      <p:font typeface="HK Grotesk Medium" panose="020B0604020202020204"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22" autoAdjust="0"/>
  </p:normalViewPr>
  <p:slideViewPr>
    <p:cSldViewPr>
      <p:cViewPr varScale="1">
        <p:scale>
          <a:sx n="53" d="100"/>
          <a:sy n="53" d="100"/>
        </p:scale>
        <p:origin x="830"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801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7/21/2024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2" name="Freeform 2"/>
          <p:cNvSpPr/>
          <p:nvPr/>
        </p:nvSpPr>
        <p:spPr>
          <a:xfrm>
            <a:off x="1802030" y="0"/>
            <a:ext cx="16485970" cy="7581900"/>
          </a:xfrm>
          <a:custGeom>
            <a:avLst/>
            <a:gdLst/>
            <a:ahLst/>
            <a:cxnLst/>
            <a:rect l="l" t="t" r="r" b="b"/>
            <a:pathLst>
              <a:path w="16485970" h="7581900">
                <a:moveTo>
                  <a:pt x="0" y="0"/>
                </a:moveTo>
                <a:lnTo>
                  <a:pt x="16485970" y="0"/>
                </a:lnTo>
                <a:lnTo>
                  <a:pt x="16485970" y="7581900"/>
                </a:lnTo>
                <a:lnTo>
                  <a:pt x="0" y="7581900"/>
                </a:lnTo>
                <a:lnTo>
                  <a:pt x="0" y="0"/>
                </a:lnTo>
                <a:close/>
              </a:path>
            </a:pathLst>
          </a:custGeom>
          <a:blipFill>
            <a:blip r:embed="rId2">
              <a:alphaModFix amt="61000"/>
            </a:blip>
            <a:stretch>
              <a:fillRect t="-37383" b="-37383"/>
            </a:stretch>
          </a:blipFill>
        </p:spPr>
      </p:sp>
      <p:sp>
        <p:nvSpPr>
          <p:cNvPr id="3" name="AutoShape 3"/>
          <p:cNvSpPr/>
          <p:nvPr/>
        </p:nvSpPr>
        <p:spPr>
          <a:xfrm>
            <a:off x="17223649" y="1028700"/>
            <a:ext cx="35651" cy="1142120"/>
          </a:xfrm>
          <a:prstGeom prst="rect">
            <a:avLst/>
          </a:prstGeom>
          <a:solidFill>
            <a:srgbClr val="FFFFFF"/>
          </a:solidFill>
        </p:spPr>
      </p:sp>
      <p:grpSp>
        <p:nvGrpSpPr>
          <p:cNvPr id="4" name="Group 4"/>
          <p:cNvGrpSpPr/>
          <p:nvPr/>
        </p:nvGrpSpPr>
        <p:grpSpPr>
          <a:xfrm>
            <a:off x="2960838" y="2494670"/>
            <a:ext cx="11704537" cy="2028855"/>
            <a:chOff x="0" y="228600"/>
            <a:chExt cx="15606049" cy="2705139"/>
          </a:xfrm>
        </p:grpSpPr>
        <p:sp>
          <p:nvSpPr>
            <p:cNvPr id="5" name="TextBox 5"/>
            <p:cNvSpPr txBox="1"/>
            <p:nvPr/>
          </p:nvSpPr>
          <p:spPr>
            <a:xfrm>
              <a:off x="0" y="228600"/>
              <a:ext cx="15606049" cy="1836058"/>
            </a:xfrm>
            <a:prstGeom prst="rect">
              <a:avLst/>
            </a:prstGeom>
          </p:spPr>
          <p:txBody>
            <a:bodyPr lIns="0" tIns="0" rIns="0" bIns="0" rtlCol="0" anchor="t">
              <a:spAutoFit/>
            </a:bodyPr>
            <a:lstStyle/>
            <a:p>
              <a:pPr>
                <a:lnSpc>
                  <a:spcPts val="10780"/>
                </a:lnSpc>
              </a:pPr>
              <a:r>
                <a:rPr lang="en-US" sz="8000" dirty="0">
                  <a:solidFill>
                    <a:srgbClr val="FFFFFF"/>
                  </a:solidFill>
                  <a:latin typeface="HK Grotesk Bold"/>
                </a:rPr>
                <a:t>Stack-Overflow (EDA)</a:t>
              </a:r>
            </a:p>
          </p:txBody>
        </p:sp>
        <p:sp>
          <p:nvSpPr>
            <p:cNvPr id="6" name="TextBox 6"/>
            <p:cNvSpPr txBox="1"/>
            <p:nvPr/>
          </p:nvSpPr>
          <p:spPr>
            <a:xfrm>
              <a:off x="14515" y="2290058"/>
              <a:ext cx="9753701" cy="643681"/>
            </a:xfrm>
            <a:prstGeom prst="rect">
              <a:avLst/>
            </a:prstGeom>
          </p:spPr>
          <p:txBody>
            <a:bodyPr wrap="square" lIns="0" tIns="0" rIns="0" bIns="0" rtlCol="0" anchor="t">
              <a:spAutoFit/>
            </a:bodyPr>
            <a:lstStyle/>
            <a:p>
              <a:pPr algn="l">
                <a:lnSpc>
                  <a:spcPts val="3920"/>
                </a:lnSpc>
                <a:spcBef>
                  <a:spcPct val="0"/>
                </a:spcBef>
              </a:pPr>
              <a:r>
                <a:rPr lang="en-US" sz="2800" dirty="0">
                  <a:solidFill>
                    <a:srgbClr val="FFFFFF"/>
                  </a:solidFill>
                  <a:latin typeface="HK Grotesk Medium"/>
                </a:rPr>
                <a:t>By Abdulrhman Ahmed Mohammed Hussein</a:t>
              </a:r>
            </a:p>
          </p:txBody>
        </p:sp>
      </p:grpSp>
      <p:sp>
        <p:nvSpPr>
          <p:cNvPr id="7" name="TextBox 7"/>
          <p:cNvSpPr txBox="1"/>
          <p:nvPr/>
        </p:nvSpPr>
        <p:spPr>
          <a:xfrm>
            <a:off x="1028700" y="8856990"/>
            <a:ext cx="1529329" cy="401310"/>
          </a:xfrm>
          <a:prstGeom prst="rect">
            <a:avLst/>
          </a:prstGeom>
        </p:spPr>
        <p:txBody>
          <a:bodyPr lIns="0" tIns="0" rIns="0" bIns="0" rtlCol="0" anchor="t">
            <a:spAutoFit/>
          </a:bodyPr>
          <a:lstStyle/>
          <a:p>
            <a:pPr algn="l">
              <a:lnSpc>
                <a:spcPts val="3359"/>
              </a:lnSpc>
              <a:spcBef>
                <a:spcPct val="0"/>
              </a:spcBef>
            </a:pPr>
            <a:r>
              <a:rPr lang="en-US" sz="2400" dirty="0">
                <a:solidFill>
                  <a:srgbClr val="FFFFFF"/>
                </a:solidFill>
                <a:latin typeface="HK Grotesk Bold"/>
              </a:rPr>
              <a:t>01</a:t>
            </a:r>
          </a:p>
        </p:txBody>
      </p:sp>
      <p:sp>
        <p:nvSpPr>
          <p:cNvPr id="8" name="TextBox 8"/>
          <p:cNvSpPr txBox="1"/>
          <p:nvPr/>
        </p:nvSpPr>
        <p:spPr>
          <a:xfrm>
            <a:off x="13563600" y="8442344"/>
            <a:ext cx="3695700" cy="419217"/>
          </a:xfrm>
          <a:prstGeom prst="rect">
            <a:avLst/>
          </a:prstGeom>
        </p:spPr>
        <p:txBody>
          <a:bodyPr wrap="square" lIns="0" tIns="0" rIns="0" bIns="0" rtlCol="0" anchor="t">
            <a:spAutoFit/>
          </a:bodyPr>
          <a:lstStyle/>
          <a:p>
            <a:pPr algn="r">
              <a:lnSpc>
                <a:spcPts val="3359"/>
              </a:lnSpc>
              <a:spcBef>
                <a:spcPct val="0"/>
              </a:spcBef>
            </a:pPr>
            <a:r>
              <a:rPr lang="en-US" sz="2399" dirty="0">
                <a:solidFill>
                  <a:srgbClr val="FFFFFF"/>
                </a:solidFill>
                <a:latin typeface="HK Grotesk Medium"/>
              </a:rPr>
              <a:t>Exploratory 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10287000"/>
          </a:xfrm>
          <a:prstGeom prst="rect">
            <a:avLst/>
          </a:prstGeom>
          <a:solidFill>
            <a:srgbClr val="171717"/>
          </a:solidFill>
        </p:spPr>
        <p:txBody>
          <a:bodyPr/>
          <a:lstStyle/>
          <a:p>
            <a:endParaRPr lang="en-US" dirty="0"/>
          </a:p>
        </p:txBody>
      </p:sp>
      <p:sp>
        <p:nvSpPr>
          <p:cNvPr id="3" name="AutoShape 3"/>
          <p:cNvSpPr/>
          <p:nvPr/>
        </p:nvSpPr>
        <p:spPr>
          <a:xfrm>
            <a:off x="1028700" y="8116180"/>
            <a:ext cx="35651" cy="1142120"/>
          </a:xfrm>
          <a:prstGeom prst="rect">
            <a:avLst/>
          </a:prstGeom>
          <a:solidFill>
            <a:srgbClr val="FFFFFF"/>
          </a:solidFill>
        </p:spPr>
      </p:sp>
      <p:grpSp>
        <p:nvGrpSpPr>
          <p:cNvPr id="5" name="Group 5"/>
          <p:cNvGrpSpPr/>
          <p:nvPr/>
        </p:nvGrpSpPr>
        <p:grpSpPr>
          <a:xfrm>
            <a:off x="1447801" y="684862"/>
            <a:ext cx="15888674" cy="7205466"/>
            <a:chOff x="1638556" y="407619"/>
            <a:chExt cx="14210838" cy="6511017"/>
          </a:xfrm>
        </p:grpSpPr>
        <p:sp>
          <p:nvSpPr>
            <p:cNvPr id="6" name="TextBox 6"/>
            <p:cNvSpPr txBox="1"/>
            <p:nvPr/>
          </p:nvSpPr>
          <p:spPr>
            <a:xfrm>
              <a:off x="1903475" y="407619"/>
              <a:ext cx="13945919" cy="688274"/>
            </a:xfrm>
            <a:prstGeom prst="rect">
              <a:avLst/>
            </a:prstGeom>
          </p:spPr>
          <p:txBody>
            <a:bodyPr wrap="square" lIns="0" tIns="0" rIns="0" bIns="0" rtlCol="0" anchor="t">
              <a:spAutoFit/>
            </a:bodyPr>
            <a:lstStyle/>
            <a:p>
              <a:pPr algn="ctr">
                <a:lnSpc>
                  <a:spcPct val="150000"/>
                </a:lnSpc>
                <a:spcBef>
                  <a:spcPct val="0"/>
                </a:spcBef>
              </a:pPr>
              <a:r>
                <a:rPr lang="en-US" sz="3600" dirty="0">
                  <a:solidFill>
                    <a:srgbClr val="FFFFFF"/>
                  </a:solidFill>
                  <a:latin typeface="HK Grotesk Medium"/>
                </a:rPr>
                <a:t>which industries having higher number of Data Professionals ?</a:t>
              </a:r>
            </a:p>
          </p:txBody>
        </p:sp>
        <p:sp>
          <p:nvSpPr>
            <p:cNvPr id="7" name="TextBox 7"/>
            <p:cNvSpPr txBox="1"/>
            <p:nvPr/>
          </p:nvSpPr>
          <p:spPr>
            <a:xfrm>
              <a:off x="1638556" y="2302007"/>
              <a:ext cx="5170886" cy="4616629"/>
            </a:xfrm>
            <a:prstGeom prst="rect">
              <a:avLst/>
            </a:prstGeom>
          </p:spPr>
          <p:txBody>
            <a:bodyPr wrap="square" lIns="0" tIns="0" rIns="0" bIns="0" rtlCol="0" anchor="t">
              <a:spAutoFit/>
            </a:bodyPr>
            <a:lstStyle/>
            <a:p>
              <a:pPr>
                <a:lnSpc>
                  <a:spcPct val="150000"/>
                </a:lnSpc>
                <a:spcBef>
                  <a:spcPct val="0"/>
                </a:spcBef>
              </a:pPr>
              <a:r>
                <a:rPr lang="en-US" sz="3200" dirty="0">
                  <a:solidFill>
                    <a:schemeClr val="bg1"/>
                  </a:solidFill>
                  <a:latin typeface="HK Grotesk Medium" panose="020B0604020202020204" charset="0"/>
                  <a:cs typeface="Arial" panose="020B0604020202020204" pitchFamily="34" charset="0"/>
                </a:rPr>
                <a:t>According to this bar chart, </a:t>
              </a:r>
              <a:r>
                <a:rPr lang="en-US" sz="3200" dirty="0">
                  <a:solidFill>
                    <a:schemeClr val="bg1"/>
                  </a:solidFill>
                  <a:latin typeface="HK Grotesk Medium" panose="020B0604020202020204" charset="0"/>
                </a:rPr>
                <a:t>shows the Information Technology industry has the highest number of data professionals, at 642. The Finance industry follows with 206 data professionals.</a:t>
              </a:r>
              <a:endParaRPr lang="en-US" sz="3200" dirty="0">
                <a:solidFill>
                  <a:schemeClr val="bg1"/>
                </a:solidFill>
                <a:latin typeface="HK Grotesk Medium" panose="020B0604020202020204" charset="0"/>
                <a:cs typeface="Arial" panose="020B0604020202020204" pitchFamily="34" charset="0"/>
              </a:endParaRPr>
            </a:p>
          </p:txBody>
        </p:sp>
      </p:grpSp>
      <p:sp>
        <p:nvSpPr>
          <p:cNvPr id="4" name="TextBox 7">
            <a:extLst>
              <a:ext uri="{FF2B5EF4-FFF2-40B4-BE49-F238E27FC236}">
                <a16:creationId xmlns:a16="http://schemas.microsoft.com/office/drawing/2014/main" id="{625A982A-FC6B-1D66-0319-A7943ABA5D63}"/>
              </a:ext>
            </a:extLst>
          </p:cNvPr>
          <p:cNvSpPr txBox="1"/>
          <p:nvPr/>
        </p:nvSpPr>
        <p:spPr>
          <a:xfrm>
            <a:off x="903196" y="1118229"/>
            <a:ext cx="1529329" cy="419282"/>
          </a:xfrm>
          <a:prstGeom prst="rect">
            <a:avLst/>
          </a:prstGeom>
        </p:spPr>
        <p:txBody>
          <a:bodyPr lIns="0" tIns="0" rIns="0" bIns="0" rtlCol="0" anchor="t">
            <a:spAutoFit/>
          </a:bodyPr>
          <a:lstStyle/>
          <a:p>
            <a:pPr>
              <a:lnSpc>
                <a:spcPts val="3359"/>
              </a:lnSpc>
              <a:spcBef>
                <a:spcPct val="0"/>
              </a:spcBef>
            </a:pPr>
            <a:r>
              <a:rPr lang="en-US" sz="2400" dirty="0">
                <a:solidFill>
                  <a:srgbClr val="FFFFFF"/>
                </a:solidFill>
                <a:latin typeface="HK Grotesk Bold"/>
              </a:rPr>
              <a:t>10</a:t>
            </a:r>
          </a:p>
        </p:txBody>
      </p:sp>
      <p:pic>
        <p:nvPicPr>
          <p:cNvPr id="9" name="Picture 8">
            <a:extLst>
              <a:ext uri="{FF2B5EF4-FFF2-40B4-BE49-F238E27FC236}">
                <a16:creationId xmlns:a16="http://schemas.microsoft.com/office/drawing/2014/main" id="{DDC2B25A-C3A9-B96C-0509-89E7562CB895}"/>
              </a:ext>
            </a:extLst>
          </p:cNvPr>
          <p:cNvPicPr>
            <a:picLocks noChangeAspect="1"/>
          </p:cNvPicPr>
          <p:nvPr/>
        </p:nvPicPr>
        <p:blipFill rotWithShape="1">
          <a:blip r:embed="rId2">
            <a:extLst>
              <a:ext uri="{28A0092B-C50C-407E-A947-70E740481C1C}">
                <a14:useLocalDpi xmlns:a14="http://schemas.microsoft.com/office/drawing/2010/main" val="0"/>
              </a:ext>
            </a:extLst>
          </a:blip>
          <a:srcRect r="5473"/>
          <a:stretch/>
        </p:blipFill>
        <p:spPr>
          <a:xfrm>
            <a:off x="7336150" y="1704654"/>
            <a:ext cx="10476087" cy="8312021"/>
          </a:xfrm>
          <a:prstGeom prst="rect">
            <a:avLst/>
          </a:prstGeom>
        </p:spPr>
      </p:pic>
    </p:spTree>
    <p:extLst>
      <p:ext uri="{BB962C8B-B14F-4D97-AF65-F5344CB8AC3E}">
        <p14:creationId xmlns:p14="http://schemas.microsoft.com/office/powerpoint/2010/main" val="3486043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114300"/>
            <a:ext cx="18288000" cy="10515600"/>
          </a:xfrm>
          <a:prstGeom prst="rect">
            <a:avLst/>
          </a:prstGeom>
          <a:solidFill>
            <a:srgbClr val="171717"/>
          </a:solidFill>
        </p:spPr>
        <p:txBody>
          <a:bodyPr/>
          <a:lstStyle/>
          <a:p>
            <a:endParaRPr lang="en-US" dirty="0"/>
          </a:p>
        </p:txBody>
      </p:sp>
      <p:sp>
        <p:nvSpPr>
          <p:cNvPr id="3" name="AutoShape 3"/>
          <p:cNvSpPr/>
          <p:nvPr/>
        </p:nvSpPr>
        <p:spPr>
          <a:xfrm>
            <a:off x="1028700" y="8116180"/>
            <a:ext cx="35651" cy="1142120"/>
          </a:xfrm>
          <a:prstGeom prst="rect">
            <a:avLst/>
          </a:prstGeom>
          <a:solidFill>
            <a:srgbClr val="FFFFFF"/>
          </a:solidFill>
        </p:spPr>
      </p:sp>
      <p:grpSp>
        <p:nvGrpSpPr>
          <p:cNvPr id="5" name="Group 5"/>
          <p:cNvGrpSpPr/>
          <p:nvPr/>
        </p:nvGrpSpPr>
        <p:grpSpPr>
          <a:xfrm>
            <a:off x="1483452" y="684862"/>
            <a:ext cx="15853023" cy="8170786"/>
            <a:chOff x="1670442" y="407619"/>
            <a:chExt cx="14178952" cy="7383304"/>
          </a:xfrm>
        </p:grpSpPr>
        <p:sp>
          <p:nvSpPr>
            <p:cNvPr id="6" name="TextBox 6"/>
            <p:cNvSpPr txBox="1"/>
            <p:nvPr/>
          </p:nvSpPr>
          <p:spPr>
            <a:xfrm>
              <a:off x="1903475" y="407619"/>
              <a:ext cx="13945919" cy="688274"/>
            </a:xfrm>
            <a:prstGeom prst="rect">
              <a:avLst/>
            </a:prstGeom>
          </p:spPr>
          <p:txBody>
            <a:bodyPr wrap="square" lIns="0" tIns="0" rIns="0" bIns="0" rtlCol="0" anchor="t">
              <a:spAutoFit/>
            </a:bodyPr>
            <a:lstStyle/>
            <a:p>
              <a:pPr algn="ctr">
                <a:lnSpc>
                  <a:spcPct val="150000"/>
                </a:lnSpc>
                <a:spcBef>
                  <a:spcPct val="0"/>
                </a:spcBef>
              </a:pPr>
              <a:r>
                <a:rPr lang="en-US" sz="3600" dirty="0">
                  <a:solidFill>
                    <a:srgbClr val="FFFFFF"/>
                  </a:solidFill>
                  <a:latin typeface="HK Grotesk Medium"/>
                </a:rPr>
                <a:t>what is the percentage of each Data Professionals per industry  ?</a:t>
              </a:r>
            </a:p>
          </p:txBody>
        </p:sp>
        <p:sp>
          <p:nvSpPr>
            <p:cNvPr id="7" name="TextBox 7"/>
            <p:cNvSpPr txBox="1"/>
            <p:nvPr/>
          </p:nvSpPr>
          <p:spPr>
            <a:xfrm>
              <a:off x="1670442" y="1839346"/>
              <a:ext cx="6270105" cy="5951577"/>
            </a:xfrm>
            <a:prstGeom prst="rect">
              <a:avLst/>
            </a:prstGeom>
          </p:spPr>
          <p:txBody>
            <a:bodyPr wrap="square" lIns="0" tIns="0" rIns="0" bIns="0" rtlCol="0" anchor="t">
              <a:spAutoFit/>
            </a:bodyPr>
            <a:lstStyle/>
            <a:p>
              <a:pPr>
                <a:lnSpc>
                  <a:spcPct val="150000"/>
                </a:lnSpc>
                <a:spcBef>
                  <a:spcPct val="0"/>
                </a:spcBef>
              </a:pPr>
              <a:r>
                <a:rPr lang="en-US" sz="3200" dirty="0">
                  <a:solidFill>
                    <a:schemeClr val="bg1"/>
                  </a:solidFill>
                  <a:latin typeface="HK Grotesk Medium" panose="020B0604020202020204" charset="0"/>
                  <a:cs typeface="Arial" panose="020B0604020202020204" pitchFamily="34" charset="0"/>
                </a:rPr>
                <a:t>According to this interactive chart (built with Dash) ,it shows the distribution  of data professionals in health care industry.</a:t>
              </a:r>
            </a:p>
            <a:p>
              <a:pPr>
                <a:lnSpc>
                  <a:spcPct val="150000"/>
                </a:lnSpc>
                <a:spcBef>
                  <a:spcPct val="0"/>
                </a:spcBef>
              </a:pPr>
              <a:r>
                <a:rPr lang="en-US" sz="3200" dirty="0">
                  <a:solidFill>
                    <a:schemeClr val="bg1"/>
                  </a:solidFill>
                  <a:latin typeface="HK Grotesk Medium" panose="020B0604020202020204" charset="0"/>
                  <a:cs typeface="Arial" panose="020B0604020202020204" pitchFamily="34" charset="0"/>
                </a:rPr>
                <a:t>In which data scientists have the highest portion with about 45% of data professionals, and 32% are data engineer , 19% data analysts, and only about 4% database administrator</a:t>
              </a:r>
            </a:p>
          </p:txBody>
        </p:sp>
      </p:grpSp>
      <p:sp>
        <p:nvSpPr>
          <p:cNvPr id="13" name="TextBox 7">
            <a:extLst>
              <a:ext uri="{FF2B5EF4-FFF2-40B4-BE49-F238E27FC236}">
                <a16:creationId xmlns:a16="http://schemas.microsoft.com/office/drawing/2014/main" id="{DA9400FA-BC9B-2C87-F5E8-EE774EF63E29}"/>
              </a:ext>
            </a:extLst>
          </p:cNvPr>
          <p:cNvSpPr txBox="1"/>
          <p:nvPr/>
        </p:nvSpPr>
        <p:spPr>
          <a:xfrm>
            <a:off x="15694320" y="981075"/>
            <a:ext cx="1529329" cy="419282"/>
          </a:xfrm>
          <a:prstGeom prst="rect">
            <a:avLst/>
          </a:prstGeom>
        </p:spPr>
        <p:txBody>
          <a:bodyPr lIns="0" tIns="0" rIns="0" bIns="0" rtlCol="0" anchor="t">
            <a:spAutoFit/>
          </a:bodyPr>
          <a:lstStyle/>
          <a:p>
            <a:pPr algn="r">
              <a:lnSpc>
                <a:spcPts val="3359"/>
              </a:lnSpc>
              <a:spcBef>
                <a:spcPct val="0"/>
              </a:spcBef>
            </a:pPr>
            <a:r>
              <a:rPr lang="en-US" sz="2400" dirty="0">
                <a:solidFill>
                  <a:srgbClr val="FFFFFF"/>
                </a:solidFill>
                <a:latin typeface="HK Grotesk Bold"/>
              </a:rPr>
              <a:t>11</a:t>
            </a:r>
          </a:p>
        </p:txBody>
      </p:sp>
      <p:pic>
        <p:nvPicPr>
          <p:cNvPr id="9" name="Picture 8">
            <a:extLst>
              <a:ext uri="{FF2B5EF4-FFF2-40B4-BE49-F238E27FC236}">
                <a16:creationId xmlns:a16="http://schemas.microsoft.com/office/drawing/2014/main" id="{5515FF60-0488-F5F3-3CE2-CDA2F23724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3852" y="1831168"/>
            <a:ext cx="9641748" cy="7770970"/>
          </a:xfrm>
          <a:prstGeom prst="rect">
            <a:avLst/>
          </a:prstGeom>
        </p:spPr>
      </p:pic>
    </p:spTree>
    <p:extLst>
      <p:ext uri="{BB962C8B-B14F-4D97-AF65-F5344CB8AC3E}">
        <p14:creationId xmlns:p14="http://schemas.microsoft.com/office/powerpoint/2010/main" val="2240410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10287000"/>
          </a:xfrm>
          <a:prstGeom prst="rect">
            <a:avLst/>
          </a:prstGeom>
          <a:solidFill>
            <a:srgbClr val="171717"/>
          </a:solidFill>
        </p:spPr>
        <p:txBody>
          <a:bodyPr/>
          <a:lstStyle/>
          <a:p>
            <a:endParaRPr lang="en-US" dirty="0"/>
          </a:p>
        </p:txBody>
      </p:sp>
      <p:sp>
        <p:nvSpPr>
          <p:cNvPr id="3" name="AutoShape 3"/>
          <p:cNvSpPr/>
          <p:nvPr/>
        </p:nvSpPr>
        <p:spPr>
          <a:xfrm>
            <a:off x="1028700" y="8116180"/>
            <a:ext cx="35651" cy="1142120"/>
          </a:xfrm>
          <a:prstGeom prst="rect">
            <a:avLst/>
          </a:prstGeom>
          <a:solidFill>
            <a:srgbClr val="FFFFFF"/>
          </a:solidFill>
        </p:spPr>
      </p:sp>
      <p:grpSp>
        <p:nvGrpSpPr>
          <p:cNvPr id="5" name="Group 5"/>
          <p:cNvGrpSpPr/>
          <p:nvPr/>
        </p:nvGrpSpPr>
        <p:grpSpPr>
          <a:xfrm>
            <a:off x="1447801" y="684862"/>
            <a:ext cx="15888674" cy="7944130"/>
            <a:chOff x="1638556" y="407619"/>
            <a:chExt cx="14210838" cy="7178490"/>
          </a:xfrm>
        </p:grpSpPr>
        <p:sp>
          <p:nvSpPr>
            <p:cNvPr id="6" name="TextBox 6"/>
            <p:cNvSpPr txBox="1"/>
            <p:nvPr/>
          </p:nvSpPr>
          <p:spPr>
            <a:xfrm>
              <a:off x="1903475" y="407619"/>
              <a:ext cx="13945919" cy="688274"/>
            </a:xfrm>
            <a:prstGeom prst="rect">
              <a:avLst/>
            </a:prstGeom>
          </p:spPr>
          <p:txBody>
            <a:bodyPr wrap="square" lIns="0" tIns="0" rIns="0" bIns="0" rtlCol="0" anchor="t">
              <a:spAutoFit/>
            </a:bodyPr>
            <a:lstStyle/>
            <a:p>
              <a:pPr algn="ctr">
                <a:lnSpc>
                  <a:spcPct val="150000"/>
                </a:lnSpc>
                <a:spcBef>
                  <a:spcPct val="0"/>
                </a:spcBef>
              </a:pPr>
              <a:r>
                <a:rPr lang="en-US" sz="3600" dirty="0">
                  <a:solidFill>
                    <a:srgbClr val="FFFFFF"/>
                  </a:solidFill>
                  <a:latin typeface="HK Grotesk Medium"/>
                </a:rPr>
                <a:t>what are the top 10 programming language used by data professionals ?</a:t>
              </a:r>
            </a:p>
          </p:txBody>
        </p:sp>
        <p:sp>
          <p:nvSpPr>
            <p:cNvPr id="7" name="TextBox 7"/>
            <p:cNvSpPr txBox="1"/>
            <p:nvPr/>
          </p:nvSpPr>
          <p:spPr>
            <a:xfrm>
              <a:off x="1638556" y="2302007"/>
              <a:ext cx="5170886" cy="5284102"/>
            </a:xfrm>
            <a:prstGeom prst="rect">
              <a:avLst/>
            </a:prstGeom>
          </p:spPr>
          <p:txBody>
            <a:bodyPr wrap="square" lIns="0" tIns="0" rIns="0" bIns="0" rtlCol="0" anchor="t">
              <a:spAutoFit/>
            </a:bodyPr>
            <a:lstStyle/>
            <a:p>
              <a:pPr>
                <a:lnSpc>
                  <a:spcPct val="150000"/>
                </a:lnSpc>
                <a:spcBef>
                  <a:spcPct val="0"/>
                </a:spcBef>
              </a:pPr>
              <a:r>
                <a:rPr lang="en-US" sz="3200" dirty="0">
                  <a:solidFill>
                    <a:schemeClr val="bg1"/>
                  </a:solidFill>
                  <a:latin typeface="HK Grotesk Medium" panose="020B0604020202020204" charset="0"/>
                  <a:cs typeface="Arial" panose="020B0604020202020204" pitchFamily="34" charset="0"/>
                </a:rPr>
                <a:t>According to this bar chart, </a:t>
              </a:r>
              <a:r>
                <a:rPr lang="en-US" sz="3200" dirty="0">
                  <a:solidFill>
                    <a:schemeClr val="bg1"/>
                  </a:solidFill>
                  <a:latin typeface="HK Grotesk Medium" panose="020B0604020202020204" charset="0"/>
                </a:rPr>
                <a:t>shows number of users who used these programming languages, it shows that Python taking the first place and the difference between Python and R in term of number of users is very high</a:t>
              </a:r>
              <a:endParaRPr lang="en-US" sz="3200" dirty="0">
                <a:solidFill>
                  <a:schemeClr val="bg1"/>
                </a:solidFill>
                <a:latin typeface="HK Grotesk Medium" panose="020B0604020202020204" charset="0"/>
                <a:cs typeface="Arial" panose="020B0604020202020204" pitchFamily="34" charset="0"/>
              </a:endParaRPr>
            </a:p>
          </p:txBody>
        </p:sp>
      </p:grpSp>
      <p:sp>
        <p:nvSpPr>
          <p:cNvPr id="4" name="TextBox 7">
            <a:extLst>
              <a:ext uri="{FF2B5EF4-FFF2-40B4-BE49-F238E27FC236}">
                <a16:creationId xmlns:a16="http://schemas.microsoft.com/office/drawing/2014/main" id="{625A982A-FC6B-1D66-0319-A7943ABA5D63}"/>
              </a:ext>
            </a:extLst>
          </p:cNvPr>
          <p:cNvSpPr txBox="1"/>
          <p:nvPr/>
        </p:nvSpPr>
        <p:spPr>
          <a:xfrm>
            <a:off x="951525" y="1065704"/>
            <a:ext cx="1529329" cy="419282"/>
          </a:xfrm>
          <a:prstGeom prst="rect">
            <a:avLst/>
          </a:prstGeom>
        </p:spPr>
        <p:txBody>
          <a:bodyPr lIns="0" tIns="0" rIns="0" bIns="0" rtlCol="0" anchor="t">
            <a:spAutoFit/>
          </a:bodyPr>
          <a:lstStyle/>
          <a:p>
            <a:pPr>
              <a:lnSpc>
                <a:spcPts val="3359"/>
              </a:lnSpc>
              <a:spcBef>
                <a:spcPct val="0"/>
              </a:spcBef>
            </a:pPr>
            <a:r>
              <a:rPr lang="en-US" sz="2400" dirty="0">
                <a:solidFill>
                  <a:srgbClr val="FFFFFF"/>
                </a:solidFill>
                <a:latin typeface="HK Grotesk Bold"/>
              </a:rPr>
              <a:t>12</a:t>
            </a:r>
          </a:p>
        </p:txBody>
      </p:sp>
      <p:pic>
        <p:nvPicPr>
          <p:cNvPr id="10" name="Picture 9">
            <a:extLst>
              <a:ext uri="{FF2B5EF4-FFF2-40B4-BE49-F238E27FC236}">
                <a16:creationId xmlns:a16="http://schemas.microsoft.com/office/drawing/2014/main" id="{F70A2682-69FD-3E04-16C4-0966CC166B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6949" y="2286000"/>
            <a:ext cx="9754851" cy="7316138"/>
          </a:xfrm>
          <a:prstGeom prst="rect">
            <a:avLst/>
          </a:prstGeom>
        </p:spPr>
      </p:pic>
    </p:spTree>
    <p:extLst>
      <p:ext uri="{BB962C8B-B14F-4D97-AF65-F5344CB8AC3E}">
        <p14:creationId xmlns:p14="http://schemas.microsoft.com/office/powerpoint/2010/main" val="561273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114300"/>
            <a:ext cx="18288000" cy="10515600"/>
          </a:xfrm>
          <a:prstGeom prst="rect">
            <a:avLst/>
          </a:prstGeom>
          <a:solidFill>
            <a:srgbClr val="171717"/>
          </a:solidFill>
        </p:spPr>
        <p:txBody>
          <a:bodyPr/>
          <a:lstStyle/>
          <a:p>
            <a:endParaRPr lang="en-US" dirty="0"/>
          </a:p>
        </p:txBody>
      </p:sp>
      <p:sp>
        <p:nvSpPr>
          <p:cNvPr id="3" name="AutoShape 3"/>
          <p:cNvSpPr/>
          <p:nvPr/>
        </p:nvSpPr>
        <p:spPr>
          <a:xfrm>
            <a:off x="1028700" y="8116180"/>
            <a:ext cx="35651" cy="1142120"/>
          </a:xfrm>
          <a:prstGeom prst="rect">
            <a:avLst/>
          </a:prstGeom>
          <a:solidFill>
            <a:srgbClr val="FFFFFF"/>
          </a:solidFill>
        </p:spPr>
      </p:sp>
      <p:grpSp>
        <p:nvGrpSpPr>
          <p:cNvPr id="5" name="Group 5"/>
          <p:cNvGrpSpPr/>
          <p:nvPr/>
        </p:nvGrpSpPr>
        <p:grpSpPr>
          <a:xfrm>
            <a:off x="1483452" y="57989"/>
            <a:ext cx="15592476" cy="8058995"/>
            <a:chOff x="1670442" y="-158837"/>
            <a:chExt cx="13945919" cy="7282286"/>
          </a:xfrm>
        </p:grpSpPr>
        <p:sp>
          <p:nvSpPr>
            <p:cNvPr id="6" name="TextBox 6"/>
            <p:cNvSpPr txBox="1"/>
            <p:nvPr/>
          </p:nvSpPr>
          <p:spPr>
            <a:xfrm>
              <a:off x="1670442" y="-158837"/>
              <a:ext cx="13945919" cy="688274"/>
            </a:xfrm>
            <a:prstGeom prst="rect">
              <a:avLst/>
            </a:prstGeom>
          </p:spPr>
          <p:txBody>
            <a:bodyPr wrap="square" lIns="0" tIns="0" rIns="0" bIns="0" rtlCol="0" anchor="t">
              <a:spAutoFit/>
            </a:bodyPr>
            <a:lstStyle/>
            <a:p>
              <a:pPr algn="ctr">
                <a:lnSpc>
                  <a:spcPct val="150000"/>
                </a:lnSpc>
                <a:spcBef>
                  <a:spcPct val="0"/>
                </a:spcBef>
              </a:pPr>
              <a:r>
                <a:rPr lang="en-US" sz="3600" dirty="0">
                  <a:solidFill>
                    <a:srgbClr val="FFFFFF"/>
                  </a:solidFill>
                  <a:latin typeface="HK Grotesk Medium"/>
                </a:rPr>
                <a:t>What are the top 10 Programming language desired by Data Professionals ?</a:t>
              </a:r>
            </a:p>
          </p:txBody>
        </p:sp>
        <p:sp>
          <p:nvSpPr>
            <p:cNvPr id="7" name="TextBox 7"/>
            <p:cNvSpPr txBox="1"/>
            <p:nvPr/>
          </p:nvSpPr>
          <p:spPr>
            <a:xfrm>
              <a:off x="1670442" y="1839346"/>
              <a:ext cx="6270105" cy="5284103"/>
            </a:xfrm>
            <a:prstGeom prst="rect">
              <a:avLst/>
            </a:prstGeom>
          </p:spPr>
          <p:txBody>
            <a:bodyPr wrap="square" lIns="0" tIns="0" rIns="0" bIns="0" rtlCol="0" anchor="t">
              <a:spAutoFit/>
            </a:bodyPr>
            <a:lstStyle/>
            <a:p>
              <a:pPr>
                <a:lnSpc>
                  <a:spcPct val="150000"/>
                </a:lnSpc>
                <a:spcBef>
                  <a:spcPct val="0"/>
                </a:spcBef>
              </a:pPr>
              <a:r>
                <a:rPr lang="en-US" sz="3200" dirty="0">
                  <a:solidFill>
                    <a:schemeClr val="bg1"/>
                  </a:solidFill>
                  <a:latin typeface="HK Grotesk Medium" panose="020B0604020202020204" charset="0"/>
                  <a:cs typeface="Arial" panose="020B0604020202020204" pitchFamily="34" charset="0"/>
                </a:rPr>
                <a:t>According to this bar chart, </a:t>
              </a:r>
              <a:r>
                <a:rPr lang="en-US" sz="3200" dirty="0">
                  <a:solidFill>
                    <a:schemeClr val="bg1"/>
                  </a:solidFill>
                  <a:latin typeface="HK Grotesk Medium" panose="020B0604020202020204" charset="0"/>
                </a:rPr>
                <a:t>shows number of users who used these programming languages, it shows that Python taking the first place and the difference between Python and R in term of number of data professionals who want to use it . And Rust is taking a higher attention </a:t>
              </a:r>
              <a:endParaRPr lang="en-US" sz="3200" dirty="0">
                <a:solidFill>
                  <a:schemeClr val="bg1"/>
                </a:solidFill>
                <a:latin typeface="HK Grotesk Medium" panose="020B0604020202020204" charset="0"/>
                <a:cs typeface="Arial" panose="020B0604020202020204" pitchFamily="34" charset="0"/>
              </a:endParaRPr>
            </a:p>
          </p:txBody>
        </p:sp>
      </p:grpSp>
      <p:sp>
        <p:nvSpPr>
          <p:cNvPr id="13" name="TextBox 7">
            <a:extLst>
              <a:ext uri="{FF2B5EF4-FFF2-40B4-BE49-F238E27FC236}">
                <a16:creationId xmlns:a16="http://schemas.microsoft.com/office/drawing/2014/main" id="{DA9400FA-BC9B-2C87-F5E8-EE774EF63E29}"/>
              </a:ext>
            </a:extLst>
          </p:cNvPr>
          <p:cNvSpPr txBox="1"/>
          <p:nvPr/>
        </p:nvSpPr>
        <p:spPr>
          <a:xfrm>
            <a:off x="15694320" y="981075"/>
            <a:ext cx="1529329" cy="419282"/>
          </a:xfrm>
          <a:prstGeom prst="rect">
            <a:avLst/>
          </a:prstGeom>
        </p:spPr>
        <p:txBody>
          <a:bodyPr lIns="0" tIns="0" rIns="0" bIns="0" rtlCol="0" anchor="t">
            <a:spAutoFit/>
          </a:bodyPr>
          <a:lstStyle/>
          <a:p>
            <a:pPr algn="r">
              <a:lnSpc>
                <a:spcPts val="3359"/>
              </a:lnSpc>
              <a:spcBef>
                <a:spcPct val="0"/>
              </a:spcBef>
            </a:pPr>
            <a:r>
              <a:rPr lang="en-US" sz="2400" dirty="0">
                <a:solidFill>
                  <a:srgbClr val="FFFFFF"/>
                </a:solidFill>
                <a:latin typeface="HK Grotesk Bold"/>
              </a:rPr>
              <a:t>13</a:t>
            </a:r>
          </a:p>
        </p:txBody>
      </p:sp>
      <p:pic>
        <p:nvPicPr>
          <p:cNvPr id="11" name="Picture 10">
            <a:extLst>
              <a:ext uri="{FF2B5EF4-FFF2-40B4-BE49-F238E27FC236}">
                <a16:creationId xmlns:a16="http://schemas.microsoft.com/office/drawing/2014/main" id="{67A7591D-73F0-6670-DF18-6114FE86C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7201" y="1678645"/>
            <a:ext cx="9527448" cy="7574212"/>
          </a:xfrm>
          <a:prstGeom prst="rect">
            <a:avLst/>
          </a:prstGeom>
        </p:spPr>
      </p:pic>
    </p:spTree>
    <p:extLst>
      <p:ext uri="{BB962C8B-B14F-4D97-AF65-F5344CB8AC3E}">
        <p14:creationId xmlns:p14="http://schemas.microsoft.com/office/powerpoint/2010/main" val="2378051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10287000"/>
          </a:xfrm>
          <a:prstGeom prst="rect">
            <a:avLst/>
          </a:prstGeom>
          <a:solidFill>
            <a:srgbClr val="171717"/>
          </a:solidFill>
        </p:spPr>
        <p:txBody>
          <a:bodyPr/>
          <a:lstStyle/>
          <a:p>
            <a:endParaRPr lang="en-US" dirty="0"/>
          </a:p>
        </p:txBody>
      </p:sp>
      <p:sp>
        <p:nvSpPr>
          <p:cNvPr id="3" name="AutoShape 3"/>
          <p:cNvSpPr/>
          <p:nvPr/>
        </p:nvSpPr>
        <p:spPr>
          <a:xfrm>
            <a:off x="1028700" y="8116180"/>
            <a:ext cx="35651" cy="1142120"/>
          </a:xfrm>
          <a:prstGeom prst="rect">
            <a:avLst/>
          </a:prstGeom>
          <a:solidFill>
            <a:srgbClr val="FFFFFF"/>
          </a:solidFill>
        </p:spPr>
      </p:sp>
      <p:grpSp>
        <p:nvGrpSpPr>
          <p:cNvPr id="5" name="Group 5"/>
          <p:cNvGrpSpPr/>
          <p:nvPr/>
        </p:nvGrpSpPr>
        <p:grpSpPr>
          <a:xfrm>
            <a:off x="1743998" y="684862"/>
            <a:ext cx="15592477" cy="7767322"/>
            <a:chOff x="1903475" y="407619"/>
            <a:chExt cx="13945919" cy="7018722"/>
          </a:xfrm>
        </p:grpSpPr>
        <p:sp>
          <p:nvSpPr>
            <p:cNvPr id="6" name="TextBox 6"/>
            <p:cNvSpPr txBox="1"/>
            <p:nvPr/>
          </p:nvSpPr>
          <p:spPr>
            <a:xfrm>
              <a:off x="1903475" y="407619"/>
              <a:ext cx="13945919" cy="688274"/>
            </a:xfrm>
            <a:prstGeom prst="rect">
              <a:avLst/>
            </a:prstGeom>
          </p:spPr>
          <p:txBody>
            <a:bodyPr wrap="square" lIns="0" tIns="0" rIns="0" bIns="0" rtlCol="0" anchor="t">
              <a:spAutoFit/>
            </a:bodyPr>
            <a:lstStyle/>
            <a:p>
              <a:pPr algn="ctr">
                <a:lnSpc>
                  <a:spcPct val="150000"/>
                </a:lnSpc>
                <a:spcBef>
                  <a:spcPct val="0"/>
                </a:spcBef>
              </a:pPr>
              <a:r>
                <a:rPr lang="en-US" sz="3600" dirty="0">
                  <a:solidFill>
                    <a:srgbClr val="FFFFFF"/>
                  </a:solidFill>
                  <a:latin typeface="HK Grotesk Medium"/>
                </a:rPr>
                <a:t>What are the top 10 Databases used by data professionals ?</a:t>
              </a:r>
            </a:p>
          </p:txBody>
        </p:sp>
        <p:sp>
          <p:nvSpPr>
            <p:cNvPr id="7" name="TextBox 7"/>
            <p:cNvSpPr txBox="1"/>
            <p:nvPr/>
          </p:nvSpPr>
          <p:spPr>
            <a:xfrm>
              <a:off x="2199441" y="1474766"/>
              <a:ext cx="5170886" cy="5951575"/>
            </a:xfrm>
            <a:prstGeom prst="rect">
              <a:avLst/>
            </a:prstGeom>
          </p:spPr>
          <p:txBody>
            <a:bodyPr wrap="square" lIns="0" tIns="0" rIns="0" bIns="0" rtlCol="0" anchor="t">
              <a:spAutoFit/>
            </a:bodyPr>
            <a:lstStyle/>
            <a:p>
              <a:pPr>
                <a:lnSpc>
                  <a:spcPct val="150000"/>
                </a:lnSpc>
                <a:spcBef>
                  <a:spcPct val="0"/>
                </a:spcBef>
              </a:pPr>
              <a:r>
                <a:rPr lang="en-US" sz="3200" dirty="0">
                  <a:solidFill>
                    <a:schemeClr val="bg1"/>
                  </a:solidFill>
                  <a:latin typeface="HK Grotesk Medium" panose="020B0604020202020204" charset="0"/>
                  <a:cs typeface="Arial" panose="020B0604020202020204" pitchFamily="34" charset="0"/>
                </a:rPr>
                <a:t>According to this bar chart, </a:t>
              </a:r>
              <a:r>
                <a:rPr lang="en-US" sz="3200" dirty="0">
                  <a:solidFill>
                    <a:schemeClr val="bg1"/>
                  </a:solidFill>
                  <a:latin typeface="HK Grotesk Medium" panose="020B0604020202020204" charset="0"/>
                </a:rPr>
                <a:t>shows number of users who used these Databases, it shows that PostgreSQL is most used database overall and the most used among SQL-based databases, while MongoDB is the most used No-SQL database.</a:t>
              </a:r>
              <a:endParaRPr lang="en-US" sz="3200" dirty="0">
                <a:solidFill>
                  <a:schemeClr val="bg1"/>
                </a:solidFill>
                <a:latin typeface="HK Grotesk Medium" panose="020B0604020202020204" charset="0"/>
                <a:cs typeface="Arial" panose="020B0604020202020204" pitchFamily="34" charset="0"/>
              </a:endParaRPr>
            </a:p>
          </p:txBody>
        </p:sp>
      </p:grpSp>
      <p:sp>
        <p:nvSpPr>
          <p:cNvPr id="4" name="TextBox 7">
            <a:extLst>
              <a:ext uri="{FF2B5EF4-FFF2-40B4-BE49-F238E27FC236}">
                <a16:creationId xmlns:a16="http://schemas.microsoft.com/office/drawing/2014/main" id="{625A982A-FC6B-1D66-0319-A7943ABA5D63}"/>
              </a:ext>
            </a:extLst>
          </p:cNvPr>
          <p:cNvSpPr txBox="1"/>
          <p:nvPr/>
        </p:nvSpPr>
        <p:spPr>
          <a:xfrm>
            <a:off x="951525" y="1065704"/>
            <a:ext cx="1529329" cy="419282"/>
          </a:xfrm>
          <a:prstGeom prst="rect">
            <a:avLst/>
          </a:prstGeom>
        </p:spPr>
        <p:txBody>
          <a:bodyPr lIns="0" tIns="0" rIns="0" bIns="0" rtlCol="0" anchor="t">
            <a:spAutoFit/>
          </a:bodyPr>
          <a:lstStyle/>
          <a:p>
            <a:pPr>
              <a:lnSpc>
                <a:spcPts val="3359"/>
              </a:lnSpc>
              <a:spcBef>
                <a:spcPct val="0"/>
              </a:spcBef>
            </a:pPr>
            <a:r>
              <a:rPr lang="en-US" sz="2400" dirty="0">
                <a:solidFill>
                  <a:srgbClr val="FFFFFF"/>
                </a:solidFill>
                <a:latin typeface="HK Grotesk Bold"/>
              </a:rPr>
              <a:t>14</a:t>
            </a:r>
          </a:p>
        </p:txBody>
      </p:sp>
      <p:pic>
        <p:nvPicPr>
          <p:cNvPr id="9" name="Picture 8">
            <a:extLst>
              <a:ext uri="{FF2B5EF4-FFF2-40B4-BE49-F238E27FC236}">
                <a16:creationId xmlns:a16="http://schemas.microsoft.com/office/drawing/2014/main" id="{349C1E43-CE31-DB0F-3F48-13E0F7798CC4}"/>
              </a:ext>
            </a:extLst>
          </p:cNvPr>
          <p:cNvPicPr>
            <a:picLocks noChangeAspect="1"/>
          </p:cNvPicPr>
          <p:nvPr/>
        </p:nvPicPr>
        <p:blipFill rotWithShape="1">
          <a:blip r:embed="rId2">
            <a:extLst>
              <a:ext uri="{28A0092B-C50C-407E-A947-70E740481C1C}">
                <a14:useLocalDpi xmlns:a14="http://schemas.microsoft.com/office/drawing/2010/main" val="0"/>
              </a:ext>
            </a:extLst>
          </a:blip>
          <a:srcRect r="4989"/>
          <a:stretch/>
        </p:blipFill>
        <p:spPr>
          <a:xfrm>
            <a:off x="8677001" y="2131408"/>
            <a:ext cx="8978334" cy="7087337"/>
          </a:xfrm>
          <a:prstGeom prst="rect">
            <a:avLst/>
          </a:prstGeom>
        </p:spPr>
      </p:pic>
    </p:spTree>
    <p:extLst>
      <p:ext uri="{BB962C8B-B14F-4D97-AF65-F5344CB8AC3E}">
        <p14:creationId xmlns:p14="http://schemas.microsoft.com/office/powerpoint/2010/main" val="604813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52400" y="-16329"/>
            <a:ext cx="18821400" cy="10515600"/>
          </a:xfrm>
          <a:prstGeom prst="rect">
            <a:avLst/>
          </a:prstGeom>
          <a:solidFill>
            <a:srgbClr val="171717"/>
          </a:solidFill>
        </p:spPr>
        <p:txBody>
          <a:bodyPr/>
          <a:lstStyle/>
          <a:p>
            <a:endParaRPr lang="en-US" dirty="0"/>
          </a:p>
        </p:txBody>
      </p:sp>
      <p:sp>
        <p:nvSpPr>
          <p:cNvPr id="3" name="AutoShape 3"/>
          <p:cNvSpPr/>
          <p:nvPr/>
        </p:nvSpPr>
        <p:spPr>
          <a:xfrm>
            <a:off x="1028700" y="8116180"/>
            <a:ext cx="35651" cy="1142120"/>
          </a:xfrm>
          <a:prstGeom prst="rect">
            <a:avLst/>
          </a:prstGeom>
          <a:solidFill>
            <a:srgbClr val="FFFFFF"/>
          </a:solidFill>
        </p:spPr>
      </p:sp>
      <p:sp>
        <p:nvSpPr>
          <p:cNvPr id="6" name="TextBox 6"/>
          <p:cNvSpPr txBox="1"/>
          <p:nvPr/>
        </p:nvSpPr>
        <p:spPr>
          <a:xfrm>
            <a:off x="1483452" y="57989"/>
            <a:ext cx="15592476" cy="761683"/>
          </a:xfrm>
          <a:prstGeom prst="rect">
            <a:avLst/>
          </a:prstGeom>
        </p:spPr>
        <p:txBody>
          <a:bodyPr wrap="square" lIns="0" tIns="0" rIns="0" bIns="0" rtlCol="0" anchor="t">
            <a:spAutoFit/>
          </a:bodyPr>
          <a:lstStyle/>
          <a:p>
            <a:pPr algn="ctr">
              <a:lnSpc>
                <a:spcPct val="150000"/>
              </a:lnSpc>
              <a:spcBef>
                <a:spcPct val="0"/>
              </a:spcBef>
            </a:pPr>
            <a:r>
              <a:rPr lang="en-US" sz="3600" dirty="0">
                <a:solidFill>
                  <a:srgbClr val="FFFFFF"/>
                </a:solidFill>
                <a:latin typeface="HK Grotesk Medium"/>
              </a:rPr>
              <a:t> what are the top 10 Databases desired by data professionals ?</a:t>
            </a:r>
          </a:p>
        </p:txBody>
      </p:sp>
      <p:sp>
        <p:nvSpPr>
          <p:cNvPr id="13" name="TextBox 7">
            <a:extLst>
              <a:ext uri="{FF2B5EF4-FFF2-40B4-BE49-F238E27FC236}">
                <a16:creationId xmlns:a16="http://schemas.microsoft.com/office/drawing/2014/main" id="{DA9400FA-BC9B-2C87-F5E8-EE774EF63E29}"/>
              </a:ext>
            </a:extLst>
          </p:cNvPr>
          <p:cNvSpPr txBox="1"/>
          <p:nvPr/>
        </p:nvSpPr>
        <p:spPr>
          <a:xfrm>
            <a:off x="15694320" y="981075"/>
            <a:ext cx="1529329" cy="419282"/>
          </a:xfrm>
          <a:prstGeom prst="rect">
            <a:avLst/>
          </a:prstGeom>
        </p:spPr>
        <p:txBody>
          <a:bodyPr lIns="0" tIns="0" rIns="0" bIns="0" rtlCol="0" anchor="t">
            <a:spAutoFit/>
          </a:bodyPr>
          <a:lstStyle/>
          <a:p>
            <a:pPr algn="r">
              <a:lnSpc>
                <a:spcPts val="3359"/>
              </a:lnSpc>
              <a:spcBef>
                <a:spcPct val="0"/>
              </a:spcBef>
            </a:pPr>
            <a:r>
              <a:rPr lang="en-US" sz="2400" dirty="0">
                <a:solidFill>
                  <a:srgbClr val="FFFFFF"/>
                </a:solidFill>
                <a:latin typeface="HK Grotesk Bold"/>
              </a:rPr>
              <a:t>15</a:t>
            </a:r>
          </a:p>
        </p:txBody>
      </p:sp>
      <p:pic>
        <p:nvPicPr>
          <p:cNvPr id="8" name="Picture 7">
            <a:extLst>
              <a:ext uri="{FF2B5EF4-FFF2-40B4-BE49-F238E27FC236}">
                <a16:creationId xmlns:a16="http://schemas.microsoft.com/office/drawing/2014/main" id="{8D6A6581-0910-7E70-D1A2-3C243F74E72C}"/>
              </a:ext>
            </a:extLst>
          </p:cNvPr>
          <p:cNvPicPr>
            <a:picLocks noChangeAspect="1"/>
          </p:cNvPicPr>
          <p:nvPr/>
        </p:nvPicPr>
        <p:blipFill rotWithShape="1">
          <a:blip r:embed="rId2">
            <a:extLst>
              <a:ext uri="{28A0092B-C50C-407E-A947-70E740481C1C}">
                <a14:useLocalDpi xmlns:a14="http://schemas.microsoft.com/office/drawing/2010/main" val="0"/>
              </a:ext>
            </a:extLst>
          </a:blip>
          <a:srcRect r="5461"/>
          <a:stretch/>
        </p:blipFill>
        <p:spPr>
          <a:xfrm>
            <a:off x="9140371" y="1915047"/>
            <a:ext cx="8803547" cy="6984127"/>
          </a:xfrm>
          <a:prstGeom prst="rect">
            <a:avLst/>
          </a:prstGeom>
        </p:spPr>
      </p:pic>
      <p:sp>
        <p:nvSpPr>
          <p:cNvPr id="9" name="TextBox 7">
            <a:extLst>
              <a:ext uri="{FF2B5EF4-FFF2-40B4-BE49-F238E27FC236}">
                <a16:creationId xmlns:a16="http://schemas.microsoft.com/office/drawing/2014/main" id="{4CC26273-EB54-6CED-0C96-E0E46DAACAC4}"/>
              </a:ext>
            </a:extLst>
          </p:cNvPr>
          <p:cNvSpPr txBox="1"/>
          <p:nvPr/>
        </p:nvSpPr>
        <p:spPr>
          <a:xfrm>
            <a:off x="1752600" y="1790700"/>
            <a:ext cx="6256107" cy="8802346"/>
          </a:xfrm>
          <a:prstGeom prst="rect">
            <a:avLst/>
          </a:prstGeom>
        </p:spPr>
        <p:txBody>
          <a:bodyPr wrap="square" lIns="0" tIns="0" rIns="0" bIns="0" rtlCol="0" anchor="t">
            <a:spAutoFit/>
          </a:bodyPr>
          <a:lstStyle/>
          <a:p>
            <a:pPr>
              <a:lnSpc>
                <a:spcPct val="150000"/>
              </a:lnSpc>
              <a:spcBef>
                <a:spcPct val="0"/>
              </a:spcBef>
            </a:pPr>
            <a:r>
              <a:rPr lang="en-US" sz="3200" dirty="0">
                <a:solidFill>
                  <a:schemeClr val="bg1"/>
                </a:solidFill>
                <a:latin typeface="HK Grotesk Medium" panose="020B0604020202020204" charset="0"/>
                <a:cs typeface="Arial" panose="020B0604020202020204" pitchFamily="34" charset="0"/>
              </a:rPr>
              <a:t>According to this bar chart, it shows the </a:t>
            </a:r>
            <a:r>
              <a:rPr lang="en-US" sz="3200" u="sng" dirty="0">
                <a:solidFill>
                  <a:schemeClr val="bg1"/>
                </a:solidFill>
                <a:latin typeface="HK Grotesk Medium" panose="020B0604020202020204" charset="0"/>
                <a:cs typeface="Arial" panose="020B0604020202020204" pitchFamily="34" charset="0"/>
              </a:rPr>
              <a:t>PostgreSQL</a:t>
            </a:r>
            <a:r>
              <a:rPr lang="en-US" sz="3200" dirty="0">
                <a:solidFill>
                  <a:schemeClr val="bg1"/>
                </a:solidFill>
                <a:latin typeface="HK Grotesk Medium" panose="020B0604020202020204" charset="0"/>
                <a:cs typeface="Arial" panose="020B0604020202020204" pitchFamily="34" charset="0"/>
              </a:rPr>
              <a:t> still having the highest place as the most desired database and </a:t>
            </a:r>
            <a:r>
              <a:rPr lang="en-US" sz="3200" u="sng" dirty="0">
                <a:solidFill>
                  <a:schemeClr val="bg1"/>
                </a:solidFill>
                <a:latin typeface="HK Grotesk Medium" panose="020B0604020202020204" charset="0"/>
                <a:cs typeface="Arial" panose="020B0604020202020204" pitchFamily="34" charset="0"/>
              </a:rPr>
              <a:t>MongoDB</a:t>
            </a:r>
            <a:r>
              <a:rPr lang="en-US" sz="3200" dirty="0">
                <a:solidFill>
                  <a:schemeClr val="bg1"/>
                </a:solidFill>
                <a:latin typeface="HK Grotesk Medium" panose="020B0604020202020204" charset="0"/>
                <a:cs typeface="Arial" panose="020B0604020202020204" pitchFamily="34" charset="0"/>
              </a:rPr>
              <a:t> still keeping its place as the most NoSQL database wanted.</a:t>
            </a:r>
          </a:p>
          <a:p>
            <a:pPr>
              <a:lnSpc>
                <a:spcPct val="150000"/>
              </a:lnSpc>
              <a:spcBef>
                <a:spcPct val="0"/>
              </a:spcBef>
            </a:pPr>
            <a:r>
              <a:rPr lang="en-US" sz="3200" u="sng" dirty="0">
                <a:solidFill>
                  <a:srgbClr val="FF0000"/>
                </a:solidFill>
                <a:latin typeface="HK Grotesk Medium" panose="020B0604020202020204" charset="0"/>
                <a:cs typeface="Arial" panose="020B0604020202020204" pitchFamily="34" charset="0"/>
              </a:rPr>
              <a:t>But</a:t>
            </a:r>
            <a:r>
              <a:rPr lang="en-US" sz="3200" dirty="0">
                <a:solidFill>
                  <a:schemeClr val="bg1"/>
                </a:solidFill>
                <a:latin typeface="HK Grotesk Medium" panose="020B0604020202020204" charset="0"/>
                <a:cs typeface="Arial" panose="020B0604020202020204" pitchFamily="34" charset="0"/>
              </a:rPr>
              <a:t> we see a new player(snowflake) coming to the scene that transferred from 10</a:t>
            </a:r>
            <a:r>
              <a:rPr lang="en-US" sz="3200" baseline="30000" dirty="0">
                <a:solidFill>
                  <a:schemeClr val="bg1"/>
                </a:solidFill>
                <a:latin typeface="HK Grotesk Medium" panose="020B0604020202020204" charset="0"/>
                <a:cs typeface="Arial" panose="020B0604020202020204" pitchFamily="34" charset="0"/>
              </a:rPr>
              <a:t>th</a:t>
            </a:r>
            <a:r>
              <a:rPr lang="en-US" sz="3200" dirty="0">
                <a:solidFill>
                  <a:schemeClr val="bg1"/>
                </a:solidFill>
                <a:latin typeface="HK Grotesk Medium" panose="020B0604020202020204" charset="0"/>
                <a:cs typeface="Arial" panose="020B0604020202020204" pitchFamily="34" charset="0"/>
              </a:rPr>
              <a:t> place as the most used to 6</a:t>
            </a:r>
            <a:r>
              <a:rPr lang="en-US" sz="3200" baseline="30000" dirty="0">
                <a:solidFill>
                  <a:schemeClr val="bg1"/>
                </a:solidFill>
                <a:latin typeface="HK Grotesk Medium" panose="020B0604020202020204" charset="0"/>
                <a:cs typeface="Arial" panose="020B0604020202020204" pitchFamily="34" charset="0"/>
              </a:rPr>
              <a:t>th</a:t>
            </a:r>
            <a:r>
              <a:rPr lang="en-US" sz="3200" dirty="0">
                <a:solidFill>
                  <a:schemeClr val="bg1"/>
                </a:solidFill>
                <a:latin typeface="HK Grotesk Medium" panose="020B0604020202020204" charset="0"/>
                <a:cs typeface="Arial" panose="020B0604020202020204" pitchFamily="34" charset="0"/>
              </a:rPr>
              <a:t> place in the most desired databases.</a:t>
            </a:r>
          </a:p>
          <a:p>
            <a:pPr>
              <a:lnSpc>
                <a:spcPct val="150000"/>
              </a:lnSpc>
              <a:spcBef>
                <a:spcPct val="0"/>
              </a:spcBef>
            </a:pPr>
            <a:endParaRPr lang="en-US" sz="3200" dirty="0">
              <a:solidFill>
                <a:schemeClr val="bg1"/>
              </a:solidFill>
              <a:latin typeface="HK Grotesk Medium" panose="020B0604020202020204" charset="0"/>
              <a:cs typeface="Arial" panose="020B0604020202020204" pitchFamily="34" charset="0"/>
            </a:endParaRPr>
          </a:p>
        </p:txBody>
      </p:sp>
    </p:spTree>
    <p:extLst>
      <p:ext uri="{BB962C8B-B14F-4D97-AF65-F5344CB8AC3E}">
        <p14:creationId xmlns:p14="http://schemas.microsoft.com/office/powerpoint/2010/main" val="736070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10287000"/>
          </a:xfrm>
          <a:prstGeom prst="rect">
            <a:avLst/>
          </a:prstGeom>
          <a:solidFill>
            <a:srgbClr val="171717"/>
          </a:solidFill>
        </p:spPr>
        <p:txBody>
          <a:bodyPr/>
          <a:lstStyle/>
          <a:p>
            <a:endParaRPr lang="en-US" dirty="0"/>
          </a:p>
        </p:txBody>
      </p:sp>
      <p:sp>
        <p:nvSpPr>
          <p:cNvPr id="3" name="AutoShape 3"/>
          <p:cNvSpPr/>
          <p:nvPr/>
        </p:nvSpPr>
        <p:spPr>
          <a:xfrm>
            <a:off x="1028700" y="8116180"/>
            <a:ext cx="35651" cy="1142120"/>
          </a:xfrm>
          <a:prstGeom prst="rect">
            <a:avLst/>
          </a:prstGeom>
          <a:solidFill>
            <a:srgbClr val="FFFFFF"/>
          </a:solidFill>
        </p:spPr>
      </p:sp>
      <p:grpSp>
        <p:nvGrpSpPr>
          <p:cNvPr id="5" name="Group 5"/>
          <p:cNvGrpSpPr/>
          <p:nvPr/>
        </p:nvGrpSpPr>
        <p:grpSpPr>
          <a:xfrm>
            <a:off x="1524000" y="571500"/>
            <a:ext cx="15812475" cy="6580164"/>
            <a:chOff x="1903475" y="407619"/>
            <a:chExt cx="13945919" cy="5860447"/>
          </a:xfrm>
        </p:grpSpPr>
        <p:sp>
          <p:nvSpPr>
            <p:cNvPr id="6" name="TextBox 6"/>
            <p:cNvSpPr txBox="1"/>
            <p:nvPr/>
          </p:nvSpPr>
          <p:spPr>
            <a:xfrm>
              <a:off x="1903475" y="407619"/>
              <a:ext cx="13945919" cy="688274"/>
            </a:xfrm>
            <a:prstGeom prst="rect">
              <a:avLst/>
            </a:prstGeom>
          </p:spPr>
          <p:txBody>
            <a:bodyPr wrap="square" lIns="0" tIns="0" rIns="0" bIns="0" rtlCol="0" anchor="t">
              <a:spAutoFit/>
            </a:bodyPr>
            <a:lstStyle/>
            <a:p>
              <a:pPr>
                <a:lnSpc>
                  <a:spcPct val="150000"/>
                </a:lnSpc>
                <a:spcBef>
                  <a:spcPct val="0"/>
                </a:spcBef>
              </a:pPr>
              <a:r>
                <a:rPr lang="en-US" sz="3600" dirty="0">
                  <a:solidFill>
                    <a:srgbClr val="FFFFFF"/>
                  </a:solidFill>
                  <a:latin typeface="HK Grotesk Medium"/>
                </a:rPr>
                <a:t>what are the top 10 Technologies / frameworks used by data professionals ?</a:t>
              </a:r>
            </a:p>
          </p:txBody>
        </p:sp>
        <p:sp>
          <p:nvSpPr>
            <p:cNvPr id="7" name="TextBox 7"/>
            <p:cNvSpPr txBox="1"/>
            <p:nvPr/>
          </p:nvSpPr>
          <p:spPr>
            <a:xfrm>
              <a:off x="2180238" y="2375718"/>
              <a:ext cx="5170886" cy="3892348"/>
            </a:xfrm>
            <a:prstGeom prst="rect">
              <a:avLst/>
            </a:prstGeom>
          </p:spPr>
          <p:txBody>
            <a:bodyPr wrap="square" lIns="0" tIns="0" rIns="0" bIns="0" rtlCol="0" anchor="t">
              <a:spAutoFit/>
            </a:bodyPr>
            <a:lstStyle/>
            <a:p>
              <a:pPr>
                <a:lnSpc>
                  <a:spcPct val="150000"/>
                </a:lnSpc>
                <a:spcBef>
                  <a:spcPct val="0"/>
                </a:spcBef>
              </a:pPr>
              <a:r>
                <a:rPr lang="en-US" sz="3200" dirty="0">
                  <a:solidFill>
                    <a:schemeClr val="bg1"/>
                  </a:solidFill>
                  <a:latin typeface="HK Grotesk Medium" panose="020B0604020202020204" charset="0"/>
                  <a:cs typeface="Arial" panose="020B0604020202020204" pitchFamily="34" charset="0"/>
                </a:rPr>
                <a:t>According to this bar chart, </a:t>
              </a:r>
              <a:r>
                <a:rPr lang="en-US" sz="3200" dirty="0">
                  <a:solidFill>
                    <a:schemeClr val="bg1"/>
                  </a:solidFill>
                  <a:latin typeface="HK Grotesk Medium" panose="020B0604020202020204" charset="0"/>
                </a:rPr>
                <a:t>pandas is taking the highest place as the most used technology. And scikit-learn as the most used machine-learning technology</a:t>
              </a:r>
              <a:endParaRPr lang="en-US" sz="3200" dirty="0">
                <a:solidFill>
                  <a:schemeClr val="bg1"/>
                </a:solidFill>
                <a:latin typeface="HK Grotesk Medium" panose="020B0604020202020204" charset="0"/>
                <a:cs typeface="Arial" panose="020B0604020202020204" pitchFamily="34" charset="0"/>
              </a:endParaRPr>
            </a:p>
          </p:txBody>
        </p:sp>
      </p:grpSp>
      <p:sp>
        <p:nvSpPr>
          <p:cNvPr id="4" name="TextBox 7">
            <a:extLst>
              <a:ext uri="{FF2B5EF4-FFF2-40B4-BE49-F238E27FC236}">
                <a16:creationId xmlns:a16="http://schemas.microsoft.com/office/drawing/2014/main" id="{625A982A-FC6B-1D66-0319-A7943ABA5D63}"/>
              </a:ext>
            </a:extLst>
          </p:cNvPr>
          <p:cNvSpPr txBox="1"/>
          <p:nvPr/>
        </p:nvSpPr>
        <p:spPr>
          <a:xfrm>
            <a:off x="951525" y="1065704"/>
            <a:ext cx="1529329" cy="419282"/>
          </a:xfrm>
          <a:prstGeom prst="rect">
            <a:avLst/>
          </a:prstGeom>
        </p:spPr>
        <p:txBody>
          <a:bodyPr lIns="0" tIns="0" rIns="0" bIns="0" rtlCol="0" anchor="t">
            <a:spAutoFit/>
          </a:bodyPr>
          <a:lstStyle/>
          <a:p>
            <a:pPr>
              <a:lnSpc>
                <a:spcPts val="3359"/>
              </a:lnSpc>
              <a:spcBef>
                <a:spcPct val="0"/>
              </a:spcBef>
            </a:pPr>
            <a:r>
              <a:rPr lang="en-US" sz="2400" dirty="0">
                <a:solidFill>
                  <a:srgbClr val="FFFFFF"/>
                </a:solidFill>
                <a:latin typeface="HK Grotesk Bold"/>
              </a:rPr>
              <a:t>16</a:t>
            </a:r>
          </a:p>
        </p:txBody>
      </p:sp>
      <p:pic>
        <p:nvPicPr>
          <p:cNvPr id="10" name="Picture 9">
            <a:extLst>
              <a:ext uri="{FF2B5EF4-FFF2-40B4-BE49-F238E27FC236}">
                <a16:creationId xmlns:a16="http://schemas.microsoft.com/office/drawing/2014/main" id="{89A38FDF-D845-2E7E-B2A9-7DF707716F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1388" y="1638300"/>
            <a:ext cx="9906000" cy="7429500"/>
          </a:xfrm>
          <a:prstGeom prst="rect">
            <a:avLst/>
          </a:prstGeom>
        </p:spPr>
      </p:pic>
    </p:spTree>
    <p:extLst>
      <p:ext uri="{BB962C8B-B14F-4D97-AF65-F5344CB8AC3E}">
        <p14:creationId xmlns:p14="http://schemas.microsoft.com/office/powerpoint/2010/main" val="1193132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7257" y="-114300"/>
            <a:ext cx="18821400" cy="10896600"/>
          </a:xfrm>
          <a:prstGeom prst="rect">
            <a:avLst/>
          </a:prstGeom>
          <a:solidFill>
            <a:srgbClr val="171717"/>
          </a:solidFill>
        </p:spPr>
        <p:txBody>
          <a:bodyPr/>
          <a:lstStyle/>
          <a:p>
            <a:endParaRPr lang="en-US" dirty="0"/>
          </a:p>
        </p:txBody>
      </p:sp>
      <p:sp>
        <p:nvSpPr>
          <p:cNvPr id="3" name="AutoShape 3"/>
          <p:cNvSpPr/>
          <p:nvPr/>
        </p:nvSpPr>
        <p:spPr>
          <a:xfrm>
            <a:off x="1028700" y="8116180"/>
            <a:ext cx="35651" cy="1142120"/>
          </a:xfrm>
          <a:prstGeom prst="rect">
            <a:avLst/>
          </a:prstGeom>
          <a:solidFill>
            <a:srgbClr val="FFFFFF"/>
          </a:solidFill>
        </p:spPr>
      </p:sp>
      <p:sp>
        <p:nvSpPr>
          <p:cNvPr id="6" name="TextBox 6"/>
          <p:cNvSpPr txBox="1"/>
          <p:nvPr/>
        </p:nvSpPr>
        <p:spPr>
          <a:xfrm>
            <a:off x="1483452" y="57989"/>
            <a:ext cx="15592476" cy="761683"/>
          </a:xfrm>
          <a:prstGeom prst="rect">
            <a:avLst/>
          </a:prstGeom>
        </p:spPr>
        <p:txBody>
          <a:bodyPr wrap="square" lIns="0" tIns="0" rIns="0" bIns="0" rtlCol="0" anchor="t">
            <a:spAutoFit/>
          </a:bodyPr>
          <a:lstStyle/>
          <a:p>
            <a:pPr algn="ctr">
              <a:lnSpc>
                <a:spcPct val="150000"/>
              </a:lnSpc>
              <a:spcBef>
                <a:spcPct val="0"/>
              </a:spcBef>
            </a:pPr>
            <a:r>
              <a:rPr lang="en-US" sz="3600" dirty="0">
                <a:solidFill>
                  <a:srgbClr val="FFFFFF"/>
                </a:solidFill>
                <a:latin typeface="HK Grotesk Medium"/>
              </a:rPr>
              <a:t> what are the top 10 Technologies desired by data professionals ?</a:t>
            </a:r>
          </a:p>
        </p:txBody>
      </p:sp>
      <p:sp>
        <p:nvSpPr>
          <p:cNvPr id="13" name="TextBox 7">
            <a:extLst>
              <a:ext uri="{FF2B5EF4-FFF2-40B4-BE49-F238E27FC236}">
                <a16:creationId xmlns:a16="http://schemas.microsoft.com/office/drawing/2014/main" id="{DA9400FA-BC9B-2C87-F5E8-EE774EF63E29}"/>
              </a:ext>
            </a:extLst>
          </p:cNvPr>
          <p:cNvSpPr txBox="1"/>
          <p:nvPr/>
        </p:nvSpPr>
        <p:spPr>
          <a:xfrm>
            <a:off x="15694320" y="981075"/>
            <a:ext cx="1529329" cy="419282"/>
          </a:xfrm>
          <a:prstGeom prst="rect">
            <a:avLst/>
          </a:prstGeom>
        </p:spPr>
        <p:txBody>
          <a:bodyPr lIns="0" tIns="0" rIns="0" bIns="0" rtlCol="0" anchor="t">
            <a:spAutoFit/>
          </a:bodyPr>
          <a:lstStyle/>
          <a:p>
            <a:pPr algn="r">
              <a:lnSpc>
                <a:spcPts val="3359"/>
              </a:lnSpc>
              <a:spcBef>
                <a:spcPct val="0"/>
              </a:spcBef>
            </a:pPr>
            <a:r>
              <a:rPr lang="en-US" sz="2400" dirty="0">
                <a:solidFill>
                  <a:srgbClr val="FFFFFF"/>
                </a:solidFill>
                <a:latin typeface="HK Grotesk Bold"/>
              </a:rPr>
              <a:t>17</a:t>
            </a:r>
          </a:p>
        </p:txBody>
      </p:sp>
      <p:sp>
        <p:nvSpPr>
          <p:cNvPr id="9" name="TextBox 7">
            <a:extLst>
              <a:ext uri="{FF2B5EF4-FFF2-40B4-BE49-F238E27FC236}">
                <a16:creationId xmlns:a16="http://schemas.microsoft.com/office/drawing/2014/main" id="{4CC26273-EB54-6CED-0C96-E0E46DAACAC4}"/>
              </a:ext>
            </a:extLst>
          </p:cNvPr>
          <p:cNvSpPr txBox="1"/>
          <p:nvPr/>
        </p:nvSpPr>
        <p:spPr>
          <a:xfrm>
            <a:off x="1667915" y="3314700"/>
            <a:ext cx="6256107" cy="4370364"/>
          </a:xfrm>
          <a:prstGeom prst="rect">
            <a:avLst/>
          </a:prstGeom>
        </p:spPr>
        <p:txBody>
          <a:bodyPr wrap="square" lIns="0" tIns="0" rIns="0" bIns="0" rtlCol="0" anchor="t">
            <a:spAutoFit/>
          </a:bodyPr>
          <a:lstStyle/>
          <a:p>
            <a:pPr>
              <a:lnSpc>
                <a:spcPct val="150000"/>
              </a:lnSpc>
              <a:spcBef>
                <a:spcPct val="0"/>
              </a:spcBef>
            </a:pPr>
            <a:r>
              <a:rPr lang="en-US" sz="3200" dirty="0">
                <a:solidFill>
                  <a:schemeClr val="bg1"/>
                </a:solidFill>
                <a:latin typeface="HK Grotesk Medium" panose="020B0604020202020204" charset="0"/>
                <a:cs typeface="Arial" panose="020B0604020202020204" pitchFamily="34" charset="0"/>
              </a:rPr>
              <a:t>According to this bar chart, pandas keeping its place as the most desired and used technology, but </a:t>
            </a:r>
            <a:r>
              <a:rPr lang="en-US" sz="3200" dirty="0" err="1">
                <a:solidFill>
                  <a:schemeClr val="bg1"/>
                </a:solidFill>
                <a:latin typeface="HK Grotesk Medium" panose="020B0604020202020204" charset="0"/>
                <a:cs typeface="Arial" panose="020B0604020202020204" pitchFamily="34" charset="0"/>
              </a:rPr>
              <a:t>Pytorch</a:t>
            </a:r>
            <a:r>
              <a:rPr lang="en-US" sz="3200" dirty="0">
                <a:solidFill>
                  <a:schemeClr val="bg1"/>
                </a:solidFill>
                <a:latin typeface="HK Grotesk Medium" panose="020B0604020202020204" charset="0"/>
                <a:cs typeface="Arial" panose="020B0604020202020204" pitchFamily="34" charset="0"/>
              </a:rPr>
              <a:t> is now the most desired technology in Machine-learning technologies</a:t>
            </a:r>
          </a:p>
        </p:txBody>
      </p:sp>
      <p:pic>
        <p:nvPicPr>
          <p:cNvPr id="5" name="Picture 4">
            <a:extLst>
              <a:ext uri="{FF2B5EF4-FFF2-40B4-BE49-F238E27FC236}">
                <a16:creationId xmlns:a16="http://schemas.microsoft.com/office/drawing/2014/main" id="{22D547A2-4CD2-FBA4-8006-26EED8858757}"/>
              </a:ext>
            </a:extLst>
          </p:cNvPr>
          <p:cNvPicPr>
            <a:picLocks noChangeAspect="1"/>
          </p:cNvPicPr>
          <p:nvPr/>
        </p:nvPicPr>
        <p:blipFill rotWithShape="1">
          <a:blip r:embed="rId2">
            <a:extLst>
              <a:ext uri="{28A0092B-C50C-407E-A947-70E740481C1C}">
                <a14:useLocalDpi xmlns:a14="http://schemas.microsoft.com/office/drawing/2010/main" val="0"/>
              </a:ext>
            </a:extLst>
          </a:blip>
          <a:srcRect r="5968"/>
          <a:stretch/>
        </p:blipFill>
        <p:spPr>
          <a:xfrm>
            <a:off x="8527586" y="1758338"/>
            <a:ext cx="9782185" cy="7802267"/>
          </a:xfrm>
          <a:prstGeom prst="rect">
            <a:avLst/>
          </a:prstGeom>
        </p:spPr>
      </p:pic>
    </p:spTree>
    <p:extLst>
      <p:ext uri="{BB962C8B-B14F-4D97-AF65-F5344CB8AC3E}">
        <p14:creationId xmlns:p14="http://schemas.microsoft.com/office/powerpoint/2010/main" val="2203214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10287000"/>
          </a:xfrm>
          <a:prstGeom prst="rect">
            <a:avLst/>
          </a:prstGeom>
          <a:solidFill>
            <a:srgbClr val="171717"/>
          </a:solidFill>
        </p:spPr>
        <p:txBody>
          <a:bodyPr/>
          <a:lstStyle/>
          <a:p>
            <a:endParaRPr lang="en-US" dirty="0"/>
          </a:p>
        </p:txBody>
      </p:sp>
      <p:sp>
        <p:nvSpPr>
          <p:cNvPr id="3" name="AutoShape 3"/>
          <p:cNvSpPr/>
          <p:nvPr/>
        </p:nvSpPr>
        <p:spPr>
          <a:xfrm>
            <a:off x="1028700" y="8116180"/>
            <a:ext cx="35651" cy="1142120"/>
          </a:xfrm>
          <a:prstGeom prst="rect">
            <a:avLst/>
          </a:prstGeom>
          <a:solidFill>
            <a:srgbClr val="FFFFFF"/>
          </a:solidFill>
        </p:spPr>
      </p:sp>
      <p:grpSp>
        <p:nvGrpSpPr>
          <p:cNvPr id="5" name="Group 5"/>
          <p:cNvGrpSpPr/>
          <p:nvPr/>
        </p:nvGrpSpPr>
        <p:grpSpPr>
          <a:xfrm>
            <a:off x="1524000" y="571500"/>
            <a:ext cx="15812475" cy="5102836"/>
            <a:chOff x="1903475" y="407619"/>
            <a:chExt cx="13945919" cy="4544703"/>
          </a:xfrm>
        </p:grpSpPr>
        <p:sp>
          <p:nvSpPr>
            <p:cNvPr id="6" name="TextBox 6"/>
            <p:cNvSpPr txBox="1"/>
            <p:nvPr/>
          </p:nvSpPr>
          <p:spPr>
            <a:xfrm>
              <a:off x="1903475" y="407619"/>
              <a:ext cx="13945919" cy="688274"/>
            </a:xfrm>
            <a:prstGeom prst="rect">
              <a:avLst/>
            </a:prstGeom>
          </p:spPr>
          <p:txBody>
            <a:bodyPr wrap="square" lIns="0" tIns="0" rIns="0" bIns="0" rtlCol="0" anchor="t">
              <a:spAutoFit/>
            </a:bodyPr>
            <a:lstStyle/>
            <a:p>
              <a:pPr algn="ctr">
                <a:lnSpc>
                  <a:spcPct val="150000"/>
                </a:lnSpc>
                <a:spcBef>
                  <a:spcPct val="0"/>
                </a:spcBef>
              </a:pPr>
              <a:r>
                <a:rPr lang="en-US" sz="3600" dirty="0">
                  <a:solidFill>
                    <a:srgbClr val="FFFFFF"/>
                  </a:solidFill>
                  <a:latin typeface="HK Grotesk Medium"/>
                </a:rPr>
                <a:t>which data professional having the highest income ?</a:t>
              </a:r>
            </a:p>
          </p:txBody>
        </p:sp>
        <p:sp>
          <p:nvSpPr>
            <p:cNvPr id="7" name="TextBox 7"/>
            <p:cNvSpPr txBox="1"/>
            <p:nvPr/>
          </p:nvSpPr>
          <p:spPr>
            <a:xfrm>
              <a:off x="2180238" y="2375718"/>
              <a:ext cx="5170886" cy="2576604"/>
            </a:xfrm>
            <a:prstGeom prst="rect">
              <a:avLst/>
            </a:prstGeom>
          </p:spPr>
          <p:txBody>
            <a:bodyPr wrap="square" lIns="0" tIns="0" rIns="0" bIns="0" rtlCol="0" anchor="t">
              <a:spAutoFit/>
            </a:bodyPr>
            <a:lstStyle/>
            <a:p>
              <a:pPr>
                <a:lnSpc>
                  <a:spcPct val="150000"/>
                </a:lnSpc>
                <a:spcBef>
                  <a:spcPct val="0"/>
                </a:spcBef>
              </a:pPr>
              <a:r>
                <a:rPr lang="en-US" sz="3200" dirty="0">
                  <a:solidFill>
                    <a:schemeClr val="bg1"/>
                  </a:solidFill>
                  <a:latin typeface="HK Grotesk Medium" panose="020B0604020202020204" charset="0"/>
                  <a:cs typeface="Arial" panose="020B0604020202020204" pitchFamily="34" charset="0"/>
                </a:rPr>
                <a:t>According to this bar chart, the data scientists have the highest average of income in comparison to other data professional role</a:t>
              </a:r>
            </a:p>
          </p:txBody>
        </p:sp>
      </p:grpSp>
      <p:sp>
        <p:nvSpPr>
          <p:cNvPr id="4" name="TextBox 7">
            <a:extLst>
              <a:ext uri="{FF2B5EF4-FFF2-40B4-BE49-F238E27FC236}">
                <a16:creationId xmlns:a16="http://schemas.microsoft.com/office/drawing/2014/main" id="{625A982A-FC6B-1D66-0319-A7943ABA5D63}"/>
              </a:ext>
            </a:extLst>
          </p:cNvPr>
          <p:cNvSpPr txBox="1"/>
          <p:nvPr/>
        </p:nvSpPr>
        <p:spPr>
          <a:xfrm>
            <a:off x="951525" y="1065704"/>
            <a:ext cx="1529329" cy="419282"/>
          </a:xfrm>
          <a:prstGeom prst="rect">
            <a:avLst/>
          </a:prstGeom>
        </p:spPr>
        <p:txBody>
          <a:bodyPr lIns="0" tIns="0" rIns="0" bIns="0" rtlCol="0" anchor="t">
            <a:spAutoFit/>
          </a:bodyPr>
          <a:lstStyle/>
          <a:p>
            <a:pPr>
              <a:lnSpc>
                <a:spcPts val="3359"/>
              </a:lnSpc>
              <a:spcBef>
                <a:spcPct val="0"/>
              </a:spcBef>
            </a:pPr>
            <a:r>
              <a:rPr lang="en-US" sz="2400" dirty="0">
                <a:solidFill>
                  <a:srgbClr val="FFFFFF"/>
                </a:solidFill>
                <a:latin typeface="HK Grotesk Bold"/>
              </a:rPr>
              <a:t>18</a:t>
            </a:r>
          </a:p>
        </p:txBody>
      </p:sp>
      <p:pic>
        <p:nvPicPr>
          <p:cNvPr id="9" name="Picture 8">
            <a:extLst>
              <a:ext uri="{FF2B5EF4-FFF2-40B4-BE49-F238E27FC236}">
                <a16:creationId xmlns:a16="http://schemas.microsoft.com/office/drawing/2014/main" id="{7996053C-6D45-4B88-0DD2-5FD242A6531A}"/>
              </a:ext>
            </a:extLst>
          </p:cNvPr>
          <p:cNvPicPr>
            <a:picLocks noChangeAspect="1"/>
          </p:cNvPicPr>
          <p:nvPr/>
        </p:nvPicPr>
        <p:blipFill rotWithShape="1">
          <a:blip r:embed="rId2">
            <a:extLst>
              <a:ext uri="{28A0092B-C50C-407E-A947-70E740481C1C}">
                <a14:useLocalDpi xmlns:a14="http://schemas.microsoft.com/office/drawing/2010/main" val="0"/>
              </a:ext>
            </a:extLst>
          </a:blip>
          <a:srcRect r="6000"/>
          <a:stretch/>
        </p:blipFill>
        <p:spPr>
          <a:xfrm>
            <a:off x="7924800" y="1638300"/>
            <a:ext cx="9917521" cy="7912915"/>
          </a:xfrm>
          <a:prstGeom prst="rect">
            <a:avLst/>
          </a:prstGeom>
        </p:spPr>
      </p:pic>
    </p:spTree>
    <p:extLst>
      <p:ext uri="{BB962C8B-B14F-4D97-AF65-F5344CB8AC3E}">
        <p14:creationId xmlns:p14="http://schemas.microsoft.com/office/powerpoint/2010/main" val="2656833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31010" y="-304800"/>
            <a:ext cx="18821400" cy="10896600"/>
          </a:xfrm>
          <a:prstGeom prst="rect">
            <a:avLst/>
          </a:prstGeom>
          <a:solidFill>
            <a:srgbClr val="171717"/>
          </a:solidFill>
        </p:spPr>
        <p:txBody>
          <a:bodyPr/>
          <a:lstStyle/>
          <a:p>
            <a:endParaRPr lang="en-US" dirty="0"/>
          </a:p>
        </p:txBody>
      </p:sp>
      <p:sp>
        <p:nvSpPr>
          <p:cNvPr id="3" name="AutoShape 3"/>
          <p:cNvSpPr/>
          <p:nvPr/>
        </p:nvSpPr>
        <p:spPr>
          <a:xfrm>
            <a:off x="1028700" y="8116180"/>
            <a:ext cx="35651" cy="1142120"/>
          </a:xfrm>
          <a:prstGeom prst="rect">
            <a:avLst/>
          </a:prstGeom>
          <a:solidFill>
            <a:srgbClr val="FFFFFF"/>
          </a:solidFill>
        </p:spPr>
      </p:sp>
      <p:sp>
        <p:nvSpPr>
          <p:cNvPr id="6" name="TextBox 6"/>
          <p:cNvSpPr txBox="1"/>
          <p:nvPr/>
        </p:nvSpPr>
        <p:spPr>
          <a:xfrm>
            <a:off x="1483452" y="57989"/>
            <a:ext cx="15592476" cy="677045"/>
          </a:xfrm>
          <a:prstGeom prst="rect">
            <a:avLst/>
          </a:prstGeom>
        </p:spPr>
        <p:txBody>
          <a:bodyPr wrap="square" lIns="0" tIns="0" rIns="0" bIns="0" rtlCol="0" anchor="t">
            <a:spAutoFit/>
          </a:bodyPr>
          <a:lstStyle/>
          <a:p>
            <a:pPr algn="ctr">
              <a:lnSpc>
                <a:spcPct val="150000"/>
              </a:lnSpc>
              <a:spcBef>
                <a:spcPct val="0"/>
              </a:spcBef>
            </a:pPr>
            <a:r>
              <a:rPr lang="en-US" sz="3200" dirty="0">
                <a:solidFill>
                  <a:srgbClr val="FFFFFF"/>
                </a:solidFill>
                <a:latin typeface="HK Grotesk Medium"/>
              </a:rPr>
              <a:t>is there a relationship between the Coding experience years and Annual income ?</a:t>
            </a:r>
          </a:p>
        </p:txBody>
      </p:sp>
      <p:sp>
        <p:nvSpPr>
          <p:cNvPr id="13" name="TextBox 7">
            <a:extLst>
              <a:ext uri="{FF2B5EF4-FFF2-40B4-BE49-F238E27FC236}">
                <a16:creationId xmlns:a16="http://schemas.microsoft.com/office/drawing/2014/main" id="{DA9400FA-BC9B-2C87-F5E8-EE774EF63E29}"/>
              </a:ext>
            </a:extLst>
          </p:cNvPr>
          <p:cNvSpPr txBox="1"/>
          <p:nvPr/>
        </p:nvSpPr>
        <p:spPr>
          <a:xfrm>
            <a:off x="15694320" y="981075"/>
            <a:ext cx="1529329" cy="419282"/>
          </a:xfrm>
          <a:prstGeom prst="rect">
            <a:avLst/>
          </a:prstGeom>
        </p:spPr>
        <p:txBody>
          <a:bodyPr lIns="0" tIns="0" rIns="0" bIns="0" rtlCol="0" anchor="t">
            <a:spAutoFit/>
          </a:bodyPr>
          <a:lstStyle/>
          <a:p>
            <a:pPr algn="r">
              <a:lnSpc>
                <a:spcPts val="3359"/>
              </a:lnSpc>
              <a:spcBef>
                <a:spcPct val="0"/>
              </a:spcBef>
            </a:pPr>
            <a:r>
              <a:rPr lang="en-US" sz="2400" dirty="0">
                <a:solidFill>
                  <a:srgbClr val="FFFFFF"/>
                </a:solidFill>
                <a:latin typeface="HK Grotesk Bold"/>
              </a:rPr>
              <a:t>19</a:t>
            </a:r>
          </a:p>
        </p:txBody>
      </p:sp>
      <p:sp>
        <p:nvSpPr>
          <p:cNvPr id="9" name="TextBox 7">
            <a:extLst>
              <a:ext uri="{FF2B5EF4-FFF2-40B4-BE49-F238E27FC236}">
                <a16:creationId xmlns:a16="http://schemas.microsoft.com/office/drawing/2014/main" id="{4CC26273-EB54-6CED-0C96-E0E46DAACAC4}"/>
              </a:ext>
            </a:extLst>
          </p:cNvPr>
          <p:cNvSpPr txBox="1"/>
          <p:nvPr/>
        </p:nvSpPr>
        <p:spPr>
          <a:xfrm>
            <a:off x="914400" y="2781300"/>
            <a:ext cx="6907382" cy="5109027"/>
          </a:xfrm>
          <a:prstGeom prst="rect">
            <a:avLst/>
          </a:prstGeom>
        </p:spPr>
        <p:txBody>
          <a:bodyPr wrap="square" lIns="0" tIns="0" rIns="0" bIns="0" rtlCol="0" anchor="t">
            <a:spAutoFit/>
          </a:bodyPr>
          <a:lstStyle/>
          <a:p>
            <a:pPr>
              <a:lnSpc>
                <a:spcPct val="150000"/>
              </a:lnSpc>
              <a:spcBef>
                <a:spcPct val="0"/>
              </a:spcBef>
            </a:pPr>
            <a:r>
              <a:rPr lang="en-US" sz="3200" dirty="0">
                <a:solidFill>
                  <a:schemeClr val="bg1"/>
                </a:solidFill>
                <a:latin typeface="HK Grotesk Medium" panose="020B0604020202020204" charset="0"/>
                <a:cs typeface="Arial" panose="020B0604020202020204" pitchFamily="34" charset="0"/>
              </a:rPr>
              <a:t>According to this bar chart, the more you get of professional coding experience years the more higher average income</a:t>
            </a:r>
          </a:p>
          <a:p>
            <a:pPr>
              <a:lnSpc>
                <a:spcPct val="150000"/>
              </a:lnSpc>
              <a:spcBef>
                <a:spcPct val="0"/>
              </a:spcBef>
            </a:pPr>
            <a:endParaRPr lang="en-US" sz="3200" dirty="0">
              <a:solidFill>
                <a:schemeClr val="bg1"/>
              </a:solidFill>
              <a:latin typeface="HK Grotesk Medium" panose="020B0604020202020204" charset="0"/>
              <a:cs typeface="Arial" panose="020B0604020202020204" pitchFamily="34" charset="0"/>
            </a:endParaRPr>
          </a:p>
          <a:p>
            <a:pPr>
              <a:lnSpc>
                <a:spcPct val="150000"/>
              </a:lnSpc>
              <a:spcBef>
                <a:spcPct val="0"/>
              </a:spcBef>
            </a:pPr>
            <a:r>
              <a:rPr lang="en-US" sz="3200" dirty="0">
                <a:solidFill>
                  <a:srgbClr val="FF0000"/>
                </a:solidFill>
                <a:latin typeface="HK Grotesk Medium" panose="020B0604020202020204" charset="0"/>
                <a:cs typeface="Arial" panose="020B0604020202020204" pitchFamily="34" charset="0"/>
              </a:rPr>
              <a:t>Note: the problem with (above 15yrs) age category will be answer next slide</a:t>
            </a:r>
          </a:p>
        </p:txBody>
      </p:sp>
      <p:pic>
        <p:nvPicPr>
          <p:cNvPr id="7" name="Picture 6">
            <a:extLst>
              <a:ext uri="{FF2B5EF4-FFF2-40B4-BE49-F238E27FC236}">
                <a16:creationId xmlns:a16="http://schemas.microsoft.com/office/drawing/2014/main" id="{29EE64E6-26DB-2B43-BF5D-D55C2E53CDF7}"/>
              </a:ext>
            </a:extLst>
          </p:cNvPr>
          <p:cNvPicPr>
            <a:picLocks noChangeAspect="1"/>
          </p:cNvPicPr>
          <p:nvPr/>
        </p:nvPicPr>
        <p:blipFill rotWithShape="1">
          <a:blip r:embed="rId2">
            <a:extLst>
              <a:ext uri="{28A0092B-C50C-407E-A947-70E740481C1C}">
                <a14:useLocalDpi xmlns:a14="http://schemas.microsoft.com/office/drawing/2010/main" val="0"/>
              </a:ext>
            </a:extLst>
          </a:blip>
          <a:srcRect t="2515" r="8004" b="-2515"/>
          <a:stretch/>
        </p:blipFill>
        <p:spPr>
          <a:xfrm>
            <a:off x="9371399" y="2095184"/>
            <a:ext cx="8505627" cy="6934200"/>
          </a:xfrm>
          <a:prstGeom prst="rect">
            <a:avLst/>
          </a:prstGeom>
        </p:spPr>
      </p:pic>
    </p:spTree>
    <p:extLst>
      <p:ext uri="{BB962C8B-B14F-4D97-AF65-F5344CB8AC3E}">
        <p14:creationId xmlns:p14="http://schemas.microsoft.com/office/powerpoint/2010/main" val="1979431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2" name="AutoShape 2"/>
          <p:cNvSpPr/>
          <p:nvPr/>
        </p:nvSpPr>
        <p:spPr>
          <a:xfrm>
            <a:off x="1510373" y="1623877"/>
            <a:ext cx="15267253" cy="7039246"/>
          </a:xfrm>
          <a:prstGeom prst="rect">
            <a:avLst/>
          </a:prstGeom>
          <a:solidFill>
            <a:srgbClr val="FFFFFF">
              <a:alpha val="4706"/>
            </a:srgbClr>
          </a:solidFill>
        </p:spPr>
      </p:sp>
      <p:sp>
        <p:nvSpPr>
          <p:cNvPr id="3" name="TextBox 3"/>
          <p:cNvSpPr txBox="1"/>
          <p:nvPr/>
        </p:nvSpPr>
        <p:spPr>
          <a:xfrm>
            <a:off x="3038436" y="3265720"/>
            <a:ext cx="12211128" cy="1041666"/>
          </a:xfrm>
          <a:prstGeom prst="rect">
            <a:avLst/>
          </a:prstGeom>
        </p:spPr>
        <p:txBody>
          <a:bodyPr lIns="0" tIns="0" rIns="0" bIns="0" rtlCol="0" anchor="t">
            <a:spAutoFit/>
          </a:bodyPr>
          <a:lstStyle/>
          <a:p>
            <a:pPr algn="ctr">
              <a:lnSpc>
                <a:spcPts val="7840"/>
              </a:lnSpc>
            </a:pPr>
            <a:r>
              <a:rPr lang="en-US" sz="8000" dirty="0">
                <a:solidFill>
                  <a:srgbClr val="FFFFFF"/>
                </a:solidFill>
                <a:latin typeface="HK Grotesk Bold"/>
              </a:rPr>
              <a:t>Today's agenda</a:t>
            </a:r>
          </a:p>
        </p:txBody>
      </p:sp>
      <p:sp>
        <p:nvSpPr>
          <p:cNvPr id="5" name="TextBox 5"/>
          <p:cNvSpPr txBox="1"/>
          <p:nvPr/>
        </p:nvSpPr>
        <p:spPr>
          <a:xfrm>
            <a:off x="6659106" y="5010363"/>
            <a:ext cx="4969785" cy="1846788"/>
          </a:xfrm>
          <a:prstGeom prst="rect">
            <a:avLst/>
          </a:prstGeom>
        </p:spPr>
        <p:txBody>
          <a:bodyPr lIns="0" tIns="0" rIns="0" bIns="0" rtlCol="0" anchor="t">
            <a:spAutoFit/>
          </a:bodyPr>
          <a:lstStyle/>
          <a:p>
            <a:pPr marL="0" lvl="0" indent="0" algn="ctr">
              <a:lnSpc>
                <a:spcPts val="2924"/>
              </a:lnSpc>
              <a:spcBef>
                <a:spcPct val="0"/>
              </a:spcBef>
            </a:pPr>
            <a:r>
              <a:rPr lang="en-US" sz="2088" u="none" dirty="0">
                <a:solidFill>
                  <a:srgbClr val="FFFFFF"/>
                </a:solidFill>
                <a:latin typeface="HK Grotesk Medium"/>
              </a:rPr>
              <a:t>Executive summary</a:t>
            </a:r>
          </a:p>
          <a:p>
            <a:pPr marL="0" lvl="0" indent="0" algn="ctr">
              <a:lnSpc>
                <a:spcPts val="2924"/>
              </a:lnSpc>
              <a:spcBef>
                <a:spcPct val="0"/>
              </a:spcBef>
            </a:pPr>
            <a:r>
              <a:rPr lang="en-US" sz="2088" u="none" dirty="0">
                <a:solidFill>
                  <a:srgbClr val="FFFFFF"/>
                </a:solidFill>
                <a:latin typeface="HK Grotesk Medium"/>
              </a:rPr>
              <a:t>Project overview</a:t>
            </a:r>
          </a:p>
          <a:p>
            <a:pPr marL="0" lvl="0" indent="0" algn="ctr">
              <a:lnSpc>
                <a:spcPts val="2924"/>
              </a:lnSpc>
              <a:spcBef>
                <a:spcPct val="0"/>
              </a:spcBef>
            </a:pPr>
            <a:r>
              <a:rPr lang="en-US" sz="2088" u="none" dirty="0">
                <a:solidFill>
                  <a:srgbClr val="FFFFFF"/>
                </a:solidFill>
                <a:latin typeface="HK Grotesk Medium"/>
              </a:rPr>
              <a:t>Problem</a:t>
            </a:r>
          </a:p>
          <a:p>
            <a:pPr marL="0" lvl="0" indent="0" algn="ctr">
              <a:lnSpc>
                <a:spcPts val="2924"/>
              </a:lnSpc>
              <a:spcBef>
                <a:spcPct val="0"/>
              </a:spcBef>
            </a:pPr>
            <a:r>
              <a:rPr lang="en-US" sz="2088" u="none" dirty="0">
                <a:solidFill>
                  <a:srgbClr val="FFFFFF"/>
                </a:solidFill>
                <a:latin typeface="HK Grotesk Medium"/>
              </a:rPr>
              <a:t>Solution and recommendations</a:t>
            </a:r>
          </a:p>
          <a:p>
            <a:pPr marL="0" lvl="0" indent="0" algn="ctr">
              <a:lnSpc>
                <a:spcPts val="2924"/>
              </a:lnSpc>
              <a:spcBef>
                <a:spcPct val="0"/>
              </a:spcBef>
            </a:pPr>
            <a:r>
              <a:rPr lang="en-US" sz="2088" u="none" dirty="0">
                <a:solidFill>
                  <a:srgbClr val="FFFFFF"/>
                </a:solidFill>
                <a:latin typeface="HK Grotesk Medium"/>
              </a:rPr>
              <a:t>Contact for more</a:t>
            </a:r>
          </a:p>
        </p:txBody>
      </p:sp>
      <p:sp>
        <p:nvSpPr>
          <p:cNvPr id="6" name="AutoShape 6"/>
          <p:cNvSpPr/>
          <p:nvPr/>
        </p:nvSpPr>
        <p:spPr>
          <a:xfrm rot="-5400000">
            <a:off x="503481" y="4172259"/>
            <a:ext cx="35651" cy="1978134"/>
          </a:xfrm>
          <a:prstGeom prst="rect">
            <a:avLst/>
          </a:prstGeom>
          <a:solidFill>
            <a:srgbClr val="FFFFFF"/>
          </a:solidFill>
        </p:spPr>
      </p:sp>
      <p:sp>
        <p:nvSpPr>
          <p:cNvPr id="7" name="AutoShape 7"/>
          <p:cNvSpPr/>
          <p:nvPr/>
        </p:nvSpPr>
        <p:spPr>
          <a:xfrm rot="-5400000">
            <a:off x="17748868" y="4136608"/>
            <a:ext cx="35651" cy="1978134"/>
          </a:xfrm>
          <a:prstGeom prst="rect">
            <a:avLst/>
          </a:prstGeom>
          <a:solidFill>
            <a:srgbClr val="FFFFFF"/>
          </a:solidFill>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10287000"/>
          </a:xfrm>
          <a:prstGeom prst="rect">
            <a:avLst/>
          </a:prstGeom>
          <a:solidFill>
            <a:srgbClr val="171717"/>
          </a:solidFill>
        </p:spPr>
        <p:txBody>
          <a:bodyPr/>
          <a:lstStyle/>
          <a:p>
            <a:endParaRPr lang="en-US" dirty="0"/>
          </a:p>
        </p:txBody>
      </p:sp>
      <p:sp>
        <p:nvSpPr>
          <p:cNvPr id="3" name="AutoShape 3"/>
          <p:cNvSpPr/>
          <p:nvPr/>
        </p:nvSpPr>
        <p:spPr>
          <a:xfrm>
            <a:off x="1028700" y="8116180"/>
            <a:ext cx="35651" cy="1142120"/>
          </a:xfrm>
          <a:prstGeom prst="rect">
            <a:avLst/>
          </a:prstGeom>
          <a:solidFill>
            <a:srgbClr val="FFFFFF"/>
          </a:solidFill>
        </p:spPr>
      </p:sp>
      <p:grpSp>
        <p:nvGrpSpPr>
          <p:cNvPr id="5" name="Group 5"/>
          <p:cNvGrpSpPr/>
          <p:nvPr/>
        </p:nvGrpSpPr>
        <p:grpSpPr>
          <a:xfrm>
            <a:off x="1524000" y="571500"/>
            <a:ext cx="15812475" cy="8057492"/>
            <a:chOff x="1903475" y="407619"/>
            <a:chExt cx="13945919" cy="7176186"/>
          </a:xfrm>
        </p:grpSpPr>
        <p:sp>
          <p:nvSpPr>
            <p:cNvPr id="6" name="TextBox 6"/>
            <p:cNvSpPr txBox="1"/>
            <p:nvPr/>
          </p:nvSpPr>
          <p:spPr>
            <a:xfrm>
              <a:off x="1903475" y="407619"/>
              <a:ext cx="13945919" cy="688274"/>
            </a:xfrm>
            <a:prstGeom prst="rect">
              <a:avLst/>
            </a:prstGeom>
          </p:spPr>
          <p:txBody>
            <a:bodyPr wrap="square" lIns="0" tIns="0" rIns="0" bIns="0" rtlCol="0" anchor="t">
              <a:spAutoFit/>
            </a:bodyPr>
            <a:lstStyle/>
            <a:p>
              <a:pPr algn="ctr">
                <a:lnSpc>
                  <a:spcPct val="150000"/>
                </a:lnSpc>
                <a:spcBef>
                  <a:spcPct val="0"/>
                </a:spcBef>
              </a:pPr>
              <a:r>
                <a:rPr lang="en-US" sz="3600" dirty="0">
                  <a:solidFill>
                    <a:srgbClr val="FFFFFF"/>
                  </a:solidFill>
                  <a:latin typeface="HK Grotesk Medium"/>
                </a:rPr>
                <a:t>The distribution of each Coding experience years category </a:t>
              </a:r>
            </a:p>
          </p:txBody>
        </p:sp>
        <p:sp>
          <p:nvSpPr>
            <p:cNvPr id="7" name="TextBox 7"/>
            <p:cNvSpPr txBox="1"/>
            <p:nvPr/>
          </p:nvSpPr>
          <p:spPr>
            <a:xfrm>
              <a:off x="2180238" y="2375718"/>
              <a:ext cx="5170886" cy="5208087"/>
            </a:xfrm>
            <a:prstGeom prst="rect">
              <a:avLst/>
            </a:prstGeom>
          </p:spPr>
          <p:txBody>
            <a:bodyPr wrap="square" lIns="0" tIns="0" rIns="0" bIns="0" rtlCol="0" anchor="t">
              <a:spAutoFit/>
            </a:bodyPr>
            <a:lstStyle/>
            <a:p>
              <a:pPr>
                <a:lnSpc>
                  <a:spcPct val="150000"/>
                </a:lnSpc>
                <a:spcBef>
                  <a:spcPct val="0"/>
                </a:spcBef>
              </a:pPr>
              <a:r>
                <a:rPr lang="en-US" sz="3200" dirty="0">
                  <a:solidFill>
                    <a:schemeClr val="bg1"/>
                  </a:solidFill>
                  <a:latin typeface="HK Grotesk Medium" panose="020B0604020202020204" charset="0"/>
                  <a:cs typeface="Arial" panose="020B0604020202020204" pitchFamily="34" charset="0"/>
                </a:rPr>
                <a:t>According to this pie chart, the above 15yrs is relatively low in comparison to the respondents were between 1:5 and 6:10 and even the respondents that are less than year are the smallest percentage , thus the 15yrs category is mis represented </a:t>
              </a:r>
            </a:p>
          </p:txBody>
        </p:sp>
      </p:grpSp>
      <p:sp>
        <p:nvSpPr>
          <p:cNvPr id="4" name="TextBox 7">
            <a:extLst>
              <a:ext uri="{FF2B5EF4-FFF2-40B4-BE49-F238E27FC236}">
                <a16:creationId xmlns:a16="http://schemas.microsoft.com/office/drawing/2014/main" id="{625A982A-FC6B-1D66-0319-A7943ABA5D63}"/>
              </a:ext>
            </a:extLst>
          </p:cNvPr>
          <p:cNvSpPr txBox="1"/>
          <p:nvPr/>
        </p:nvSpPr>
        <p:spPr>
          <a:xfrm>
            <a:off x="951525" y="1065704"/>
            <a:ext cx="1529329" cy="419282"/>
          </a:xfrm>
          <a:prstGeom prst="rect">
            <a:avLst/>
          </a:prstGeom>
        </p:spPr>
        <p:txBody>
          <a:bodyPr lIns="0" tIns="0" rIns="0" bIns="0" rtlCol="0" anchor="t">
            <a:spAutoFit/>
          </a:bodyPr>
          <a:lstStyle/>
          <a:p>
            <a:pPr>
              <a:lnSpc>
                <a:spcPts val="3359"/>
              </a:lnSpc>
              <a:spcBef>
                <a:spcPct val="0"/>
              </a:spcBef>
            </a:pPr>
            <a:r>
              <a:rPr lang="en-US" sz="2400" dirty="0">
                <a:solidFill>
                  <a:srgbClr val="FFFFFF"/>
                </a:solidFill>
                <a:latin typeface="HK Grotesk Bold"/>
              </a:rPr>
              <a:t>20</a:t>
            </a:r>
          </a:p>
        </p:txBody>
      </p:sp>
      <p:pic>
        <p:nvPicPr>
          <p:cNvPr id="12" name="Picture 11">
            <a:extLst>
              <a:ext uri="{FF2B5EF4-FFF2-40B4-BE49-F238E27FC236}">
                <a16:creationId xmlns:a16="http://schemas.microsoft.com/office/drawing/2014/main" id="{53FA0563-845E-9FA8-F31D-8261330B4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0237" y="1714500"/>
            <a:ext cx="8798988" cy="6599241"/>
          </a:xfrm>
          <a:prstGeom prst="rect">
            <a:avLst/>
          </a:prstGeom>
        </p:spPr>
      </p:pic>
    </p:spTree>
    <p:extLst>
      <p:ext uri="{BB962C8B-B14F-4D97-AF65-F5344CB8AC3E}">
        <p14:creationId xmlns:p14="http://schemas.microsoft.com/office/powerpoint/2010/main" val="3367846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402829" y="-304800"/>
            <a:ext cx="18821400" cy="10896600"/>
          </a:xfrm>
          <a:prstGeom prst="rect">
            <a:avLst/>
          </a:prstGeom>
          <a:solidFill>
            <a:srgbClr val="171717"/>
          </a:solidFill>
        </p:spPr>
        <p:txBody>
          <a:bodyPr/>
          <a:lstStyle/>
          <a:p>
            <a:endParaRPr lang="en-US" dirty="0"/>
          </a:p>
        </p:txBody>
      </p:sp>
      <p:sp>
        <p:nvSpPr>
          <p:cNvPr id="3" name="AutoShape 3"/>
          <p:cNvSpPr/>
          <p:nvPr/>
        </p:nvSpPr>
        <p:spPr>
          <a:xfrm>
            <a:off x="1028700" y="8116180"/>
            <a:ext cx="35651" cy="1142120"/>
          </a:xfrm>
          <a:prstGeom prst="rect">
            <a:avLst/>
          </a:prstGeom>
          <a:solidFill>
            <a:srgbClr val="FFFFFF"/>
          </a:solidFill>
        </p:spPr>
      </p:sp>
      <p:sp>
        <p:nvSpPr>
          <p:cNvPr id="6" name="TextBox 6"/>
          <p:cNvSpPr txBox="1"/>
          <p:nvPr/>
        </p:nvSpPr>
        <p:spPr>
          <a:xfrm>
            <a:off x="1483452" y="57989"/>
            <a:ext cx="15592476" cy="677045"/>
          </a:xfrm>
          <a:prstGeom prst="rect">
            <a:avLst/>
          </a:prstGeom>
        </p:spPr>
        <p:txBody>
          <a:bodyPr wrap="square" lIns="0" tIns="0" rIns="0" bIns="0" rtlCol="0" anchor="t">
            <a:spAutoFit/>
          </a:bodyPr>
          <a:lstStyle/>
          <a:p>
            <a:pPr algn="ctr">
              <a:lnSpc>
                <a:spcPct val="150000"/>
              </a:lnSpc>
              <a:spcBef>
                <a:spcPct val="0"/>
              </a:spcBef>
            </a:pPr>
            <a:r>
              <a:rPr lang="en-US" sz="3200" dirty="0">
                <a:solidFill>
                  <a:srgbClr val="FFFFFF"/>
                </a:solidFill>
                <a:latin typeface="HK Grotesk Medium"/>
              </a:rPr>
              <a:t>which industry having the highest paying average for data professionals</a:t>
            </a:r>
          </a:p>
        </p:txBody>
      </p:sp>
      <p:sp>
        <p:nvSpPr>
          <p:cNvPr id="13" name="TextBox 7">
            <a:extLst>
              <a:ext uri="{FF2B5EF4-FFF2-40B4-BE49-F238E27FC236}">
                <a16:creationId xmlns:a16="http://schemas.microsoft.com/office/drawing/2014/main" id="{DA9400FA-BC9B-2C87-F5E8-EE774EF63E29}"/>
              </a:ext>
            </a:extLst>
          </p:cNvPr>
          <p:cNvSpPr txBox="1"/>
          <p:nvPr/>
        </p:nvSpPr>
        <p:spPr>
          <a:xfrm>
            <a:off x="15694320" y="981075"/>
            <a:ext cx="1529329" cy="419282"/>
          </a:xfrm>
          <a:prstGeom prst="rect">
            <a:avLst/>
          </a:prstGeom>
        </p:spPr>
        <p:txBody>
          <a:bodyPr lIns="0" tIns="0" rIns="0" bIns="0" rtlCol="0" anchor="t">
            <a:spAutoFit/>
          </a:bodyPr>
          <a:lstStyle/>
          <a:p>
            <a:pPr algn="r">
              <a:lnSpc>
                <a:spcPts val="3359"/>
              </a:lnSpc>
              <a:spcBef>
                <a:spcPct val="0"/>
              </a:spcBef>
            </a:pPr>
            <a:r>
              <a:rPr lang="en-US" sz="2400" dirty="0">
                <a:solidFill>
                  <a:srgbClr val="FFFFFF"/>
                </a:solidFill>
                <a:latin typeface="HK Grotesk Bold"/>
              </a:rPr>
              <a:t>21</a:t>
            </a:r>
          </a:p>
        </p:txBody>
      </p:sp>
      <p:sp>
        <p:nvSpPr>
          <p:cNvPr id="9" name="TextBox 7">
            <a:extLst>
              <a:ext uri="{FF2B5EF4-FFF2-40B4-BE49-F238E27FC236}">
                <a16:creationId xmlns:a16="http://schemas.microsoft.com/office/drawing/2014/main" id="{4CC26273-EB54-6CED-0C96-E0E46DAACAC4}"/>
              </a:ext>
            </a:extLst>
          </p:cNvPr>
          <p:cNvSpPr txBox="1"/>
          <p:nvPr/>
        </p:nvSpPr>
        <p:spPr>
          <a:xfrm>
            <a:off x="914400" y="2781300"/>
            <a:ext cx="6907382" cy="2893036"/>
          </a:xfrm>
          <a:prstGeom prst="rect">
            <a:avLst/>
          </a:prstGeom>
        </p:spPr>
        <p:txBody>
          <a:bodyPr wrap="square" lIns="0" tIns="0" rIns="0" bIns="0" rtlCol="0" anchor="t">
            <a:spAutoFit/>
          </a:bodyPr>
          <a:lstStyle/>
          <a:p>
            <a:pPr>
              <a:lnSpc>
                <a:spcPct val="150000"/>
              </a:lnSpc>
              <a:spcBef>
                <a:spcPct val="0"/>
              </a:spcBef>
            </a:pPr>
            <a:r>
              <a:rPr lang="en-US" sz="3200" dirty="0">
                <a:solidFill>
                  <a:schemeClr val="bg1"/>
                </a:solidFill>
                <a:latin typeface="HK Grotesk Medium" panose="020B0604020202020204" charset="0"/>
                <a:cs typeface="Arial" panose="020B0604020202020204" pitchFamily="34" charset="0"/>
              </a:rPr>
              <a:t>According to this bar chart, the financial services and Advertising services  both are having the highest average income.</a:t>
            </a:r>
          </a:p>
        </p:txBody>
      </p:sp>
      <p:pic>
        <p:nvPicPr>
          <p:cNvPr id="7" name="Picture 6">
            <a:extLst>
              <a:ext uri="{FF2B5EF4-FFF2-40B4-BE49-F238E27FC236}">
                <a16:creationId xmlns:a16="http://schemas.microsoft.com/office/drawing/2014/main" id="{B611326F-F7A2-7B40-70F6-81B3775EBF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1782" y="1975757"/>
            <a:ext cx="10596789" cy="7277100"/>
          </a:xfrm>
          <a:prstGeom prst="rect">
            <a:avLst/>
          </a:prstGeom>
        </p:spPr>
      </p:pic>
    </p:spTree>
    <p:extLst>
      <p:ext uri="{BB962C8B-B14F-4D97-AF65-F5344CB8AC3E}">
        <p14:creationId xmlns:p14="http://schemas.microsoft.com/office/powerpoint/2010/main" val="979135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10287000"/>
          </a:xfrm>
          <a:prstGeom prst="rect">
            <a:avLst/>
          </a:prstGeom>
          <a:solidFill>
            <a:srgbClr val="171717"/>
          </a:solidFill>
        </p:spPr>
        <p:txBody>
          <a:bodyPr/>
          <a:lstStyle/>
          <a:p>
            <a:endParaRPr lang="en-US" dirty="0"/>
          </a:p>
        </p:txBody>
      </p:sp>
      <p:sp>
        <p:nvSpPr>
          <p:cNvPr id="3" name="AutoShape 3"/>
          <p:cNvSpPr/>
          <p:nvPr/>
        </p:nvSpPr>
        <p:spPr>
          <a:xfrm>
            <a:off x="1028700" y="8116180"/>
            <a:ext cx="35651" cy="1142120"/>
          </a:xfrm>
          <a:prstGeom prst="rect">
            <a:avLst/>
          </a:prstGeom>
          <a:solidFill>
            <a:srgbClr val="FFFFFF"/>
          </a:solidFill>
        </p:spPr>
      </p:sp>
      <p:grpSp>
        <p:nvGrpSpPr>
          <p:cNvPr id="5" name="Group 5"/>
          <p:cNvGrpSpPr/>
          <p:nvPr/>
        </p:nvGrpSpPr>
        <p:grpSpPr>
          <a:xfrm>
            <a:off x="1524000" y="571500"/>
            <a:ext cx="15812475" cy="6947532"/>
            <a:chOff x="1903475" y="407619"/>
            <a:chExt cx="13945919" cy="6187630"/>
          </a:xfrm>
        </p:grpSpPr>
        <p:sp>
          <p:nvSpPr>
            <p:cNvPr id="6" name="TextBox 6"/>
            <p:cNvSpPr txBox="1"/>
            <p:nvPr/>
          </p:nvSpPr>
          <p:spPr>
            <a:xfrm>
              <a:off x="1903475" y="407619"/>
              <a:ext cx="13945919" cy="688274"/>
            </a:xfrm>
            <a:prstGeom prst="rect">
              <a:avLst/>
            </a:prstGeom>
          </p:spPr>
          <p:txBody>
            <a:bodyPr wrap="square" lIns="0" tIns="0" rIns="0" bIns="0" rtlCol="0" anchor="t">
              <a:spAutoFit/>
            </a:bodyPr>
            <a:lstStyle/>
            <a:p>
              <a:pPr algn="ctr">
                <a:lnSpc>
                  <a:spcPct val="150000"/>
                </a:lnSpc>
                <a:spcBef>
                  <a:spcPct val="0"/>
                </a:spcBef>
              </a:pPr>
              <a:r>
                <a:rPr lang="en-US" sz="3600" dirty="0">
                  <a:solidFill>
                    <a:srgbClr val="FFFFFF"/>
                  </a:solidFill>
                  <a:latin typeface="HK Grotesk Medium"/>
                </a:rPr>
                <a:t>which frameworks (TensorFlow or </a:t>
              </a:r>
              <a:r>
                <a:rPr lang="en-US" sz="3600" dirty="0" err="1">
                  <a:solidFill>
                    <a:srgbClr val="FFFFFF"/>
                  </a:solidFill>
                  <a:latin typeface="HK Grotesk Medium"/>
                </a:rPr>
                <a:t>pytorch</a:t>
              </a:r>
              <a:r>
                <a:rPr lang="en-US" sz="3600" dirty="0">
                  <a:solidFill>
                    <a:srgbClr val="FFFFFF"/>
                  </a:solidFill>
                  <a:latin typeface="HK Grotesk Medium"/>
                </a:rPr>
                <a:t> ) user having a higher salary ?</a:t>
              </a:r>
            </a:p>
          </p:txBody>
        </p:sp>
        <p:sp>
          <p:nvSpPr>
            <p:cNvPr id="7" name="TextBox 7"/>
            <p:cNvSpPr txBox="1"/>
            <p:nvPr/>
          </p:nvSpPr>
          <p:spPr>
            <a:xfrm>
              <a:off x="2180238" y="2045033"/>
              <a:ext cx="5256337" cy="4550216"/>
            </a:xfrm>
            <a:prstGeom prst="rect">
              <a:avLst/>
            </a:prstGeom>
          </p:spPr>
          <p:txBody>
            <a:bodyPr wrap="square" lIns="0" tIns="0" rIns="0" bIns="0" rtlCol="0" anchor="t">
              <a:spAutoFit/>
            </a:bodyPr>
            <a:lstStyle/>
            <a:p>
              <a:pPr>
                <a:lnSpc>
                  <a:spcPct val="150000"/>
                </a:lnSpc>
                <a:spcBef>
                  <a:spcPct val="0"/>
                </a:spcBef>
              </a:pPr>
              <a:r>
                <a:rPr lang="en-US" sz="3200" dirty="0">
                  <a:solidFill>
                    <a:schemeClr val="bg1"/>
                  </a:solidFill>
                  <a:latin typeface="HK Grotesk Medium" panose="020B0604020202020204" charset="0"/>
                  <a:cs typeface="Arial" panose="020B0604020202020204" pitchFamily="34" charset="0"/>
                </a:rPr>
                <a:t>After taking a sample of 100 users of each framework exclusively (used only one), we ended to “there is no big difference between total income for data professionals who use </a:t>
              </a:r>
              <a:r>
                <a:rPr lang="en-US" sz="3200" dirty="0" err="1">
                  <a:solidFill>
                    <a:schemeClr val="bg1"/>
                  </a:solidFill>
                  <a:latin typeface="HK Grotesk Medium" panose="020B0604020202020204" charset="0"/>
                  <a:cs typeface="Arial" panose="020B0604020202020204" pitchFamily="34" charset="0"/>
                </a:rPr>
                <a:t>PyTorch</a:t>
              </a:r>
              <a:r>
                <a:rPr lang="en-US" sz="3200" dirty="0">
                  <a:solidFill>
                    <a:schemeClr val="bg1"/>
                  </a:solidFill>
                  <a:latin typeface="HK Grotesk Medium" panose="020B0604020202020204" charset="0"/>
                  <a:cs typeface="Arial" panose="020B0604020202020204" pitchFamily="34" charset="0"/>
                </a:rPr>
                <a:t> or TensorFlow”</a:t>
              </a:r>
            </a:p>
          </p:txBody>
        </p:sp>
      </p:grpSp>
      <p:sp>
        <p:nvSpPr>
          <p:cNvPr id="4" name="TextBox 7">
            <a:extLst>
              <a:ext uri="{FF2B5EF4-FFF2-40B4-BE49-F238E27FC236}">
                <a16:creationId xmlns:a16="http://schemas.microsoft.com/office/drawing/2014/main" id="{625A982A-FC6B-1D66-0319-A7943ABA5D63}"/>
              </a:ext>
            </a:extLst>
          </p:cNvPr>
          <p:cNvSpPr txBox="1"/>
          <p:nvPr/>
        </p:nvSpPr>
        <p:spPr>
          <a:xfrm>
            <a:off x="951525" y="1065704"/>
            <a:ext cx="1529329" cy="419282"/>
          </a:xfrm>
          <a:prstGeom prst="rect">
            <a:avLst/>
          </a:prstGeom>
        </p:spPr>
        <p:txBody>
          <a:bodyPr lIns="0" tIns="0" rIns="0" bIns="0" rtlCol="0" anchor="t">
            <a:spAutoFit/>
          </a:bodyPr>
          <a:lstStyle/>
          <a:p>
            <a:pPr>
              <a:lnSpc>
                <a:spcPts val="3359"/>
              </a:lnSpc>
              <a:spcBef>
                <a:spcPct val="0"/>
              </a:spcBef>
            </a:pPr>
            <a:r>
              <a:rPr lang="en-US" sz="2400" dirty="0">
                <a:solidFill>
                  <a:srgbClr val="FFFFFF"/>
                </a:solidFill>
                <a:latin typeface="HK Grotesk Bold"/>
              </a:rPr>
              <a:t>22</a:t>
            </a:r>
          </a:p>
        </p:txBody>
      </p:sp>
      <p:pic>
        <p:nvPicPr>
          <p:cNvPr id="9" name="Picture 8">
            <a:extLst>
              <a:ext uri="{FF2B5EF4-FFF2-40B4-BE49-F238E27FC236}">
                <a16:creationId xmlns:a16="http://schemas.microsoft.com/office/drawing/2014/main" id="{850F2FFB-6629-3EAC-F11A-28BAFBBA06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7664" y="1484986"/>
            <a:ext cx="10364419" cy="7773314"/>
          </a:xfrm>
          <a:prstGeom prst="rect">
            <a:avLst/>
          </a:prstGeom>
        </p:spPr>
      </p:pic>
    </p:spTree>
    <p:extLst>
      <p:ext uri="{BB962C8B-B14F-4D97-AF65-F5344CB8AC3E}">
        <p14:creationId xmlns:p14="http://schemas.microsoft.com/office/powerpoint/2010/main" val="1251901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2" name="TextBox 2"/>
          <p:cNvSpPr txBox="1"/>
          <p:nvPr/>
        </p:nvSpPr>
        <p:spPr>
          <a:xfrm>
            <a:off x="10038219" y="1510023"/>
            <a:ext cx="6727305" cy="957826"/>
          </a:xfrm>
          <a:prstGeom prst="rect">
            <a:avLst/>
          </a:prstGeom>
        </p:spPr>
        <p:txBody>
          <a:bodyPr lIns="0" tIns="0" rIns="0" bIns="0" rtlCol="0" anchor="t">
            <a:spAutoFit/>
          </a:bodyPr>
          <a:lstStyle/>
          <a:p>
            <a:pPr algn="ctr">
              <a:lnSpc>
                <a:spcPts val="7840"/>
              </a:lnSpc>
            </a:pPr>
            <a:r>
              <a:rPr lang="en-US" sz="4800" dirty="0">
                <a:solidFill>
                  <a:srgbClr val="FFFFFF"/>
                </a:solidFill>
                <a:latin typeface="HK Grotesk Bold"/>
              </a:rPr>
              <a:t>Problems in the data</a:t>
            </a:r>
          </a:p>
        </p:txBody>
      </p:sp>
      <p:grpSp>
        <p:nvGrpSpPr>
          <p:cNvPr id="3" name="Group 3"/>
          <p:cNvGrpSpPr/>
          <p:nvPr/>
        </p:nvGrpSpPr>
        <p:grpSpPr>
          <a:xfrm>
            <a:off x="1028700" y="1021556"/>
            <a:ext cx="7787772" cy="1272934"/>
            <a:chOff x="0" y="-9525"/>
            <a:chExt cx="10383696" cy="1697245"/>
          </a:xfrm>
        </p:grpSpPr>
        <p:sp>
          <p:nvSpPr>
            <p:cNvPr id="4" name="TextBox 4"/>
            <p:cNvSpPr txBox="1"/>
            <p:nvPr/>
          </p:nvSpPr>
          <p:spPr>
            <a:xfrm>
              <a:off x="0" y="-9525"/>
              <a:ext cx="10383696" cy="651289"/>
            </a:xfrm>
            <a:prstGeom prst="rect">
              <a:avLst/>
            </a:prstGeom>
          </p:spPr>
          <p:txBody>
            <a:bodyPr lIns="0" tIns="0" rIns="0" bIns="0" rtlCol="0" anchor="t">
              <a:spAutoFit/>
            </a:bodyPr>
            <a:lstStyle/>
            <a:p>
              <a:pPr algn="l">
                <a:lnSpc>
                  <a:spcPts val="3839"/>
                </a:lnSpc>
              </a:pPr>
              <a:r>
                <a:rPr lang="en-US" sz="3199" dirty="0">
                  <a:solidFill>
                    <a:srgbClr val="FFFFFF"/>
                  </a:solidFill>
                  <a:latin typeface="HK Grotesk Bold"/>
                </a:rPr>
                <a:t>Problem 1</a:t>
              </a:r>
            </a:p>
          </p:txBody>
        </p:sp>
        <p:sp>
          <p:nvSpPr>
            <p:cNvPr id="5" name="TextBox 5"/>
            <p:cNvSpPr txBox="1"/>
            <p:nvPr/>
          </p:nvSpPr>
          <p:spPr>
            <a:xfrm>
              <a:off x="0" y="995308"/>
              <a:ext cx="10383696" cy="692412"/>
            </a:xfrm>
            <a:prstGeom prst="rect">
              <a:avLst/>
            </a:prstGeom>
          </p:spPr>
          <p:txBody>
            <a:bodyPr lIns="0" tIns="0" rIns="0" bIns="0" rtlCol="0" anchor="t">
              <a:spAutoFit/>
            </a:bodyPr>
            <a:lstStyle/>
            <a:p>
              <a:pPr algn="l">
                <a:lnSpc>
                  <a:spcPts val="4200"/>
                </a:lnSpc>
                <a:spcBef>
                  <a:spcPct val="0"/>
                </a:spcBef>
              </a:pPr>
              <a:r>
                <a:rPr lang="en-US" sz="3000" dirty="0">
                  <a:solidFill>
                    <a:schemeClr val="bg1"/>
                  </a:solidFill>
                  <a:latin typeface="HK Grotesk Medium"/>
                </a:rPr>
                <a:t>The data isn’t collected for data professionals</a:t>
              </a:r>
            </a:p>
          </p:txBody>
        </p:sp>
      </p:grpSp>
      <p:grpSp>
        <p:nvGrpSpPr>
          <p:cNvPr id="6" name="Group 6"/>
          <p:cNvGrpSpPr/>
          <p:nvPr/>
        </p:nvGrpSpPr>
        <p:grpSpPr>
          <a:xfrm>
            <a:off x="1028700" y="3730248"/>
            <a:ext cx="7787772" cy="1811543"/>
            <a:chOff x="0" y="-9525"/>
            <a:chExt cx="10383696" cy="2415390"/>
          </a:xfrm>
        </p:grpSpPr>
        <p:sp>
          <p:nvSpPr>
            <p:cNvPr id="7" name="TextBox 7"/>
            <p:cNvSpPr txBox="1"/>
            <p:nvPr/>
          </p:nvSpPr>
          <p:spPr>
            <a:xfrm>
              <a:off x="0" y="-9525"/>
              <a:ext cx="10383696" cy="651289"/>
            </a:xfrm>
            <a:prstGeom prst="rect">
              <a:avLst/>
            </a:prstGeom>
          </p:spPr>
          <p:txBody>
            <a:bodyPr lIns="0" tIns="0" rIns="0" bIns="0" rtlCol="0" anchor="t">
              <a:spAutoFit/>
            </a:bodyPr>
            <a:lstStyle/>
            <a:p>
              <a:pPr algn="l">
                <a:lnSpc>
                  <a:spcPts val="3839"/>
                </a:lnSpc>
              </a:pPr>
              <a:r>
                <a:rPr lang="en-US" sz="3199" dirty="0">
                  <a:solidFill>
                    <a:srgbClr val="FFFFFF"/>
                  </a:solidFill>
                  <a:latin typeface="HK Grotesk Bold"/>
                </a:rPr>
                <a:t>Problem 2</a:t>
              </a:r>
            </a:p>
          </p:txBody>
        </p:sp>
        <p:sp>
          <p:nvSpPr>
            <p:cNvPr id="8" name="TextBox 8"/>
            <p:cNvSpPr txBox="1"/>
            <p:nvPr/>
          </p:nvSpPr>
          <p:spPr>
            <a:xfrm>
              <a:off x="0" y="995308"/>
              <a:ext cx="10383696" cy="1410557"/>
            </a:xfrm>
            <a:prstGeom prst="rect">
              <a:avLst/>
            </a:prstGeom>
          </p:spPr>
          <p:txBody>
            <a:bodyPr lIns="0" tIns="0" rIns="0" bIns="0" rtlCol="0" anchor="t">
              <a:spAutoFit/>
            </a:bodyPr>
            <a:lstStyle/>
            <a:p>
              <a:pPr algn="l">
                <a:lnSpc>
                  <a:spcPts val="4200"/>
                </a:lnSpc>
                <a:spcBef>
                  <a:spcPct val="0"/>
                </a:spcBef>
              </a:pPr>
              <a:r>
                <a:rPr lang="en-US" sz="3000" dirty="0">
                  <a:solidFill>
                    <a:schemeClr val="bg1"/>
                  </a:solidFill>
                  <a:latin typeface="HK Grotesk Medium"/>
                </a:rPr>
                <a:t>Some categories of data professionals aren’t well represented </a:t>
              </a:r>
            </a:p>
          </p:txBody>
        </p:sp>
      </p:grpSp>
      <p:sp>
        <p:nvSpPr>
          <p:cNvPr id="13" name="TextBox 13"/>
          <p:cNvSpPr txBox="1"/>
          <p:nvPr/>
        </p:nvSpPr>
        <p:spPr>
          <a:xfrm>
            <a:off x="15729971" y="981075"/>
            <a:ext cx="1529329" cy="419282"/>
          </a:xfrm>
          <a:prstGeom prst="rect">
            <a:avLst/>
          </a:prstGeom>
        </p:spPr>
        <p:txBody>
          <a:bodyPr lIns="0" tIns="0" rIns="0" bIns="0" rtlCol="0" anchor="t">
            <a:spAutoFit/>
          </a:bodyPr>
          <a:lstStyle/>
          <a:p>
            <a:pPr algn="r">
              <a:lnSpc>
                <a:spcPts val="3359"/>
              </a:lnSpc>
              <a:spcBef>
                <a:spcPct val="0"/>
              </a:spcBef>
            </a:pPr>
            <a:r>
              <a:rPr lang="en-US" sz="2400" dirty="0">
                <a:solidFill>
                  <a:srgbClr val="FFFFFF"/>
                </a:solidFill>
                <a:latin typeface="HK Grotesk Bold"/>
              </a:rPr>
              <a:t>23</a:t>
            </a:r>
          </a:p>
        </p:txBody>
      </p:sp>
      <p:sp>
        <p:nvSpPr>
          <p:cNvPr id="14" name="AutoShape 14"/>
          <p:cNvSpPr/>
          <p:nvPr/>
        </p:nvSpPr>
        <p:spPr>
          <a:xfrm rot="-5400000">
            <a:off x="10619869" y="652308"/>
            <a:ext cx="35651" cy="1142120"/>
          </a:xfrm>
          <a:prstGeom prst="rect">
            <a:avLst/>
          </a:prstGeom>
          <a:solidFill>
            <a:srgbClr val="FFFFFF"/>
          </a:solidFill>
        </p:spPr>
      </p:sp>
      <p:pic>
        <p:nvPicPr>
          <p:cNvPr id="16" name="Picture 15">
            <a:extLst>
              <a:ext uri="{FF2B5EF4-FFF2-40B4-BE49-F238E27FC236}">
                <a16:creationId xmlns:a16="http://schemas.microsoft.com/office/drawing/2014/main" id="{C5D598FD-05ED-7568-5677-5CFDF354A7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5829" y="2687285"/>
            <a:ext cx="5202371" cy="5202371"/>
          </a:xfrm>
          <a:prstGeom prst="rect">
            <a:avLst/>
          </a:prstGeom>
        </p:spPr>
      </p:pic>
      <p:grpSp>
        <p:nvGrpSpPr>
          <p:cNvPr id="17" name="Group 6">
            <a:extLst>
              <a:ext uri="{FF2B5EF4-FFF2-40B4-BE49-F238E27FC236}">
                <a16:creationId xmlns:a16="http://schemas.microsoft.com/office/drawing/2014/main" id="{A118328F-F7EE-D252-D8BF-C92A86E52000}"/>
              </a:ext>
            </a:extLst>
          </p:cNvPr>
          <p:cNvGrpSpPr/>
          <p:nvPr/>
        </p:nvGrpSpPr>
        <p:grpSpPr>
          <a:xfrm>
            <a:off x="1028700" y="6700276"/>
            <a:ext cx="7787772" cy="2350152"/>
            <a:chOff x="0" y="-9525"/>
            <a:chExt cx="10383696" cy="3133535"/>
          </a:xfrm>
        </p:grpSpPr>
        <p:sp>
          <p:nvSpPr>
            <p:cNvPr id="18" name="TextBox 7">
              <a:extLst>
                <a:ext uri="{FF2B5EF4-FFF2-40B4-BE49-F238E27FC236}">
                  <a16:creationId xmlns:a16="http://schemas.microsoft.com/office/drawing/2014/main" id="{B448966C-2126-A4FC-1045-D41065BFF59F}"/>
                </a:ext>
              </a:extLst>
            </p:cNvPr>
            <p:cNvSpPr txBox="1"/>
            <p:nvPr/>
          </p:nvSpPr>
          <p:spPr>
            <a:xfrm>
              <a:off x="0" y="-9525"/>
              <a:ext cx="10383696" cy="651289"/>
            </a:xfrm>
            <a:prstGeom prst="rect">
              <a:avLst/>
            </a:prstGeom>
          </p:spPr>
          <p:txBody>
            <a:bodyPr lIns="0" tIns="0" rIns="0" bIns="0" rtlCol="0" anchor="t">
              <a:spAutoFit/>
            </a:bodyPr>
            <a:lstStyle/>
            <a:p>
              <a:pPr algn="l">
                <a:lnSpc>
                  <a:spcPts val="3839"/>
                </a:lnSpc>
              </a:pPr>
              <a:r>
                <a:rPr lang="en-US" sz="3199" dirty="0">
                  <a:solidFill>
                    <a:srgbClr val="FFFFFF"/>
                  </a:solidFill>
                  <a:latin typeface="HK Grotesk Bold"/>
                </a:rPr>
                <a:t>Problem 3</a:t>
              </a:r>
            </a:p>
          </p:txBody>
        </p:sp>
        <p:sp>
          <p:nvSpPr>
            <p:cNvPr id="19" name="TextBox 8">
              <a:extLst>
                <a:ext uri="{FF2B5EF4-FFF2-40B4-BE49-F238E27FC236}">
                  <a16:creationId xmlns:a16="http://schemas.microsoft.com/office/drawing/2014/main" id="{73C5D3D6-F466-1146-9BB8-EFE6946D7F41}"/>
                </a:ext>
              </a:extLst>
            </p:cNvPr>
            <p:cNvSpPr txBox="1"/>
            <p:nvPr/>
          </p:nvSpPr>
          <p:spPr>
            <a:xfrm>
              <a:off x="0" y="995308"/>
              <a:ext cx="10383696" cy="2128702"/>
            </a:xfrm>
            <a:prstGeom prst="rect">
              <a:avLst/>
            </a:prstGeom>
          </p:spPr>
          <p:txBody>
            <a:bodyPr lIns="0" tIns="0" rIns="0" bIns="0" rtlCol="0" anchor="t">
              <a:spAutoFit/>
            </a:bodyPr>
            <a:lstStyle/>
            <a:p>
              <a:pPr algn="l">
                <a:lnSpc>
                  <a:spcPts val="4200"/>
                </a:lnSpc>
                <a:spcBef>
                  <a:spcPct val="0"/>
                </a:spcBef>
              </a:pPr>
              <a:r>
                <a:rPr lang="en-US" sz="3000" dirty="0">
                  <a:solidFill>
                    <a:schemeClr val="bg1"/>
                  </a:solidFill>
                  <a:latin typeface="HK Grotesk Medium"/>
                </a:rPr>
                <a:t>The data professional distributions were not equal there for it was affecting some interpretations </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2" name="TextBox 2"/>
          <p:cNvSpPr txBox="1"/>
          <p:nvPr/>
        </p:nvSpPr>
        <p:spPr>
          <a:xfrm>
            <a:off x="3038436" y="1775514"/>
            <a:ext cx="12211128" cy="1041666"/>
          </a:xfrm>
          <a:prstGeom prst="rect">
            <a:avLst/>
          </a:prstGeom>
        </p:spPr>
        <p:txBody>
          <a:bodyPr lIns="0" tIns="0" rIns="0" bIns="0" rtlCol="0" anchor="t">
            <a:spAutoFit/>
          </a:bodyPr>
          <a:lstStyle/>
          <a:p>
            <a:pPr algn="ctr">
              <a:lnSpc>
                <a:spcPts val="7840"/>
              </a:lnSpc>
            </a:pPr>
            <a:r>
              <a:rPr lang="en-US" sz="8000" dirty="0">
                <a:solidFill>
                  <a:srgbClr val="FFFFFF"/>
                </a:solidFill>
                <a:latin typeface="HK Grotesk Bold"/>
              </a:rPr>
              <a:t>Solution</a:t>
            </a:r>
          </a:p>
        </p:txBody>
      </p:sp>
      <p:grpSp>
        <p:nvGrpSpPr>
          <p:cNvPr id="3" name="Group 3"/>
          <p:cNvGrpSpPr/>
          <p:nvPr/>
        </p:nvGrpSpPr>
        <p:grpSpPr>
          <a:xfrm>
            <a:off x="1028700" y="4154401"/>
            <a:ext cx="4745190" cy="4016792"/>
            <a:chOff x="0" y="-9525"/>
            <a:chExt cx="6326920" cy="5355722"/>
          </a:xfrm>
        </p:grpSpPr>
        <p:sp>
          <p:nvSpPr>
            <p:cNvPr id="4" name="TextBox 4"/>
            <p:cNvSpPr txBox="1"/>
            <p:nvPr/>
          </p:nvSpPr>
          <p:spPr>
            <a:xfrm>
              <a:off x="0" y="-9525"/>
              <a:ext cx="6326920" cy="637776"/>
            </a:xfrm>
            <a:prstGeom prst="rect">
              <a:avLst/>
            </a:prstGeom>
          </p:spPr>
          <p:txBody>
            <a:bodyPr lIns="0" tIns="0" rIns="0" bIns="0" rtlCol="0" anchor="t">
              <a:spAutoFit/>
            </a:bodyPr>
            <a:lstStyle/>
            <a:p>
              <a:pPr algn="ctr">
                <a:lnSpc>
                  <a:spcPts val="3840"/>
                </a:lnSpc>
              </a:pPr>
              <a:r>
                <a:rPr lang="en-US" sz="3200" dirty="0">
                  <a:solidFill>
                    <a:srgbClr val="FFFFFF"/>
                  </a:solidFill>
                  <a:latin typeface="HK Grotesk Bold"/>
                </a:rPr>
                <a:t>RECOMMENDATION 1</a:t>
              </a:r>
            </a:p>
          </p:txBody>
        </p:sp>
        <p:sp>
          <p:nvSpPr>
            <p:cNvPr id="5" name="TextBox 5"/>
            <p:cNvSpPr txBox="1"/>
            <p:nvPr/>
          </p:nvSpPr>
          <p:spPr>
            <a:xfrm>
              <a:off x="587812" y="3217495"/>
              <a:ext cx="5409851" cy="2128702"/>
            </a:xfrm>
            <a:prstGeom prst="rect">
              <a:avLst/>
            </a:prstGeom>
          </p:spPr>
          <p:txBody>
            <a:bodyPr wrap="square" lIns="0" tIns="0" rIns="0" bIns="0" rtlCol="0" anchor="t">
              <a:spAutoFit/>
            </a:bodyPr>
            <a:lstStyle/>
            <a:p>
              <a:pPr algn="ctr">
                <a:lnSpc>
                  <a:spcPts val="4200"/>
                </a:lnSpc>
                <a:spcBef>
                  <a:spcPct val="0"/>
                </a:spcBef>
              </a:pPr>
              <a:r>
                <a:rPr lang="en-US" sz="3000" dirty="0">
                  <a:solidFill>
                    <a:srgbClr val="FFFFFF"/>
                  </a:solidFill>
                  <a:latin typeface="HK Grotesk Medium"/>
                </a:rPr>
                <a:t>Collect a data with a focus on data professionals </a:t>
              </a:r>
            </a:p>
          </p:txBody>
        </p:sp>
        <p:sp>
          <p:nvSpPr>
            <p:cNvPr id="6" name="AutoShape 6"/>
            <p:cNvSpPr/>
            <p:nvPr/>
          </p:nvSpPr>
          <p:spPr>
            <a:xfrm rot="-10800000">
              <a:off x="3139693" y="1304775"/>
              <a:ext cx="47534" cy="1353049"/>
            </a:xfrm>
            <a:prstGeom prst="rect">
              <a:avLst/>
            </a:prstGeom>
            <a:solidFill>
              <a:srgbClr val="FFFFFF"/>
            </a:solidFill>
          </p:spPr>
        </p:sp>
      </p:grpSp>
      <p:grpSp>
        <p:nvGrpSpPr>
          <p:cNvPr id="7" name="Group 7"/>
          <p:cNvGrpSpPr/>
          <p:nvPr/>
        </p:nvGrpSpPr>
        <p:grpSpPr>
          <a:xfrm>
            <a:off x="6771405" y="4154401"/>
            <a:ext cx="4745190" cy="4555402"/>
            <a:chOff x="0" y="-9525"/>
            <a:chExt cx="6326920" cy="6073867"/>
          </a:xfrm>
        </p:grpSpPr>
        <p:sp>
          <p:nvSpPr>
            <p:cNvPr id="8" name="TextBox 8"/>
            <p:cNvSpPr txBox="1"/>
            <p:nvPr/>
          </p:nvSpPr>
          <p:spPr>
            <a:xfrm>
              <a:off x="0" y="-9525"/>
              <a:ext cx="6326920" cy="637776"/>
            </a:xfrm>
            <a:prstGeom prst="rect">
              <a:avLst/>
            </a:prstGeom>
          </p:spPr>
          <p:txBody>
            <a:bodyPr lIns="0" tIns="0" rIns="0" bIns="0" rtlCol="0" anchor="t">
              <a:spAutoFit/>
            </a:bodyPr>
            <a:lstStyle/>
            <a:p>
              <a:pPr algn="ctr">
                <a:lnSpc>
                  <a:spcPts val="3840"/>
                </a:lnSpc>
              </a:pPr>
              <a:r>
                <a:rPr lang="en-US" sz="3200" dirty="0">
                  <a:solidFill>
                    <a:srgbClr val="FFFFFF"/>
                  </a:solidFill>
                  <a:latin typeface="HK Grotesk Bold"/>
                </a:rPr>
                <a:t>RECOMMENDATION 2</a:t>
              </a:r>
            </a:p>
          </p:txBody>
        </p:sp>
        <p:sp>
          <p:nvSpPr>
            <p:cNvPr id="9" name="TextBox 9"/>
            <p:cNvSpPr txBox="1"/>
            <p:nvPr/>
          </p:nvSpPr>
          <p:spPr>
            <a:xfrm>
              <a:off x="587812" y="3217495"/>
              <a:ext cx="5151296" cy="2846847"/>
            </a:xfrm>
            <a:prstGeom prst="rect">
              <a:avLst/>
            </a:prstGeom>
          </p:spPr>
          <p:txBody>
            <a:bodyPr lIns="0" tIns="0" rIns="0" bIns="0" rtlCol="0" anchor="t">
              <a:spAutoFit/>
            </a:bodyPr>
            <a:lstStyle/>
            <a:p>
              <a:pPr algn="ctr">
                <a:lnSpc>
                  <a:spcPts val="4200"/>
                </a:lnSpc>
                <a:spcBef>
                  <a:spcPct val="0"/>
                </a:spcBef>
              </a:pPr>
              <a:r>
                <a:rPr lang="en-US" sz="3000" dirty="0">
                  <a:solidFill>
                    <a:srgbClr val="FFFFFF"/>
                  </a:solidFill>
                  <a:latin typeface="HK Grotesk Medium"/>
                </a:rPr>
                <a:t>Taking a random equal samples from data collected for each data professional category</a:t>
              </a:r>
            </a:p>
          </p:txBody>
        </p:sp>
        <p:sp>
          <p:nvSpPr>
            <p:cNvPr id="10" name="AutoShape 10"/>
            <p:cNvSpPr/>
            <p:nvPr/>
          </p:nvSpPr>
          <p:spPr>
            <a:xfrm rot="-10800000">
              <a:off x="3139693" y="1304775"/>
              <a:ext cx="47534" cy="1353049"/>
            </a:xfrm>
            <a:prstGeom prst="rect">
              <a:avLst/>
            </a:prstGeom>
            <a:solidFill>
              <a:srgbClr val="FFFFFF"/>
            </a:solidFill>
          </p:spPr>
        </p:sp>
      </p:grpSp>
      <p:grpSp>
        <p:nvGrpSpPr>
          <p:cNvPr id="11" name="Group 11"/>
          <p:cNvGrpSpPr/>
          <p:nvPr/>
        </p:nvGrpSpPr>
        <p:grpSpPr>
          <a:xfrm>
            <a:off x="12514110" y="4154401"/>
            <a:ext cx="4745190" cy="3478182"/>
            <a:chOff x="0" y="-9525"/>
            <a:chExt cx="6326920" cy="4637576"/>
          </a:xfrm>
        </p:grpSpPr>
        <p:sp>
          <p:nvSpPr>
            <p:cNvPr id="12" name="TextBox 12"/>
            <p:cNvSpPr txBox="1"/>
            <p:nvPr/>
          </p:nvSpPr>
          <p:spPr>
            <a:xfrm>
              <a:off x="0" y="-9525"/>
              <a:ext cx="6326920" cy="637776"/>
            </a:xfrm>
            <a:prstGeom prst="rect">
              <a:avLst/>
            </a:prstGeom>
          </p:spPr>
          <p:txBody>
            <a:bodyPr lIns="0" tIns="0" rIns="0" bIns="0" rtlCol="0" anchor="t">
              <a:spAutoFit/>
            </a:bodyPr>
            <a:lstStyle/>
            <a:p>
              <a:pPr algn="ctr">
                <a:lnSpc>
                  <a:spcPts val="3840"/>
                </a:lnSpc>
              </a:pPr>
              <a:r>
                <a:rPr lang="en-US" sz="3200" dirty="0">
                  <a:solidFill>
                    <a:srgbClr val="FFFFFF"/>
                  </a:solidFill>
                  <a:latin typeface="HK Grotesk Bold"/>
                </a:rPr>
                <a:t>RECOMMENDATION31</a:t>
              </a:r>
            </a:p>
          </p:txBody>
        </p:sp>
        <p:sp>
          <p:nvSpPr>
            <p:cNvPr id="13" name="TextBox 13"/>
            <p:cNvSpPr txBox="1"/>
            <p:nvPr/>
          </p:nvSpPr>
          <p:spPr>
            <a:xfrm>
              <a:off x="587812" y="3217494"/>
              <a:ext cx="5151296" cy="1410557"/>
            </a:xfrm>
            <a:prstGeom prst="rect">
              <a:avLst/>
            </a:prstGeom>
          </p:spPr>
          <p:txBody>
            <a:bodyPr lIns="0" tIns="0" rIns="0" bIns="0" rtlCol="0" anchor="t">
              <a:spAutoFit/>
            </a:bodyPr>
            <a:lstStyle/>
            <a:p>
              <a:pPr algn="ctr">
                <a:lnSpc>
                  <a:spcPts val="4200"/>
                </a:lnSpc>
                <a:spcBef>
                  <a:spcPct val="0"/>
                </a:spcBef>
              </a:pPr>
              <a:r>
                <a:rPr lang="en-US" sz="3000" dirty="0">
                  <a:solidFill>
                    <a:srgbClr val="FFFFFF"/>
                  </a:solidFill>
                  <a:latin typeface="HK Grotesk Medium"/>
                </a:rPr>
                <a:t>Re-do the EDA with the new Data</a:t>
              </a:r>
            </a:p>
          </p:txBody>
        </p:sp>
        <p:sp>
          <p:nvSpPr>
            <p:cNvPr id="14" name="AutoShape 14"/>
            <p:cNvSpPr/>
            <p:nvPr/>
          </p:nvSpPr>
          <p:spPr>
            <a:xfrm rot="-10800000">
              <a:off x="3139693" y="1304775"/>
              <a:ext cx="47534" cy="1353049"/>
            </a:xfrm>
            <a:prstGeom prst="rect">
              <a:avLst/>
            </a:prstGeom>
            <a:solidFill>
              <a:srgbClr val="FFFFFF"/>
            </a:solidFill>
          </p:spPr>
        </p:sp>
      </p:grpSp>
      <p:sp>
        <p:nvSpPr>
          <p:cNvPr id="15" name="TextBox 7">
            <a:extLst>
              <a:ext uri="{FF2B5EF4-FFF2-40B4-BE49-F238E27FC236}">
                <a16:creationId xmlns:a16="http://schemas.microsoft.com/office/drawing/2014/main" id="{1529B088-EBEF-326A-D69A-44BF75813C7B}"/>
              </a:ext>
            </a:extLst>
          </p:cNvPr>
          <p:cNvSpPr txBox="1"/>
          <p:nvPr/>
        </p:nvSpPr>
        <p:spPr>
          <a:xfrm>
            <a:off x="951525" y="1065704"/>
            <a:ext cx="1529329" cy="419282"/>
          </a:xfrm>
          <a:prstGeom prst="rect">
            <a:avLst/>
          </a:prstGeom>
        </p:spPr>
        <p:txBody>
          <a:bodyPr lIns="0" tIns="0" rIns="0" bIns="0" rtlCol="0" anchor="t">
            <a:spAutoFit/>
          </a:bodyPr>
          <a:lstStyle/>
          <a:p>
            <a:pPr>
              <a:lnSpc>
                <a:spcPts val="3359"/>
              </a:lnSpc>
              <a:spcBef>
                <a:spcPct val="0"/>
              </a:spcBef>
            </a:pPr>
            <a:r>
              <a:rPr lang="en-US" sz="2400" dirty="0">
                <a:solidFill>
                  <a:srgbClr val="FFFFFF"/>
                </a:solidFill>
                <a:latin typeface="HK Grotesk Bold"/>
              </a:rPr>
              <a:t>24</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2" name="TextBox 2"/>
          <p:cNvSpPr txBox="1"/>
          <p:nvPr/>
        </p:nvSpPr>
        <p:spPr>
          <a:xfrm>
            <a:off x="1028700" y="981075"/>
            <a:ext cx="1529329" cy="419282"/>
          </a:xfrm>
          <a:prstGeom prst="rect">
            <a:avLst/>
          </a:prstGeom>
        </p:spPr>
        <p:txBody>
          <a:bodyPr lIns="0" tIns="0" rIns="0" bIns="0" rtlCol="0" anchor="t">
            <a:spAutoFit/>
          </a:bodyPr>
          <a:lstStyle/>
          <a:p>
            <a:pPr algn="l">
              <a:lnSpc>
                <a:spcPts val="3359"/>
              </a:lnSpc>
              <a:spcBef>
                <a:spcPct val="0"/>
              </a:spcBef>
            </a:pPr>
            <a:r>
              <a:rPr lang="en-US" sz="2400" dirty="0">
                <a:solidFill>
                  <a:srgbClr val="FFFFFF"/>
                </a:solidFill>
                <a:latin typeface="HK Grotesk Bold"/>
              </a:rPr>
              <a:t>25</a:t>
            </a:r>
          </a:p>
        </p:txBody>
      </p:sp>
      <p:sp>
        <p:nvSpPr>
          <p:cNvPr id="4" name="TextBox 4"/>
          <p:cNvSpPr txBox="1"/>
          <p:nvPr/>
        </p:nvSpPr>
        <p:spPr>
          <a:xfrm>
            <a:off x="0" y="4643155"/>
            <a:ext cx="8991600" cy="1026948"/>
          </a:xfrm>
          <a:prstGeom prst="rect">
            <a:avLst/>
          </a:prstGeom>
        </p:spPr>
        <p:txBody>
          <a:bodyPr wrap="square" lIns="0" tIns="0" rIns="0" bIns="0" rtlCol="0" anchor="t">
            <a:spAutoFit/>
          </a:bodyPr>
          <a:lstStyle/>
          <a:p>
            <a:pPr algn="ctr">
              <a:lnSpc>
                <a:spcPts val="7840"/>
              </a:lnSpc>
            </a:pPr>
            <a:r>
              <a:rPr lang="en-US" sz="7200" dirty="0">
                <a:solidFill>
                  <a:srgbClr val="FFFFFF"/>
                </a:solidFill>
                <a:latin typeface="HK Grotesk Bold"/>
              </a:rPr>
              <a:t>Contact me for more</a:t>
            </a:r>
          </a:p>
        </p:txBody>
      </p:sp>
      <p:sp>
        <p:nvSpPr>
          <p:cNvPr id="5" name="AutoShape 5"/>
          <p:cNvSpPr/>
          <p:nvPr/>
        </p:nvSpPr>
        <p:spPr>
          <a:xfrm>
            <a:off x="9144000" y="-60474"/>
            <a:ext cx="9144000" cy="10347474"/>
          </a:xfrm>
          <a:prstGeom prst="rect">
            <a:avLst/>
          </a:prstGeom>
          <a:solidFill>
            <a:srgbClr val="FFFFFF"/>
          </a:solidFill>
        </p:spPr>
      </p:sp>
      <p:grpSp>
        <p:nvGrpSpPr>
          <p:cNvPr id="6" name="Group 6"/>
          <p:cNvGrpSpPr/>
          <p:nvPr/>
        </p:nvGrpSpPr>
        <p:grpSpPr>
          <a:xfrm>
            <a:off x="10788419" y="3543300"/>
            <a:ext cx="5855161" cy="2941309"/>
            <a:chOff x="21769" y="2420018"/>
            <a:chExt cx="7806882" cy="3921745"/>
          </a:xfrm>
        </p:grpSpPr>
        <p:sp>
          <p:nvSpPr>
            <p:cNvPr id="9" name="TextBox 9"/>
            <p:cNvSpPr txBox="1"/>
            <p:nvPr/>
          </p:nvSpPr>
          <p:spPr>
            <a:xfrm>
              <a:off x="21770" y="2420018"/>
              <a:ext cx="7806881" cy="651737"/>
            </a:xfrm>
            <a:prstGeom prst="rect">
              <a:avLst/>
            </a:prstGeom>
          </p:spPr>
          <p:txBody>
            <a:bodyPr lIns="0" tIns="0" rIns="0" bIns="0" rtlCol="0" anchor="t">
              <a:spAutoFit/>
            </a:bodyPr>
            <a:lstStyle/>
            <a:p>
              <a:pPr marL="0" lvl="0" indent="0" algn="ctr">
                <a:lnSpc>
                  <a:spcPts val="3840"/>
                </a:lnSpc>
                <a:spcBef>
                  <a:spcPct val="0"/>
                </a:spcBef>
              </a:pPr>
              <a:r>
                <a:rPr lang="en-US" sz="3200" u="none" dirty="0">
                  <a:solidFill>
                    <a:srgbClr val="171717"/>
                  </a:solidFill>
                  <a:latin typeface="HK Grotesk Bold"/>
                </a:rPr>
                <a:t>EMAIL ADDRESS</a:t>
              </a:r>
            </a:p>
          </p:txBody>
        </p:sp>
        <p:sp>
          <p:nvSpPr>
            <p:cNvPr id="10" name="TextBox 10"/>
            <p:cNvSpPr txBox="1"/>
            <p:nvPr/>
          </p:nvSpPr>
          <p:spPr>
            <a:xfrm>
              <a:off x="21769" y="3467387"/>
              <a:ext cx="7806882" cy="412849"/>
            </a:xfrm>
            <a:prstGeom prst="rect">
              <a:avLst/>
            </a:prstGeom>
          </p:spPr>
          <p:txBody>
            <a:bodyPr lIns="0" tIns="0" rIns="0" bIns="0" rtlCol="0" anchor="t">
              <a:spAutoFit/>
            </a:bodyPr>
            <a:lstStyle/>
            <a:p>
              <a:pPr marL="0" lvl="0" indent="0" algn="ctr">
                <a:lnSpc>
                  <a:spcPts val="2520"/>
                </a:lnSpc>
                <a:spcBef>
                  <a:spcPct val="0"/>
                </a:spcBef>
              </a:pPr>
              <a:r>
                <a:rPr lang="en-US" sz="1800" u="none" dirty="0">
                  <a:solidFill>
                    <a:srgbClr val="171717"/>
                  </a:solidFill>
                  <a:latin typeface="HK Grotesk Medium"/>
                </a:rPr>
                <a:t>Abd.ahme1998@gmail.com</a:t>
              </a:r>
            </a:p>
          </p:txBody>
        </p:sp>
        <p:sp>
          <p:nvSpPr>
            <p:cNvPr id="11" name="TextBox 11"/>
            <p:cNvSpPr txBox="1"/>
            <p:nvPr/>
          </p:nvSpPr>
          <p:spPr>
            <a:xfrm>
              <a:off x="21770" y="4881544"/>
              <a:ext cx="7806881" cy="651737"/>
            </a:xfrm>
            <a:prstGeom prst="rect">
              <a:avLst/>
            </a:prstGeom>
          </p:spPr>
          <p:txBody>
            <a:bodyPr lIns="0" tIns="0" rIns="0" bIns="0" rtlCol="0" anchor="t">
              <a:spAutoFit/>
            </a:bodyPr>
            <a:lstStyle/>
            <a:p>
              <a:pPr marL="0" lvl="0" indent="0" algn="ctr">
                <a:lnSpc>
                  <a:spcPts val="3840"/>
                </a:lnSpc>
                <a:spcBef>
                  <a:spcPct val="0"/>
                </a:spcBef>
              </a:pPr>
              <a:r>
                <a:rPr lang="en-US" sz="3200" u="none" dirty="0">
                  <a:solidFill>
                    <a:srgbClr val="171717"/>
                  </a:solidFill>
                  <a:latin typeface="HK Grotesk Bold"/>
                </a:rPr>
                <a:t>PHONE NUMBER</a:t>
              </a:r>
            </a:p>
          </p:txBody>
        </p:sp>
        <p:sp>
          <p:nvSpPr>
            <p:cNvPr id="12" name="TextBox 12"/>
            <p:cNvSpPr txBox="1"/>
            <p:nvPr/>
          </p:nvSpPr>
          <p:spPr>
            <a:xfrm>
              <a:off x="21769" y="5928914"/>
              <a:ext cx="7806882" cy="412849"/>
            </a:xfrm>
            <a:prstGeom prst="rect">
              <a:avLst/>
            </a:prstGeom>
          </p:spPr>
          <p:txBody>
            <a:bodyPr lIns="0" tIns="0" rIns="0" bIns="0" rtlCol="0" anchor="t">
              <a:spAutoFit/>
            </a:bodyPr>
            <a:lstStyle/>
            <a:p>
              <a:pPr marL="0" lvl="0" indent="0" algn="ctr">
                <a:lnSpc>
                  <a:spcPts val="2520"/>
                </a:lnSpc>
                <a:spcBef>
                  <a:spcPct val="0"/>
                </a:spcBef>
              </a:pPr>
              <a:r>
                <a:rPr lang="en-US" dirty="0"/>
                <a:t>+20 1123488354.</a:t>
              </a:r>
              <a:endParaRPr lang="en-US" sz="1800" u="none" dirty="0">
                <a:solidFill>
                  <a:srgbClr val="171717"/>
                </a:solidFill>
                <a:latin typeface="HK Grotesk Medium"/>
              </a:endParaRPr>
            </a:p>
          </p:txBody>
        </p:sp>
      </p:grpSp>
      <p:sp>
        <p:nvSpPr>
          <p:cNvPr id="13" name="AutoShape 13"/>
          <p:cNvSpPr/>
          <p:nvPr/>
        </p:nvSpPr>
        <p:spPr>
          <a:xfrm rot="-5400000">
            <a:off x="7583203" y="616657"/>
            <a:ext cx="35651" cy="1142120"/>
          </a:xfrm>
          <a:prstGeom prst="rect">
            <a:avLst/>
          </a:prstGeom>
          <a:solidFill>
            <a:srgbClr val="FFFFFF"/>
          </a:solid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2" name="AutoShape 2"/>
          <p:cNvSpPr/>
          <p:nvPr/>
        </p:nvSpPr>
        <p:spPr>
          <a:xfrm>
            <a:off x="1510373" y="1623877"/>
            <a:ext cx="15267253" cy="7039246"/>
          </a:xfrm>
          <a:prstGeom prst="rect">
            <a:avLst/>
          </a:prstGeom>
          <a:solidFill>
            <a:srgbClr val="FFFFFF">
              <a:alpha val="4706"/>
            </a:srgbClr>
          </a:solidFill>
        </p:spPr>
      </p:sp>
      <p:grpSp>
        <p:nvGrpSpPr>
          <p:cNvPr id="3" name="Group 3"/>
          <p:cNvGrpSpPr/>
          <p:nvPr/>
        </p:nvGrpSpPr>
        <p:grpSpPr>
          <a:xfrm>
            <a:off x="2895600" y="2682800"/>
            <a:ext cx="12211128" cy="4992703"/>
            <a:chOff x="0" y="161925"/>
            <a:chExt cx="16281504" cy="6656937"/>
          </a:xfrm>
        </p:grpSpPr>
        <p:sp>
          <p:nvSpPr>
            <p:cNvPr id="4" name="TextBox 4"/>
            <p:cNvSpPr txBox="1"/>
            <p:nvPr/>
          </p:nvSpPr>
          <p:spPr>
            <a:xfrm>
              <a:off x="0" y="161925"/>
              <a:ext cx="16281504" cy="1442863"/>
            </a:xfrm>
            <a:prstGeom prst="rect">
              <a:avLst/>
            </a:prstGeom>
          </p:spPr>
          <p:txBody>
            <a:bodyPr lIns="0" tIns="0" rIns="0" bIns="0" rtlCol="0" anchor="t">
              <a:spAutoFit/>
            </a:bodyPr>
            <a:lstStyle/>
            <a:p>
              <a:pPr algn="ctr">
                <a:lnSpc>
                  <a:spcPts val="7840"/>
                </a:lnSpc>
              </a:pPr>
              <a:r>
                <a:rPr lang="en-US" sz="8000" dirty="0">
                  <a:solidFill>
                    <a:srgbClr val="FFFFFF"/>
                  </a:solidFill>
                  <a:latin typeface="HK Grotesk Bold"/>
                </a:rPr>
                <a:t>Executive summary</a:t>
              </a:r>
            </a:p>
          </p:txBody>
        </p:sp>
        <p:sp>
          <p:nvSpPr>
            <p:cNvPr id="5" name="TextBox 5"/>
            <p:cNvSpPr txBox="1"/>
            <p:nvPr/>
          </p:nvSpPr>
          <p:spPr>
            <a:xfrm>
              <a:off x="1512657" y="1812106"/>
              <a:ext cx="13256188" cy="5006756"/>
            </a:xfrm>
            <a:prstGeom prst="rect">
              <a:avLst/>
            </a:prstGeom>
          </p:spPr>
          <p:txBody>
            <a:bodyPr lIns="0" tIns="0" rIns="0" bIns="0" rtlCol="0" anchor="t">
              <a:spAutoFit/>
            </a:bodyPr>
            <a:lstStyle/>
            <a:p>
              <a:pPr algn="ctr">
                <a:lnSpc>
                  <a:spcPts val="4200"/>
                </a:lnSpc>
                <a:spcBef>
                  <a:spcPct val="0"/>
                </a:spcBef>
              </a:pPr>
              <a:r>
                <a:rPr lang="en-US" sz="3200" dirty="0">
                  <a:solidFill>
                    <a:schemeClr val="bg1"/>
                  </a:solidFill>
                </a:rPr>
                <a:t>This report analyzes data professionals on Stack Overflow, a massive online developer Q&amp;A platform. By examining this data, we aim to uncover valuable insights into current trends within the Data Professional field. This information will be crucial for understanding the challenges, sought-after skills, and evolving technologies shaping this critical workforce.</a:t>
              </a:r>
              <a:endParaRPr lang="en-US" sz="3000" dirty="0">
                <a:solidFill>
                  <a:schemeClr val="bg1"/>
                </a:solidFill>
                <a:latin typeface="HK Grotesk Medium"/>
              </a:endParaRPr>
            </a:p>
          </p:txBody>
        </p:sp>
      </p:grpSp>
      <p:sp>
        <p:nvSpPr>
          <p:cNvPr id="6" name="TextBox 6"/>
          <p:cNvSpPr txBox="1"/>
          <p:nvPr/>
        </p:nvSpPr>
        <p:spPr>
          <a:xfrm>
            <a:off x="1510373" y="9210675"/>
            <a:ext cx="6957930" cy="419282"/>
          </a:xfrm>
          <a:prstGeom prst="rect">
            <a:avLst/>
          </a:prstGeom>
        </p:spPr>
        <p:txBody>
          <a:bodyPr lIns="0" tIns="0" rIns="0" bIns="0" rtlCol="0" anchor="t">
            <a:spAutoFit/>
          </a:bodyPr>
          <a:lstStyle/>
          <a:p>
            <a:pPr algn="l">
              <a:lnSpc>
                <a:spcPts val="3359"/>
              </a:lnSpc>
              <a:spcBef>
                <a:spcPct val="0"/>
              </a:spcBef>
            </a:pPr>
            <a:r>
              <a:rPr lang="en-US" sz="2400" dirty="0">
                <a:solidFill>
                  <a:srgbClr val="FFFFFF"/>
                </a:solidFill>
                <a:latin typeface="HK Grotesk Medium"/>
              </a:rPr>
              <a:t>Stack-Overflow (EDA)</a:t>
            </a:r>
          </a:p>
        </p:txBody>
      </p:sp>
      <p:sp>
        <p:nvSpPr>
          <p:cNvPr id="7" name="TextBox 7"/>
          <p:cNvSpPr txBox="1"/>
          <p:nvPr/>
        </p:nvSpPr>
        <p:spPr>
          <a:xfrm>
            <a:off x="15213913" y="627390"/>
            <a:ext cx="1529329" cy="401310"/>
          </a:xfrm>
          <a:prstGeom prst="rect">
            <a:avLst/>
          </a:prstGeom>
        </p:spPr>
        <p:txBody>
          <a:bodyPr lIns="0" tIns="0" rIns="0" bIns="0" rtlCol="0" anchor="t">
            <a:spAutoFit/>
          </a:bodyPr>
          <a:lstStyle/>
          <a:p>
            <a:pPr algn="r">
              <a:lnSpc>
                <a:spcPts val="3359"/>
              </a:lnSpc>
              <a:spcBef>
                <a:spcPct val="0"/>
              </a:spcBef>
            </a:pPr>
            <a:r>
              <a:rPr lang="en-US" sz="2400" dirty="0">
                <a:solidFill>
                  <a:srgbClr val="FFFFFF"/>
                </a:solidFill>
                <a:latin typeface="HK Grotesk Bold"/>
              </a:rPr>
              <a:t>03</a:t>
            </a:r>
          </a:p>
        </p:txBody>
      </p:sp>
      <p:sp>
        <p:nvSpPr>
          <p:cNvPr id="8" name="AutoShape 8"/>
          <p:cNvSpPr/>
          <p:nvPr/>
        </p:nvSpPr>
        <p:spPr>
          <a:xfrm rot="-5400000">
            <a:off x="503481" y="4172259"/>
            <a:ext cx="35651" cy="1978134"/>
          </a:xfrm>
          <a:prstGeom prst="rect">
            <a:avLst/>
          </a:prstGeom>
          <a:solidFill>
            <a:srgbClr val="FFFFFF"/>
          </a:solidFill>
        </p:spPr>
      </p:sp>
      <p:sp>
        <p:nvSpPr>
          <p:cNvPr id="9" name="AutoShape 9"/>
          <p:cNvSpPr/>
          <p:nvPr/>
        </p:nvSpPr>
        <p:spPr>
          <a:xfrm rot="-5400000">
            <a:off x="17748868" y="4136608"/>
            <a:ext cx="35651" cy="1978134"/>
          </a:xfrm>
          <a:prstGeom prst="rect">
            <a:avLst/>
          </a:prstGeom>
          <a:solidFill>
            <a:srgbClr val="FFFFFF"/>
          </a:solid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10593"/>
            <a:ext cx="18288000" cy="10287000"/>
          </a:xfrm>
          <a:prstGeom prst="rect">
            <a:avLst/>
          </a:prstGeom>
          <a:solidFill>
            <a:srgbClr val="171717"/>
          </a:solidFill>
        </p:spPr>
      </p:sp>
      <p:sp>
        <p:nvSpPr>
          <p:cNvPr id="3" name="AutoShape 3"/>
          <p:cNvSpPr/>
          <p:nvPr/>
        </p:nvSpPr>
        <p:spPr>
          <a:xfrm>
            <a:off x="1028700" y="8116180"/>
            <a:ext cx="35651" cy="1142120"/>
          </a:xfrm>
          <a:prstGeom prst="rect">
            <a:avLst/>
          </a:prstGeom>
          <a:solidFill>
            <a:srgbClr val="FFFFFF"/>
          </a:solidFill>
        </p:spPr>
      </p:sp>
      <p:grpSp>
        <p:nvGrpSpPr>
          <p:cNvPr id="5" name="Group 5"/>
          <p:cNvGrpSpPr/>
          <p:nvPr/>
        </p:nvGrpSpPr>
        <p:grpSpPr>
          <a:xfrm>
            <a:off x="1253569" y="571500"/>
            <a:ext cx="7596496" cy="7943058"/>
            <a:chOff x="1284101" y="161925"/>
            <a:chExt cx="8285148" cy="10431635"/>
          </a:xfrm>
        </p:grpSpPr>
        <p:sp>
          <p:nvSpPr>
            <p:cNvPr id="6" name="TextBox 6"/>
            <p:cNvSpPr txBox="1"/>
            <p:nvPr/>
          </p:nvSpPr>
          <p:spPr>
            <a:xfrm>
              <a:off x="1911478" y="161925"/>
              <a:ext cx="6296261" cy="2749624"/>
            </a:xfrm>
            <a:prstGeom prst="rect">
              <a:avLst/>
            </a:prstGeom>
          </p:spPr>
          <p:txBody>
            <a:bodyPr wrap="square" lIns="0" tIns="0" rIns="0" bIns="0" rtlCol="0" anchor="t">
              <a:spAutoFit/>
            </a:bodyPr>
            <a:lstStyle/>
            <a:p>
              <a:pPr algn="ctr">
                <a:lnSpc>
                  <a:spcPts val="7840"/>
                </a:lnSpc>
              </a:pPr>
              <a:r>
                <a:rPr lang="en-US" sz="8000" dirty="0">
                  <a:solidFill>
                    <a:srgbClr val="FFFFFF"/>
                  </a:solidFill>
                  <a:latin typeface="HK Grotesk Bold"/>
                </a:rPr>
                <a:t>Project overview</a:t>
              </a:r>
            </a:p>
          </p:txBody>
        </p:sp>
        <p:sp>
          <p:nvSpPr>
            <p:cNvPr id="7" name="TextBox 7"/>
            <p:cNvSpPr txBox="1"/>
            <p:nvPr/>
          </p:nvSpPr>
          <p:spPr>
            <a:xfrm>
              <a:off x="1284101" y="2837984"/>
              <a:ext cx="8285148" cy="7755576"/>
            </a:xfrm>
            <a:prstGeom prst="rect">
              <a:avLst/>
            </a:prstGeom>
          </p:spPr>
          <p:txBody>
            <a:bodyPr wrap="square" lIns="0" tIns="0" rIns="0" bIns="0" rtlCol="0" anchor="t">
              <a:spAutoFit/>
            </a:bodyPr>
            <a:lstStyle/>
            <a:p>
              <a:pPr>
                <a:lnSpc>
                  <a:spcPts val="4200"/>
                </a:lnSpc>
                <a:spcBef>
                  <a:spcPct val="0"/>
                </a:spcBef>
              </a:pPr>
              <a:r>
                <a:rPr lang="en-US" sz="3000" dirty="0">
                  <a:solidFill>
                    <a:schemeClr val="bg1"/>
                  </a:solidFill>
                  <a:latin typeface="HK Grotesk Medium"/>
                </a:rPr>
                <a:t>This project analyzed a survey with a total of 89,184 respondents. However, only 3,686 of the respondents identified as data professionals. This represents a relatively small percentage of the overall sample. This finding suggests that the survey results may not be fully representative of the data professional population. Further analysis may be required to determine if additional data collection is necessary to obtain a more representative sample</a:t>
              </a:r>
            </a:p>
          </p:txBody>
        </p:sp>
      </p:grpSp>
      <p:sp>
        <p:nvSpPr>
          <p:cNvPr id="8" name="TextBox 8"/>
          <p:cNvSpPr txBox="1"/>
          <p:nvPr/>
        </p:nvSpPr>
        <p:spPr>
          <a:xfrm>
            <a:off x="1028700" y="981075"/>
            <a:ext cx="1529329" cy="401310"/>
          </a:xfrm>
          <a:prstGeom prst="rect">
            <a:avLst/>
          </a:prstGeom>
        </p:spPr>
        <p:txBody>
          <a:bodyPr lIns="0" tIns="0" rIns="0" bIns="0" rtlCol="0" anchor="t">
            <a:spAutoFit/>
          </a:bodyPr>
          <a:lstStyle/>
          <a:p>
            <a:pPr algn="l">
              <a:lnSpc>
                <a:spcPts val="3359"/>
              </a:lnSpc>
              <a:spcBef>
                <a:spcPct val="0"/>
              </a:spcBef>
            </a:pPr>
            <a:r>
              <a:rPr lang="en-US" sz="2400" dirty="0">
                <a:solidFill>
                  <a:srgbClr val="FFFFFF"/>
                </a:solidFill>
                <a:latin typeface="HK Grotesk Bold"/>
              </a:rPr>
              <a:t>04</a:t>
            </a:r>
          </a:p>
        </p:txBody>
      </p:sp>
      <p:pic>
        <p:nvPicPr>
          <p:cNvPr id="10" name="Picture 9">
            <a:extLst>
              <a:ext uri="{FF2B5EF4-FFF2-40B4-BE49-F238E27FC236}">
                <a16:creationId xmlns:a16="http://schemas.microsoft.com/office/drawing/2014/main" id="{00E3102E-25F6-75E4-F9D1-272711B5AE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9147" y="993775"/>
            <a:ext cx="8292513" cy="754341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306143" cy="10287000"/>
          </a:xfrm>
          <a:prstGeom prst="rect">
            <a:avLst/>
          </a:prstGeom>
          <a:solidFill>
            <a:srgbClr val="171717"/>
          </a:solidFill>
        </p:spPr>
      </p:sp>
      <p:grpSp>
        <p:nvGrpSpPr>
          <p:cNvPr id="4" name="Group 4"/>
          <p:cNvGrpSpPr/>
          <p:nvPr/>
        </p:nvGrpSpPr>
        <p:grpSpPr>
          <a:xfrm>
            <a:off x="457201" y="114300"/>
            <a:ext cx="17414147" cy="10215232"/>
            <a:chOff x="0" y="-115711"/>
            <a:chExt cx="8357601" cy="9304813"/>
          </a:xfrm>
        </p:grpSpPr>
        <p:sp>
          <p:nvSpPr>
            <p:cNvPr id="5" name="TextBox 5"/>
            <p:cNvSpPr txBox="1"/>
            <p:nvPr/>
          </p:nvSpPr>
          <p:spPr>
            <a:xfrm>
              <a:off x="0" y="-115711"/>
              <a:ext cx="8207740" cy="914455"/>
            </a:xfrm>
            <a:prstGeom prst="rect">
              <a:avLst/>
            </a:prstGeom>
          </p:spPr>
          <p:txBody>
            <a:bodyPr lIns="0" tIns="0" rIns="0" bIns="0" rtlCol="0" anchor="t">
              <a:spAutoFit/>
            </a:bodyPr>
            <a:lstStyle/>
            <a:p>
              <a:pPr algn="ctr">
                <a:lnSpc>
                  <a:spcPts val="7840"/>
                </a:lnSpc>
              </a:pPr>
              <a:r>
                <a:rPr lang="en-US" sz="6600" dirty="0">
                  <a:solidFill>
                    <a:srgbClr val="FFFFFF"/>
                  </a:solidFill>
                  <a:latin typeface="HK Grotesk Bold"/>
                </a:rPr>
                <a:t>The EDA Questions </a:t>
              </a:r>
            </a:p>
          </p:txBody>
        </p:sp>
        <p:sp>
          <p:nvSpPr>
            <p:cNvPr id="6" name="TextBox 6"/>
            <p:cNvSpPr txBox="1"/>
            <p:nvPr/>
          </p:nvSpPr>
          <p:spPr>
            <a:xfrm>
              <a:off x="438849" y="1588269"/>
              <a:ext cx="7918752" cy="7600833"/>
            </a:xfrm>
            <a:prstGeom prst="rect">
              <a:avLst/>
            </a:prstGeom>
          </p:spPr>
          <p:txBody>
            <a:bodyPr wrap="square" lIns="0" tIns="0" rIns="0" bIns="0" rtlCol="0" anchor="t">
              <a:spAutoFit/>
            </a:bodyPr>
            <a:lstStyle/>
            <a:p>
              <a:pPr>
                <a:lnSpc>
                  <a:spcPct val="150000"/>
                </a:lnSpc>
                <a:spcBef>
                  <a:spcPct val="0"/>
                </a:spcBef>
              </a:pPr>
              <a:r>
                <a:rPr lang="en-US" sz="3000" dirty="0">
                  <a:solidFill>
                    <a:srgbClr val="FFFFFF"/>
                  </a:solidFill>
                  <a:latin typeface="HK Grotesk Medium"/>
                </a:rPr>
                <a:t>1- what are the types of data professionals included in this survey ?</a:t>
              </a:r>
            </a:p>
            <a:p>
              <a:pPr>
                <a:lnSpc>
                  <a:spcPct val="150000"/>
                </a:lnSpc>
                <a:spcBef>
                  <a:spcPct val="0"/>
                </a:spcBef>
              </a:pPr>
              <a:r>
                <a:rPr lang="en-US" sz="3000" dirty="0">
                  <a:solidFill>
                    <a:srgbClr val="FFFFFF"/>
                  </a:solidFill>
                  <a:latin typeface="HK Grotesk Medium"/>
                </a:rPr>
                <a:t>2- what are the to 10 Countries having ?</a:t>
              </a:r>
            </a:p>
            <a:p>
              <a:pPr>
                <a:lnSpc>
                  <a:spcPct val="150000"/>
                </a:lnSpc>
                <a:spcBef>
                  <a:spcPct val="0"/>
                </a:spcBef>
              </a:pPr>
              <a:r>
                <a:rPr lang="en-US" sz="3000" dirty="0">
                  <a:solidFill>
                    <a:srgbClr val="FFFFFF"/>
                  </a:solidFill>
                  <a:latin typeface="HK Grotesk Medium"/>
                </a:rPr>
                <a:t>3- what are the Top 10 Countries having Data analysts ?</a:t>
              </a:r>
            </a:p>
            <a:p>
              <a:pPr>
                <a:lnSpc>
                  <a:spcPct val="150000"/>
                </a:lnSpc>
                <a:spcBef>
                  <a:spcPct val="0"/>
                </a:spcBef>
              </a:pPr>
              <a:r>
                <a:rPr lang="en-US" sz="3000" dirty="0">
                  <a:solidFill>
                    <a:srgbClr val="FFFFFF"/>
                  </a:solidFill>
                  <a:latin typeface="HK Grotesk Medium"/>
                </a:rPr>
                <a:t>4- which industries having higher number of Data Professionals ?</a:t>
              </a:r>
            </a:p>
            <a:p>
              <a:pPr>
                <a:lnSpc>
                  <a:spcPct val="150000"/>
                </a:lnSpc>
                <a:spcBef>
                  <a:spcPct val="0"/>
                </a:spcBef>
              </a:pPr>
              <a:r>
                <a:rPr lang="en-US" sz="3000" dirty="0">
                  <a:solidFill>
                    <a:srgbClr val="FFFFFF"/>
                  </a:solidFill>
                  <a:latin typeface="HK Grotesk Medium"/>
                </a:rPr>
                <a:t>5- what is the percentage of each Data Professionals per industry  ?</a:t>
              </a:r>
            </a:p>
            <a:p>
              <a:pPr>
                <a:lnSpc>
                  <a:spcPct val="150000"/>
                </a:lnSpc>
                <a:spcBef>
                  <a:spcPct val="0"/>
                </a:spcBef>
              </a:pPr>
              <a:r>
                <a:rPr lang="en-US" sz="3000" dirty="0">
                  <a:solidFill>
                    <a:srgbClr val="FFFFFF"/>
                  </a:solidFill>
                  <a:latin typeface="HK Grotesk Medium"/>
                </a:rPr>
                <a:t>6- what are the top 10 programming language used by data professionals ?</a:t>
              </a:r>
            </a:p>
            <a:p>
              <a:pPr>
                <a:lnSpc>
                  <a:spcPct val="150000"/>
                </a:lnSpc>
                <a:spcBef>
                  <a:spcPct val="0"/>
                </a:spcBef>
              </a:pPr>
              <a:r>
                <a:rPr lang="en-US" sz="3000" dirty="0">
                  <a:solidFill>
                    <a:srgbClr val="FFFFFF"/>
                  </a:solidFill>
                  <a:latin typeface="HK Grotesk Medium"/>
                </a:rPr>
                <a:t>7- what are the top 10 Programming language desired by Data Professionals ?</a:t>
              </a:r>
            </a:p>
            <a:p>
              <a:pPr>
                <a:lnSpc>
                  <a:spcPct val="150000"/>
                </a:lnSpc>
                <a:spcBef>
                  <a:spcPct val="0"/>
                </a:spcBef>
              </a:pPr>
              <a:r>
                <a:rPr lang="en-US" sz="3000" dirty="0">
                  <a:solidFill>
                    <a:srgbClr val="FFFFFF"/>
                  </a:solidFill>
                  <a:latin typeface="HK Grotesk Medium"/>
                </a:rPr>
                <a:t>8- what are the top 10 Databases used by data professionals ?</a:t>
              </a:r>
            </a:p>
            <a:p>
              <a:pPr>
                <a:lnSpc>
                  <a:spcPct val="150000"/>
                </a:lnSpc>
                <a:spcBef>
                  <a:spcPct val="0"/>
                </a:spcBef>
              </a:pPr>
              <a:r>
                <a:rPr lang="en-US" sz="3000" dirty="0">
                  <a:solidFill>
                    <a:srgbClr val="FFFFFF"/>
                  </a:solidFill>
                  <a:latin typeface="HK Grotesk Medium"/>
                </a:rPr>
                <a:t>9- what are the top 10 Databases desired by data professionals ?</a:t>
              </a:r>
            </a:p>
            <a:p>
              <a:pPr>
                <a:lnSpc>
                  <a:spcPts val="4200"/>
                </a:lnSpc>
                <a:spcBef>
                  <a:spcPct val="0"/>
                </a:spcBef>
              </a:pPr>
              <a:endParaRPr lang="en-US" sz="2400" dirty="0">
                <a:solidFill>
                  <a:srgbClr val="FFFFFF"/>
                </a:solidFill>
                <a:latin typeface="HK Grotesk Medium"/>
              </a:endParaRPr>
            </a:p>
            <a:p>
              <a:pPr>
                <a:lnSpc>
                  <a:spcPts val="4200"/>
                </a:lnSpc>
                <a:spcBef>
                  <a:spcPct val="0"/>
                </a:spcBef>
              </a:pPr>
              <a:endParaRPr lang="en-US" sz="2400" dirty="0">
                <a:solidFill>
                  <a:srgbClr val="FFFFFF"/>
                </a:solidFill>
                <a:latin typeface="HK Grotesk Medium"/>
              </a:endParaRPr>
            </a:p>
            <a:p>
              <a:pPr>
                <a:lnSpc>
                  <a:spcPts val="4200"/>
                </a:lnSpc>
                <a:spcBef>
                  <a:spcPct val="0"/>
                </a:spcBef>
              </a:pPr>
              <a:endParaRPr lang="en-US" sz="2400" dirty="0">
                <a:solidFill>
                  <a:srgbClr val="FFFFFF"/>
                </a:solidFill>
                <a:latin typeface="HK Grotesk Medium"/>
              </a:endParaRPr>
            </a:p>
            <a:p>
              <a:pPr>
                <a:lnSpc>
                  <a:spcPts val="4200"/>
                </a:lnSpc>
                <a:spcBef>
                  <a:spcPct val="0"/>
                </a:spcBef>
              </a:pPr>
              <a:endParaRPr lang="en-US" sz="2400" dirty="0">
                <a:solidFill>
                  <a:srgbClr val="FFFFFF"/>
                </a:solidFill>
                <a:latin typeface="HK Grotesk Medium"/>
              </a:endParaRPr>
            </a:p>
          </p:txBody>
        </p:sp>
      </p:grpSp>
      <p:sp>
        <p:nvSpPr>
          <p:cNvPr id="7" name="TextBox 7"/>
          <p:cNvSpPr txBox="1"/>
          <p:nvPr/>
        </p:nvSpPr>
        <p:spPr>
          <a:xfrm>
            <a:off x="15694320" y="981075"/>
            <a:ext cx="1529329" cy="401310"/>
          </a:xfrm>
          <a:prstGeom prst="rect">
            <a:avLst/>
          </a:prstGeom>
        </p:spPr>
        <p:txBody>
          <a:bodyPr lIns="0" tIns="0" rIns="0" bIns="0" rtlCol="0" anchor="t">
            <a:spAutoFit/>
          </a:bodyPr>
          <a:lstStyle/>
          <a:p>
            <a:pPr algn="r">
              <a:lnSpc>
                <a:spcPts val="3359"/>
              </a:lnSpc>
              <a:spcBef>
                <a:spcPct val="0"/>
              </a:spcBef>
            </a:pPr>
            <a:r>
              <a:rPr lang="en-US" sz="2400" dirty="0">
                <a:solidFill>
                  <a:srgbClr val="FFFFFF"/>
                </a:solidFill>
                <a:latin typeface="HK Grotesk Bold"/>
              </a:rPr>
              <a:t>05</a:t>
            </a:r>
          </a:p>
        </p:txBody>
      </p:sp>
      <p:sp>
        <p:nvSpPr>
          <p:cNvPr id="8" name="AutoShape 8"/>
          <p:cNvSpPr/>
          <p:nvPr/>
        </p:nvSpPr>
        <p:spPr>
          <a:xfrm>
            <a:off x="17223649" y="8068826"/>
            <a:ext cx="35651" cy="1142120"/>
          </a:xfrm>
          <a:prstGeom prst="rect">
            <a:avLst/>
          </a:prstGeom>
          <a:solidFill>
            <a:srgbClr val="FFFFFF"/>
          </a:solid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306143" cy="10287000"/>
          </a:xfrm>
          <a:prstGeom prst="rect">
            <a:avLst/>
          </a:prstGeom>
          <a:solidFill>
            <a:srgbClr val="171717"/>
          </a:solidFill>
        </p:spPr>
      </p:sp>
      <p:grpSp>
        <p:nvGrpSpPr>
          <p:cNvPr id="4" name="Group 4"/>
          <p:cNvGrpSpPr/>
          <p:nvPr/>
        </p:nvGrpSpPr>
        <p:grpSpPr>
          <a:xfrm>
            <a:off x="457201" y="114300"/>
            <a:ext cx="17101892" cy="6906184"/>
            <a:chOff x="0" y="-115711"/>
            <a:chExt cx="8207740" cy="6290680"/>
          </a:xfrm>
        </p:grpSpPr>
        <p:sp>
          <p:nvSpPr>
            <p:cNvPr id="5" name="TextBox 5"/>
            <p:cNvSpPr txBox="1"/>
            <p:nvPr/>
          </p:nvSpPr>
          <p:spPr>
            <a:xfrm>
              <a:off x="0" y="-115711"/>
              <a:ext cx="8207740" cy="914455"/>
            </a:xfrm>
            <a:prstGeom prst="rect">
              <a:avLst/>
            </a:prstGeom>
          </p:spPr>
          <p:txBody>
            <a:bodyPr lIns="0" tIns="0" rIns="0" bIns="0" rtlCol="0" anchor="t">
              <a:spAutoFit/>
            </a:bodyPr>
            <a:lstStyle/>
            <a:p>
              <a:pPr algn="ctr">
                <a:lnSpc>
                  <a:spcPts val="7840"/>
                </a:lnSpc>
              </a:pPr>
              <a:r>
                <a:rPr lang="en-US" sz="6600" dirty="0">
                  <a:solidFill>
                    <a:srgbClr val="FFFFFF"/>
                  </a:solidFill>
                  <a:latin typeface="HK Grotesk Bold"/>
                </a:rPr>
                <a:t>The EDA Questions </a:t>
              </a:r>
            </a:p>
          </p:txBody>
        </p:sp>
        <p:sp>
          <p:nvSpPr>
            <p:cNvPr id="6" name="TextBox 6"/>
            <p:cNvSpPr txBox="1"/>
            <p:nvPr/>
          </p:nvSpPr>
          <p:spPr>
            <a:xfrm>
              <a:off x="214047" y="1812136"/>
              <a:ext cx="7918752" cy="4362833"/>
            </a:xfrm>
            <a:prstGeom prst="rect">
              <a:avLst/>
            </a:prstGeom>
          </p:spPr>
          <p:txBody>
            <a:bodyPr wrap="square" lIns="0" tIns="0" rIns="0" bIns="0" rtlCol="0" anchor="t">
              <a:spAutoFit/>
            </a:bodyPr>
            <a:lstStyle/>
            <a:p>
              <a:pPr>
                <a:lnSpc>
                  <a:spcPct val="150000"/>
                </a:lnSpc>
                <a:spcBef>
                  <a:spcPct val="0"/>
                </a:spcBef>
              </a:pPr>
              <a:r>
                <a:rPr lang="en-US" sz="3000" dirty="0">
                  <a:solidFill>
                    <a:srgbClr val="FFFFFF"/>
                  </a:solidFill>
                  <a:latin typeface="HK Grotesk Medium"/>
                </a:rPr>
                <a:t>10- what are the top 10 Technologies / frameworks used by data professionals ?</a:t>
              </a:r>
            </a:p>
            <a:p>
              <a:pPr>
                <a:lnSpc>
                  <a:spcPct val="150000"/>
                </a:lnSpc>
                <a:spcBef>
                  <a:spcPct val="0"/>
                </a:spcBef>
              </a:pPr>
              <a:r>
                <a:rPr lang="en-US" sz="3000" dirty="0">
                  <a:solidFill>
                    <a:srgbClr val="FFFFFF"/>
                  </a:solidFill>
                  <a:latin typeface="HK Grotesk Medium"/>
                </a:rPr>
                <a:t>11- what are the top 10 Technologies / frameworks desired by data professionals ?</a:t>
              </a:r>
            </a:p>
            <a:p>
              <a:pPr>
                <a:lnSpc>
                  <a:spcPct val="150000"/>
                </a:lnSpc>
                <a:spcBef>
                  <a:spcPct val="0"/>
                </a:spcBef>
              </a:pPr>
              <a:r>
                <a:rPr lang="en-US" sz="3000" dirty="0">
                  <a:solidFill>
                    <a:srgbClr val="FFFFFF"/>
                  </a:solidFill>
                  <a:latin typeface="HK Grotesk Medium"/>
                </a:rPr>
                <a:t>12- which data professional having the highest income ?</a:t>
              </a:r>
            </a:p>
            <a:p>
              <a:pPr>
                <a:lnSpc>
                  <a:spcPct val="150000"/>
                </a:lnSpc>
                <a:spcBef>
                  <a:spcPct val="0"/>
                </a:spcBef>
              </a:pPr>
              <a:r>
                <a:rPr lang="en-US" sz="3000" dirty="0">
                  <a:solidFill>
                    <a:srgbClr val="FFFFFF"/>
                  </a:solidFill>
                  <a:latin typeface="HK Grotesk Medium"/>
                </a:rPr>
                <a:t>13- is there a relationship between the Coding experience years and Annual income ?</a:t>
              </a:r>
            </a:p>
            <a:p>
              <a:pPr>
                <a:lnSpc>
                  <a:spcPct val="150000"/>
                </a:lnSpc>
                <a:spcBef>
                  <a:spcPct val="0"/>
                </a:spcBef>
              </a:pPr>
              <a:r>
                <a:rPr lang="en-US" sz="3000" dirty="0">
                  <a:solidFill>
                    <a:srgbClr val="FFFFFF"/>
                  </a:solidFill>
                  <a:latin typeface="HK Grotesk Medium"/>
                </a:rPr>
                <a:t>14- is there a relationship between the Working experience years and Annual income ?</a:t>
              </a:r>
            </a:p>
            <a:p>
              <a:pPr>
                <a:lnSpc>
                  <a:spcPct val="150000"/>
                </a:lnSpc>
                <a:spcBef>
                  <a:spcPct val="0"/>
                </a:spcBef>
              </a:pPr>
              <a:r>
                <a:rPr lang="en-US" sz="3000" dirty="0">
                  <a:solidFill>
                    <a:srgbClr val="FFFFFF"/>
                  </a:solidFill>
                  <a:latin typeface="HK Grotesk Medium"/>
                </a:rPr>
                <a:t>15- which industry having the highest paying average for data professionals ?</a:t>
              </a:r>
            </a:p>
            <a:p>
              <a:pPr>
                <a:lnSpc>
                  <a:spcPct val="150000"/>
                </a:lnSpc>
                <a:spcBef>
                  <a:spcPct val="0"/>
                </a:spcBef>
              </a:pPr>
              <a:r>
                <a:rPr lang="en-US" sz="3000" dirty="0">
                  <a:solidFill>
                    <a:srgbClr val="FFFFFF"/>
                  </a:solidFill>
                  <a:latin typeface="HK Grotesk Medium"/>
                </a:rPr>
                <a:t>16- which frameworks (TensorFlow or pytorch ) user having a higher salary ?</a:t>
              </a:r>
            </a:p>
          </p:txBody>
        </p:sp>
      </p:grpSp>
      <p:sp>
        <p:nvSpPr>
          <p:cNvPr id="7" name="TextBox 7"/>
          <p:cNvSpPr txBox="1"/>
          <p:nvPr/>
        </p:nvSpPr>
        <p:spPr>
          <a:xfrm>
            <a:off x="903196" y="1118229"/>
            <a:ext cx="1529329" cy="419282"/>
          </a:xfrm>
          <a:prstGeom prst="rect">
            <a:avLst/>
          </a:prstGeom>
        </p:spPr>
        <p:txBody>
          <a:bodyPr lIns="0" tIns="0" rIns="0" bIns="0" rtlCol="0" anchor="t">
            <a:spAutoFit/>
          </a:bodyPr>
          <a:lstStyle/>
          <a:p>
            <a:pPr>
              <a:lnSpc>
                <a:spcPts val="3359"/>
              </a:lnSpc>
              <a:spcBef>
                <a:spcPct val="0"/>
              </a:spcBef>
            </a:pPr>
            <a:r>
              <a:rPr lang="en-US" sz="2400" dirty="0">
                <a:solidFill>
                  <a:srgbClr val="FFFFFF"/>
                </a:solidFill>
                <a:latin typeface="HK Grotesk Bold"/>
              </a:rPr>
              <a:t>06</a:t>
            </a:r>
          </a:p>
        </p:txBody>
      </p:sp>
      <p:sp>
        <p:nvSpPr>
          <p:cNvPr id="8" name="AutoShape 8"/>
          <p:cNvSpPr/>
          <p:nvPr/>
        </p:nvSpPr>
        <p:spPr>
          <a:xfrm>
            <a:off x="17223649" y="8068826"/>
            <a:ext cx="35651" cy="1142120"/>
          </a:xfrm>
          <a:prstGeom prst="rect">
            <a:avLst/>
          </a:prstGeom>
          <a:solidFill>
            <a:srgbClr val="FFFFFF"/>
          </a:solidFill>
        </p:spPr>
      </p:sp>
    </p:spTree>
    <p:extLst>
      <p:ext uri="{BB962C8B-B14F-4D97-AF65-F5344CB8AC3E}">
        <p14:creationId xmlns:p14="http://schemas.microsoft.com/office/powerpoint/2010/main" val="659152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10287000"/>
          </a:xfrm>
          <a:prstGeom prst="rect">
            <a:avLst/>
          </a:prstGeom>
          <a:solidFill>
            <a:srgbClr val="171717"/>
          </a:solidFill>
        </p:spPr>
        <p:txBody>
          <a:bodyPr/>
          <a:lstStyle/>
          <a:p>
            <a:endParaRPr lang="en-US" dirty="0"/>
          </a:p>
        </p:txBody>
      </p:sp>
      <p:sp>
        <p:nvSpPr>
          <p:cNvPr id="3" name="AutoShape 3"/>
          <p:cNvSpPr/>
          <p:nvPr/>
        </p:nvSpPr>
        <p:spPr>
          <a:xfrm>
            <a:off x="1028700" y="8116180"/>
            <a:ext cx="35651" cy="1142120"/>
          </a:xfrm>
          <a:prstGeom prst="rect">
            <a:avLst/>
          </a:prstGeom>
          <a:solidFill>
            <a:srgbClr val="FFFFFF"/>
          </a:solidFill>
        </p:spPr>
      </p:sp>
      <p:grpSp>
        <p:nvGrpSpPr>
          <p:cNvPr id="5" name="Group 5"/>
          <p:cNvGrpSpPr/>
          <p:nvPr/>
        </p:nvGrpSpPr>
        <p:grpSpPr>
          <a:xfrm>
            <a:off x="1447800" y="684862"/>
            <a:ext cx="15888675" cy="10160120"/>
            <a:chOff x="1638555" y="407619"/>
            <a:chExt cx="14210839" cy="9180912"/>
          </a:xfrm>
        </p:grpSpPr>
        <p:sp>
          <p:nvSpPr>
            <p:cNvPr id="6" name="TextBox 6"/>
            <p:cNvSpPr txBox="1"/>
            <p:nvPr/>
          </p:nvSpPr>
          <p:spPr>
            <a:xfrm>
              <a:off x="1903475" y="407619"/>
              <a:ext cx="13945919" cy="490118"/>
            </a:xfrm>
            <a:prstGeom prst="rect">
              <a:avLst/>
            </a:prstGeom>
          </p:spPr>
          <p:txBody>
            <a:bodyPr wrap="square" lIns="0" tIns="0" rIns="0" bIns="0" rtlCol="0" anchor="t">
              <a:spAutoFit/>
            </a:bodyPr>
            <a:lstStyle/>
            <a:p>
              <a:pPr algn="ctr">
                <a:lnSpc>
                  <a:spcPts val="4200"/>
                </a:lnSpc>
                <a:spcBef>
                  <a:spcPct val="0"/>
                </a:spcBef>
              </a:pPr>
              <a:r>
                <a:rPr lang="en-US" sz="3600" dirty="0">
                  <a:solidFill>
                    <a:srgbClr val="FFFFFF"/>
                  </a:solidFill>
                  <a:latin typeface="HK Grotesk Medium"/>
                </a:rPr>
                <a:t>What are the types of data professionals included in this survey ?</a:t>
              </a:r>
            </a:p>
          </p:txBody>
        </p:sp>
        <p:sp>
          <p:nvSpPr>
            <p:cNvPr id="7" name="TextBox 7"/>
            <p:cNvSpPr txBox="1"/>
            <p:nvPr/>
          </p:nvSpPr>
          <p:spPr>
            <a:xfrm>
              <a:off x="1638555" y="2302007"/>
              <a:ext cx="7658692" cy="7286524"/>
            </a:xfrm>
            <a:prstGeom prst="rect">
              <a:avLst/>
            </a:prstGeom>
          </p:spPr>
          <p:txBody>
            <a:bodyPr wrap="square" lIns="0" tIns="0" rIns="0" bIns="0" rtlCol="0" anchor="t">
              <a:spAutoFit/>
            </a:bodyPr>
            <a:lstStyle/>
            <a:p>
              <a:pPr>
                <a:lnSpc>
                  <a:spcPct val="150000"/>
                </a:lnSpc>
                <a:spcBef>
                  <a:spcPct val="0"/>
                </a:spcBef>
              </a:pPr>
              <a:r>
                <a:rPr lang="en-US" sz="3200" dirty="0">
                  <a:solidFill>
                    <a:schemeClr val="bg1"/>
                  </a:solidFill>
                  <a:latin typeface="HK Grotesk Medium" panose="020B0604020202020204" charset="0"/>
                  <a:cs typeface="Arial" panose="020B0604020202020204" pitchFamily="34" charset="0"/>
                </a:rPr>
                <a:t>According to the Pie chart, It shows the distribution of data professionals according to the survey. Data scientists are the largest group, making up 41.7% of those surveyed. Data engineers come in second at 33%, followed by data analysts at 19.1%. Database administrators are the smallest group, at 6.21%.</a:t>
              </a:r>
            </a:p>
            <a:p>
              <a:pPr>
                <a:lnSpc>
                  <a:spcPct val="150000"/>
                </a:lnSpc>
                <a:spcBef>
                  <a:spcPct val="0"/>
                </a:spcBef>
              </a:pPr>
              <a:r>
                <a:rPr lang="en-US" sz="3200" dirty="0">
                  <a:solidFill>
                    <a:srgbClr val="FF0000"/>
                  </a:solidFill>
                </a:rPr>
                <a:t>Note: this unequal distribution will affect on some interoperations </a:t>
              </a:r>
            </a:p>
            <a:p>
              <a:pPr>
                <a:lnSpc>
                  <a:spcPct val="150000"/>
                </a:lnSpc>
                <a:spcBef>
                  <a:spcPct val="0"/>
                </a:spcBef>
              </a:pPr>
              <a:endParaRPr lang="en-US" sz="3200" dirty="0">
                <a:solidFill>
                  <a:schemeClr val="bg1"/>
                </a:solidFill>
                <a:latin typeface="HK Grotesk Medium" panose="020B0604020202020204" charset="0"/>
                <a:cs typeface="Arial" panose="020B0604020202020204" pitchFamily="34" charset="0"/>
              </a:endParaRPr>
            </a:p>
          </p:txBody>
        </p:sp>
      </p:grpSp>
      <p:pic>
        <p:nvPicPr>
          <p:cNvPr id="12" name="Picture 11">
            <a:extLst>
              <a:ext uri="{FF2B5EF4-FFF2-40B4-BE49-F238E27FC236}">
                <a16:creationId xmlns:a16="http://schemas.microsoft.com/office/drawing/2014/main" id="{853D01E9-2B4A-336A-BD33-6F9C92A978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0800" y="2054939"/>
            <a:ext cx="8077199" cy="7279561"/>
          </a:xfrm>
          <a:prstGeom prst="rect">
            <a:avLst/>
          </a:prstGeom>
        </p:spPr>
      </p:pic>
      <p:sp>
        <p:nvSpPr>
          <p:cNvPr id="13" name="TextBox 7">
            <a:extLst>
              <a:ext uri="{FF2B5EF4-FFF2-40B4-BE49-F238E27FC236}">
                <a16:creationId xmlns:a16="http://schemas.microsoft.com/office/drawing/2014/main" id="{DA9400FA-BC9B-2C87-F5E8-EE774EF63E29}"/>
              </a:ext>
            </a:extLst>
          </p:cNvPr>
          <p:cNvSpPr txBox="1"/>
          <p:nvPr/>
        </p:nvSpPr>
        <p:spPr>
          <a:xfrm>
            <a:off x="15694320" y="981075"/>
            <a:ext cx="1529329" cy="419282"/>
          </a:xfrm>
          <a:prstGeom prst="rect">
            <a:avLst/>
          </a:prstGeom>
        </p:spPr>
        <p:txBody>
          <a:bodyPr lIns="0" tIns="0" rIns="0" bIns="0" rtlCol="0" anchor="t">
            <a:spAutoFit/>
          </a:bodyPr>
          <a:lstStyle/>
          <a:p>
            <a:pPr algn="r">
              <a:lnSpc>
                <a:spcPts val="3359"/>
              </a:lnSpc>
              <a:spcBef>
                <a:spcPct val="0"/>
              </a:spcBef>
            </a:pPr>
            <a:r>
              <a:rPr lang="en-US" sz="2400" dirty="0">
                <a:solidFill>
                  <a:srgbClr val="FFFFFF"/>
                </a:solidFill>
                <a:latin typeface="HK Grotesk Bold"/>
              </a:rPr>
              <a:t>07</a:t>
            </a:r>
          </a:p>
        </p:txBody>
      </p:sp>
    </p:spTree>
    <p:extLst>
      <p:ext uri="{BB962C8B-B14F-4D97-AF65-F5344CB8AC3E}">
        <p14:creationId xmlns:p14="http://schemas.microsoft.com/office/powerpoint/2010/main" val="3762977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10287000"/>
          </a:xfrm>
          <a:prstGeom prst="rect">
            <a:avLst/>
          </a:prstGeom>
          <a:solidFill>
            <a:srgbClr val="171717"/>
          </a:solidFill>
        </p:spPr>
        <p:txBody>
          <a:bodyPr/>
          <a:lstStyle/>
          <a:p>
            <a:endParaRPr lang="en-US" dirty="0"/>
          </a:p>
        </p:txBody>
      </p:sp>
      <p:sp>
        <p:nvSpPr>
          <p:cNvPr id="3" name="AutoShape 3"/>
          <p:cNvSpPr/>
          <p:nvPr/>
        </p:nvSpPr>
        <p:spPr>
          <a:xfrm>
            <a:off x="1028700" y="8116180"/>
            <a:ext cx="35651" cy="1142120"/>
          </a:xfrm>
          <a:prstGeom prst="rect">
            <a:avLst/>
          </a:prstGeom>
          <a:solidFill>
            <a:srgbClr val="FFFFFF"/>
          </a:solidFill>
        </p:spPr>
      </p:sp>
      <p:grpSp>
        <p:nvGrpSpPr>
          <p:cNvPr id="5" name="Group 5"/>
          <p:cNvGrpSpPr/>
          <p:nvPr/>
        </p:nvGrpSpPr>
        <p:grpSpPr>
          <a:xfrm>
            <a:off x="1447801" y="684862"/>
            <a:ext cx="15888674" cy="5728138"/>
            <a:chOff x="1638556" y="407619"/>
            <a:chExt cx="14210838" cy="5176073"/>
          </a:xfrm>
        </p:grpSpPr>
        <p:sp>
          <p:nvSpPr>
            <p:cNvPr id="6" name="TextBox 6"/>
            <p:cNvSpPr txBox="1"/>
            <p:nvPr/>
          </p:nvSpPr>
          <p:spPr>
            <a:xfrm>
              <a:off x="1903475" y="407619"/>
              <a:ext cx="13945919" cy="688274"/>
            </a:xfrm>
            <a:prstGeom prst="rect">
              <a:avLst/>
            </a:prstGeom>
          </p:spPr>
          <p:txBody>
            <a:bodyPr wrap="square" lIns="0" tIns="0" rIns="0" bIns="0" rtlCol="0" anchor="t">
              <a:spAutoFit/>
            </a:bodyPr>
            <a:lstStyle/>
            <a:p>
              <a:pPr algn="ctr">
                <a:lnSpc>
                  <a:spcPct val="150000"/>
                </a:lnSpc>
                <a:spcBef>
                  <a:spcPct val="0"/>
                </a:spcBef>
              </a:pPr>
              <a:r>
                <a:rPr lang="en-US" sz="3600" dirty="0">
                  <a:solidFill>
                    <a:srgbClr val="FFFFFF"/>
                  </a:solidFill>
                  <a:latin typeface="HK Grotesk Medium"/>
                </a:rPr>
                <a:t>What are the top 10 Countries having ?</a:t>
              </a:r>
            </a:p>
          </p:txBody>
        </p:sp>
        <p:sp>
          <p:nvSpPr>
            <p:cNvPr id="7" name="TextBox 7"/>
            <p:cNvSpPr txBox="1"/>
            <p:nvPr/>
          </p:nvSpPr>
          <p:spPr>
            <a:xfrm>
              <a:off x="1638556" y="2302007"/>
              <a:ext cx="6346026" cy="3281685"/>
            </a:xfrm>
            <a:prstGeom prst="rect">
              <a:avLst/>
            </a:prstGeom>
          </p:spPr>
          <p:txBody>
            <a:bodyPr wrap="square" lIns="0" tIns="0" rIns="0" bIns="0" rtlCol="0" anchor="t">
              <a:spAutoFit/>
            </a:bodyPr>
            <a:lstStyle/>
            <a:p>
              <a:pPr>
                <a:lnSpc>
                  <a:spcPct val="150000"/>
                </a:lnSpc>
                <a:spcBef>
                  <a:spcPct val="0"/>
                </a:spcBef>
              </a:pPr>
              <a:r>
                <a:rPr lang="en-US" sz="3200" dirty="0">
                  <a:solidFill>
                    <a:schemeClr val="bg1"/>
                  </a:solidFill>
                  <a:latin typeface="HK Grotesk Medium" panose="020B0604020202020204" charset="0"/>
                  <a:cs typeface="Arial" panose="020B0604020202020204" pitchFamily="34" charset="0"/>
                </a:rPr>
                <a:t>This bar chart shows the top 10 countries having data professionals. The United States of America has the most data professionals. According to the Stack-overflow survey</a:t>
              </a:r>
            </a:p>
          </p:txBody>
        </p:sp>
      </p:grpSp>
      <p:sp>
        <p:nvSpPr>
          <p:cNvPr id="4" name="TextBox 7">
            <a:extLst>
              <a:ext uri="{FF2B5EF4-FFF2-40B4-BE49-F238E27FC236}">
                <a16:creationId xmlns:a16="http://schemas.microsoft.com/office/drawing/2014/main" id="{625A982A-FC6B-1D66-0319-A7943ABA5D63}"/>
              </a:ext>
            </a:extLst>
          </p:cNvPr>
          <p:cNvSpPr txBox="1"/>
          <p:nvPr/>
        </p:nvSpPr>
        <p:spPr>
          <a:xfrm>
            <a:off x="903196" y="1118229"/>
            <a:ext cx="1529329" cy="419282"/>
          </a:xfrm>
          <a:prstGeom prst="rect">
            <a:avLst/>
          </a:prstGeom>
        </p:spPr>
        <p:txBody>
          <a:bodyPr lIns="0" tIns="0" rIns="0" bIns="0" rtlCol="0" anchor="t">
            <a:spAutoFit/>
          </a:bodyPr>
          <a:lstStyle/>
          <a:p>
            <a:pPr>
              <a:lnSpc>
                <a:spcPts val="3359"/>
              </a:lnSpc>
              <a:spcBef>
                <a:spcPct val="0"/>
              </a:spcBef>
            </a:pPr>
            <a:r>
              <a:rPr lang="en-US" sz="2400" dirty="0">
                <a:solidFill>
                  <a:srgbClr val="FFFFFF"/>
                </a:solidFill>
                <a:latin typeface="HK Grotesk Bold"/>
              </a:rPr>
              <a:t>08</a:t>
            </a:r>
          </a:p>
        </p:txBody>
      </p:sp>
      <p:pic>
        <p:nvPicPr>
          <p:cNvPr id="15" name="Picture 14">
            <a:extLst>
              <a:ext uri="{FF2B5EF4-FFF2-40B4-BE49-F238E27FC236}">
                <a16:creationId xmlns:a16="http://schemas.microsoft.com/office/drawing/2014/main" id="{C7EF932A-7ACD-9945-E0FF-9081CA6A5A00}"/>
              </a:ext>
            </a:extLst>
          </p:cNvPr>
          <p:cNvPicPr>
            <a:picLocks noChangeAspect="1"/>
          </p:cNvPicPr>
          <p:nvPr/>
        </p:nvPicPr>
        <p:blipFill rotWithShape="1">
          <a:blip r:embed="rId2">
            <a:extLst>
              <a:ext uri="{28A0092B-C50C-407E-A947-70E740481C1C}">
                <a14:useLocalDpi xmlns:a14="http://schemas.microsoft.com/office/drawing/2010/main" val="0"/>
              </a:ext>
            </a:extLst>
          </a:blip>
          <a:srcRect r="8532"/>
          <a:stretch/>
        </p:blipFill>
        <p:spPr>
          <a:xfrm>
            <a:off x="8763000" y="1999153"/>
            <a:ext cx="9340735" cy="7659038"/>
          </a:xfrm>
          <a:prstGeom prst="rect">
            <a:avLst/>
          </a:prstGeom>
        </p:spPr>
      </p:pic>
    </p:spTree>
    <p:extLst>
      <p:ext uri="{BB962C8B-B14F-4D97-AF65-F5344CB8AC3E}">
        <p14:creationId xmlns:p14="http://schemas.microsoft.com/office/powerpoint/2010/main" val="3126097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114300"/>
            <a:ext cx="18288000" cy="10515600"/>
          </a:xfrm>
          <a:prstGeom prst="rect">
            <a:avLst/>
          </a:prstGeom>
          <a:solidFill>
            <a:srgbClr val="171717"/>
          </a:solidFill>
        </p:spPr>
        <p:txBody>
          <a:bodyPr/>
          <a:lstStyle/>
          <a:p>
            <a:endParaRPr lang="en-US" dirty="0"/>
          </a:p>
        </p:txBody>
      </p:sp>
      <p:sp>
        <p:nvSpPr>
          <p:cNvPr id="3" name="AutoShape 3"/>
          <p:cNvSpPr/>
          <p:nvPr/>
        </p:nvSpPr>
        <p:spPr>
          <a:xfrm>
            <a:off x="1028700" y="8116180"/>
            <a:ext cx="35651" cy="1142120"/>
          </a:xfrm>
          <a:prstGeom prst="rect">
            <a:avLst/>
          </a:prstGeom>
          <a:solidFill>
            <a:srgbClr val="FFFFFF"/>
          </a:solidFill>
        </p:spPr>
      </p:sp>
      <p:grpSp>
        <p:nvGrpSpPr>
          <p:cNvPr id="5" name="Group 5"/>
          <p:cNvGrpSpPr/>
          <p:nvPr/>
        </p:nvGrpSpPr>
        <p:grpSpPr>
          <a:xfrm>
            <a:off x="1447801" y="684862"/>
            <a:ext cx="15888674" cy="5728138"/>
            <a:chOff x="1638556" y="407619"/>
            <a:chExt cx="14210838" cy="5176074"/>
          </a:xfrm>
        </p:grpSpPr>
        <p:sp>
          <p:nvSpPr>
            <p:cNvPr id="6" name="TextBox 6"/>
            <p:cNvSpPr txBox="1"/>
            <p:nvPr/>
          </p:nvSpPr>
          <p:spPr>
            <a:xfrm>
              <a:off x="1903475" y="407619"/>
              <a:ext cx="13945919" cy="688274"/>
            </a:xfrm>
            <a:prstGeom prst="rect">
              <a:avLst/>
            </a:prstGeom>
          </p:spPr>
          <p:txBody>
            <a:bodyPr wrap="square" lIns="0" tIns="0" rIns="0" bIns="0" rtlCol="0" anchor="t">
              <a:spAutoFit/>
            </a:bodyPr>
            <a:lstStyle/>
            <a:p>
              <a:pPr algn="ctr">
                <a:lnSpc>
                  <a:spcPct val="150000"/>
                </a:lnSpc>
                <a:spcBef>
                  <a:spcPct val="0"/>
                </a:spcBef>
              </a:pPr>
              <a:r>
                <a:rPr lang="en-US" sz="3600" dirty="0">
                  <a:solidFill>
                    <a:srgbClr val="FFFFFF"/>
                  </a:solidFill>
                  <a:latin typeface="HK Grotesk Medium"/>
                </a:rPr>
                <a:t>What are the Top 10 Countries having Data analysts ?</a:t>
              </a:r>
            </a:p>
          </p:txBody>
        </p:sp>
        <p:sp>
          <p:nvSpPr>
            <p:cNvPr id="7" name="TextBox 7"/>
            <p:cNvSpPr txBox="1"/>
            <p:nvPr/>
          </p:nvSpPr>
          <p:spPr>
            <a:xfrm>
              <a:off x="1638556" y="2302007"/>
              <a:ext cx="6270105" cy="3281686"/>
            </a:xfrm>
            <a:prstGeom prst="rect">
              <a:avLst/>
            </a:prstGeom>
          </p:spPr>
          <p:txBody>
            <a:bodyPr wrap="square" lIns="0" tIns="0" rIns="0" bIns="0" rtlCol="0" anchor="t">
              <a:spAutoFit/>
            </a:bodyPr>
            <a:lstStyle/>
            <a:p>
              <a:pPr>
                <a:lnSpc>
                  <a:spcPct val="150000"/>
                </a:lnSpc>
                <a:spcBef>
                  <a:spcPct val="0"/>
                </a:spcBef>
              </a:pPr>
              <a:r>
                <a:rPr lang="en-US" sz="3200" dirty="0">
                  <a:solidFill>
                    <a:schemeClr val="bg1"/>
                  </a:solidFill>
                  <a:latin typeface="HK Grotesk Medium" panose="020B0604020202020204" charset="0"/>
                  <a:cs typeface="Arial" panose="020B0604020202020204" pitchFamily="34" charset="0"/>
                </a:rPr>
                <a:t>This bar chart shows the top 10 countries having data professionals. The United States of America has the most data Analysts. According to the Stack-overflow survey</a:t>
              </a:r>
            </a:p>
          </p:txBody>
        </p:sp>
      </p:grpSp>
      <p:sp>
        <p:nvSpPr>
          <p:cNvPr id="13" name="TextBox 7">
            <a:extLst>
              <a:ext uri="{FF2B5EF4-FFF2-40B4-BE49-F238E27FC236}">
                <a16:creationId xmlns:a16="http://schemas.microsoft.com/office/drawing/2014/main" id="{DA9400FA-BC9B-2C87-F5E8-EE774EF63E29}"/>
              </a:ext>
            </a:extLst>
          </p:cNvPr>
          <p:cNvSpPr txBox="1"/>
          <p:nvPr/>
        </p:nvSpPr>
        <p:spPr>
          <a:xfrm>
            <a:off x="15694320" y="981075"/>
            <a:ext cx="1529329" cy="419282"/>
          </a:xfrm>
          <a:prstGeom prst="rect">
            <a:avLst/>
          </a:prstGeom>
        </p:spPr>
        <p:txBody>
          <a:bodyPr lIns="0" tIns="0" rIns="0" bIns="0" rtlCol="0" anchor="t">
            <a:spAutoFit/>
          </a:bodyPr>
          <a:lstStyle/>
          <a:p>
            <a:pPr algn="r">
              <a:lnSpc>
                <a:spcPts val="3359"/>
              </a:lnSpc>
              <a:spcBef>
                <a:spcPct val="0"/>
              </a:spcBef>
            </a:pPr>
            <a:r>
              <a:rPr lang="en-US" sz="2400" dirty="0">
                <a:solidFill>
                  <a:srgbClr val="FFFFFF"/>
                </a:solidFill>
                <a:latin typeface="HK Grotesk Bold"/>
              </a:rPr>
              <a:t>09</a:t>
            </a:r>
          </a:p>
        </p:txBody>
      </p:sp>
      <p:pic>
        <p:nvPicPr>
          <p:cNvPr id="8" name="Picture 7">
            <a:extLst>
              <a:ext uri="{FF2B5EF4-FFF2-40B4-BE49-F238E27FC236}">
                <a16:creationId xmlns:a16="http://schemas.microsoft.com/office/drawing/2014/main" id="{42120FD4-7762-26D2-00F2-01332DBBF6CE}"/>
              </a:ext>
            </a:extLst>
          </p:cNvPr>
          <p:cNvPicPr>
            <a:picLocks noChangeAspect="1"/>
          </p:cNvPicPr>
          <p:nvPr/>
        </p:nvPicPr>
        <p:blipFill rotWithShape="1">
          <a:blip r:embed="rId2">
            <a:extLst>
              <a:ext uri="{28A0092B-C50C-407E-A947-70E740481C1C}">
                <a14:useLocalDpi xmlns:a14="http://schemas.microsoft.com/office/drawing/2010/main" val="0"/>
              </a:ext>
            </a:extLst>
          </a:blip>
          <a:srcRect r="5000"/>
          <a:stretch/>
        </p:blipFill>
        <p:spPr>
          <a:xfrm>
            <a:off x="8458201" y="2107821"/>
            <a:ext cx="9625258" cy="7862234"/>
          </a:xfrm>
          <a:prstGeom prst="rect">
            <a:avLst/>
          </a:prstGeom>
        </p:spPr>
      </p:pic>
    </p:spTree>
    <p:extLst>
      <p:ext uri="{BB962C8B-B14F-4D97-AF65-F5344CB8AC3E}">
        <p14:creationId xmlns:p14="http://schemas.microsoft.com/office/powerpoint/2010/main" val="5475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431</TotalTime>
  <Words>1279</Words>
  <Application>Microsoft Office PowerPoint</Application>
  <PresentationFormat>Custom</PresentationFormat>
  <Paragraphs>114</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HK Grotesk Bold</vt:lpstr>
      <vt:lpstr>HK Grotesk Medium</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and White Corporate Business Proposal Presentation</dc:title>
  <dc:creator>W.D1998</dc:creator>
  <cp:lastModifiedBy>W.D1998</cp:lastModifiedBy>
  <cp:revision>14</cp:revision>
  <dcterms:created xsi:type="dcterms:W3CDTF">2006-08-16T00:00:00Z</dcterms:created>
  <dcterms:modified xsi:type="dcterms:W3CDTF">2024-07-21T16:33:12Z</dcterms:modified>
  <dc:identifier>DAGHdhJnENU</dc:identifier>
</cp:coreProperties>
</file>