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c3469a29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c3469a2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c3469a29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5c3469a29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c3469a29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c3469a29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c3469a2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c3469a2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c3469a29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c3469a29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c3469a29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c3469a29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c3469a29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5c3469a29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c3469a29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c3469a29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c3469a29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c3469a29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5c3469a29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5c3469a29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Heart Disease Machine Learning Model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Abdelhamead Ibrahim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My </a:t>
            </a:r>
            <a:r>
              <a:rPr lang="en"/>
              <a:t>Recommendation</a:t>
            </a:r>
            <a:r>
              <a:rPr lang="en"/>
              <a:t> for the </a:t>
            </a:r>
            <a:r>
              <a:rPr lang="en"/>
              <a:t>Stakeholders</a:t>
            </a:r>
            <a:r>
              <a:rPr lang="en"/>
              <a:t> is to use my model to predict Heart Disease in their patients.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0" y="0"/>
            <a:ext cx="906045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Cardiovascular Heart Diseases</a:t>
            </a:r>
            <a:endParaRPr/>
          </a:p>
        </p:txBody>
      </p:sp>
      <p:sp>
        <p:nvSpPr>
          <p:cNvPr id="100" name="Google Shape;100;p15"/>
          <p:cNvSpPr txBox="1"/>
          <p:nvPr>
            <p:ph idx="1" type="body"/>
          </p:nvPr>
        </p:nvSpPr>
        <p:spPr>
          <a:xfrm>
            <a:off x="729450" y="1912350"/>
            <a:ext cx="7688700" cy="3063900"/>
          </a:xfrm>
          <a:prstGeom prst="rect">
            <a:avLst/>
          </a:prstGeom>
        </p:spPr>
        <p:txBody>
          <a:bodyPr anchorCtr="0" anchor="t" bIns="91425" lIns="91425" spcFirstLastPara="1" rIns="91425" wrap="square" tIns="91425">
            <a:normAutofit fontScale="25000" lnSpcReduction="20000"/>
          </a:bodyPr>
          <a:lstStyle/>
          <a:p>
            <a:pPr indent="-315912" lvl="0" marL="457200" rtl="0" algn="l">
              <a:spcBef>
                <a:spcPts val="0"/>
              </a:spcBef>
              <a:spcAft>
                <a:spcPts val="0"/>
              </a:spcAft>
              <a:buSzPct val="93220"/>
              <a:buFont typeface="Raleway"/>
              <a:buChar char="●"/>
            </a:pPr>
            <a:r>
              <a:rPr lang="en" sz="5900">
                <a:solidFill>
                  <a:srgbClr val="24292F"/>
                </a:solidFill>
                <a:highlight>
                  <a:srgbClr val="FFFFFF"/>
                </a:highlight>
                <a:latin typeface="Raleway"/>
                <a:ea typeface="Raleway"/>
                <a:cs typeface="Raleway"/>
                <a:sym typeface="Raleway"/>
              </a:rPr>
              <a:t>Cardiovascular diseases (CVDs) are the number one cause of death globally, taking an estimated 17.9 million lives each year, which accounts for 31% of all deaths worldwide.</a:t>
            </a:r>
            <a:endParaRPr sz="5900">
              <a:solidFill>
                <a:srgbClr val="24292F"/>
              </a:solidFill>
              <a:highlight>
                <a:srgbClr val="FFFFFF"/>
              </a:highlight>
              <a:latin typeface="Raleway"/>
              <a:ea typeface="Raleway"/>
              <a:cs typeface="Raleway"/>
              <a:sym typeface="Raleway"/>
            </a:endParaRPr>
          </a:p>
          <a:p>
            <a:pPr indent="0" lvl="0" marL="457200" rtl="0" algn="l">
              <a:spcBef>
                <a:spcPts val="1200"/>
              </a:spcBef>
              <a:spcAft>
                <a:spcPts val="0"/>
              </a:spcAft>
              <a:buNone/>
            </a:pPr>
            <a:r>
              <a:t/>
            </a:r>
            <a:endParaRPr sz="5900">
              <a:solidFill>
                <a:srgbClr val="24292F"/>
              </a:solidFill>
              <a:highlight>
                <a:srgbClr val="FFFFFF"/>
              </a:highlight>
              <a:latin typeface="Raleway"/>
              <a:ea typeface="Raleway"/>
              <a:cs typeface="Raleway"/>
              <a:sym typeface="Raleway"/>
            </a:endParaRPr>
          </a:p>
          <a:p>
            <a:pPr indent="-315912" lvl="0" marL="457200" rtl="0" algn="l">
              <a:spcBef>
                <a:spcPts val="1200"/>
              </a:spcBef>
              <a:spcAft>
                <a:spcPts val="0"/>
              </a:spcAft>
              <a:buClr>
                <a:srgbClr val="24292F"/>
              </a:buClr>
              <a:buSzPct val="93220"/>
              <a:buFont typeface="Raleway"/>
              <a:buChar char="●"/>
            </a:pPr>
            <a:r>
              <a:rPr lang="en" sz="5900">
                <a:solidFill>
                  <a:srgbClr val="24292F"/>
                </a:solidFill>
                <a:highlight>
                  <a:srgbClr val="FFFFFF"/>
                </a:highlight>
                <a:latin typeface="Raleway"/>
                <a:ea typeface="Raleway"/>
                <a:cs typeface="Raleway"/>
                <a:sym typeface="Raleway"/>
              </a:rPr>
              <a:t>Four out of five CVD deaths are due to heart attacks and strokes, and one-third of these deaths occur prematurely in people under 70 years of age. </a:t>
            </a:r>
            <a:endParaRPr sz="5900">
              <a:solidFill>
                <a:srgbClr val="24292F"/>
              </a:solidFill>
              <a:highlight>
                <a:srgbClr val="FFFFFF"/>
              </a:highlight>
              <a:latin typeface="Raleway"/>
              <a:ea typeface="Raleway"/>
              <a:cs typeface="Raleway"/>
              <a:sym typeface="Raleway"/>
            </a:endParaRPr>
          </a:p>
          <a:p>
            <a:pPr indent="0" lvl="0" marL="457200" rtl="0" algn="l">
              <a:spcBef>
                <a:spcPts val="1200"/>
              </a:spcBef>
              <a:spcAft>
                <a:spcPts val="0"/>
              </a:spcAft>
              <a:buNone/>
            </a:pPr>
            <a:r>
              <a:t/>
            </a:r>
            <a:endParaRPr sz="5900">
              <a:solidFill>
                <a:srgbClr val="24292F"/>
              </a:solidFill>
              <a:highlight>
                <a:srgbClr val="FFFFFF"/>
              </a:highlight>
              <a:latin typeface="Raleway"/>
              <a:ea typeface="Raleway"/>
              <a:cs typeface="Raleway"/>
              <a:sym typeface="Raleway"/>
            </a:endParaRPr>
          </a:p>
          <a:p>
            <a:pPr indent="-322262" lvl="0" marL="457200" rtl="0" algn="l">
              <a:spcBef>
                <a:spcPts val="1200"/>
              </a:spcBef>
              <a:spcAft>
                <a:spcPts val="0"/>
              </a:spcAft>
              <a:buClr>
                <a:srgbClr val="24292F"/>
              </a:buClr>
              <a:buSzPct val="113461"/>
              <a:buFont typeface="Raleway"/>
              <a:buChar char="●"/>
            </a:pPr>
            <a:r>
              <a:rPr lang="en" sz="5200">
                <a:solidFill>
                  <a:srgbClr val="24292F"/>
                </a:solidFill>
                <a:highlight>
                  <a:srgbClr val="FFFFFF"/>
                </a:highlight>
                <a:latin typeface="Raleway"/>
                <a:ea typeface="Raleway"/>
                <a:cs typeface="Raleway"/>
                <a:sym typeface="Raleway"/>
              </a:rPr>
              <a:t>People with cardiovascular disease or who are at high cardiovascular risk (due to the presence of one or more risk factors such as hypertension, diabetes, hyperlipidaemia or already established disease) need early detection and management wherein a machine learning model can be of great help.</a:t>
            </a:r>
            <a:endParaRPr sz="6700">
              <a:solidFill>
                <a:srgbClr val="24292F"/>
              </a:solidFill>
              <a:highlight>
                <a:srgbClr val="FFFFFF"/>
              </a:highlight>
              <a:latin typeface="Raleway"/>
              <a:ea typeface="Raleway"/>
              <a:cs typeface="Raleway"/>
              <a:sym typeface="Raleway"/>
            </a:endParaRPr>
          </a:p>
          <a:p>
            <a:pPr indent="0" lvl="0" marL="457200" rtl="0" algn="l">
              <a:spcBef>
                <a:spcPts val="1200"/>
              </a:spcBef>
              <a:spcAft>
                <a:spcPts val="0"/>
              </a:spcAft>
              <a:buNone/>
            </a:pPr>
            <a:r>
              <a:t/>
            </a:r>
            <a:endParaRPr sz="5900">
              <a:solidFill>
                <a:srgbClr val="24292F"/>
              </a:solidFill>
              <a:highlight>
                <a:srgbClr val="FFFFFF"/>
              </a:highlight>
              <a:latin typeface="Raleway"/>
              <a:ea typeface="Raleway"/>
              <a:cs typeface="Raleway"/>
              <a:sym typeface="Raleway"/>
            </a:endParaRPr>
          </a:p>
          <a:p>
            <a:pPr indent="0" lvl="0" marL="457200" rtl="0" algn="l">
              <a:spcBef>
                <a:spcPts val="1200"/>
              </a:spcBef>
              <a:spcAft>
                <a:spcPts val="0"/>
              </a:spcAft>
              <a:buNone/>
            </a:pPr>
            <a:r>
              <a:t/>
            </a:r>
            <a:endParaRPr sz="5900">
              <a:solidFill>
                <a:srgbClr val="24292F"/>
              </a:solidFill>
              <a:highlight>
                <a:srgbClr val="FFFFFF"/>
              </a:highlight>
              <a:latin typeface="Raleway"/>
              <a:ea typeface="Raleway"/>
              <a:cs typeface="Raleway"/>
              <a:sym typeface="Raleway"/>
            </a:endParaRPr>
          </a:p>
          <a:p>
            <a:pPr indent="0" lvl="0" marL="457200" rtl="0" algn="l">
              <a:spcBef>
                <a:spcPts val="1200"/>
              </a:spcBef>
              <a:spcAft>
                <a:spcPts val="0"/>
              </a:spcAft>
              <a:buNone/>
            </a:pPr>
            <a:r>
              <a:t/>
            </a:r>
            <a:endParaRPr sz="8000">
              <a:solidFill>
                <a:srgbClr val="24292F"/>
              </a:solidFill>
              <a:highlight>
                <a:srgbClr val="FFFFFF"/>
              </a:highlight>
              <a:latin typeface="Raleway"/>
              <a:ea typeface="Raleway"/>
              <a:cs typeface="Raleway"/>
              <a:sym typeface="Raleway"/>
            </a:endParaRPr>
          </a:p>
          <a:p>
            <a:pPr indent="0" lvl="0" marL="0" rtl="0" algn="l">
              <a:spcBef>
                <a:spcPts val="1200"/>
              </a:spcBef>
              <a:spcAft>
                <a:spcPts val="0"/>
              </a:spcAft>
              <a:buNone/>
            </a:pPr>
            <a:r>
              <a:t/>
            </a:r>
            <a:endParaRPr sz="5900">
              <a:solidFill>
                <a:srgbClr val="24292F"/>
              </a:solidFill>
              <a:highlight>
                <a:srgbClr val="FFFFFF"/>
              </a:highlight>
              <a:latin typeface="Raleway"/>
              <a:ea typeface="Raleway"/>
              <a:cs typeface="Raleway"/>
              <a:sym typeface="Raleway"/>
            </a:endParaRPr>
          </a:p>
          <a:p>
            <a:pPr indent="0" lvl="0" marL="457200" rtl="0" algn="l">
              <a:spcBef>
                <a:spcPts val="1200"/>
              </a:spcBef>
              <a:spcAft>
                <a:spcPts val="0"/>
              </a:spcAft>
              <a:buNone/>
            </a:pPr>
            <a:r>
              <a:t/>
            </a:r>
            <a:endParaRPr sz="1342">
              <a:solidFill>
                <a:srgbClr val="24292F"/>
              </a:solidFill>
              <a:highlight>
                <a:srgbClr val="FFFFFF"/>
              </a:highlight>
              <a:latin typeface="Raleway"/>
              <a:ea typeface="Raleway"/>
              <a:cs typeface="Raleway"/>
              <a:sym typeface="Raleway"/>
            </a:endParaRPr>
          </a:p>
          <a:p>
            <a:pPr indent="0" lvl="0" marL="457200" rtl="0" algn="l">
              <a:spcBef>
                <a:spcPts val="1200"/>
              </a:spcBef>
              <a:spcAft>
                <a:spcPts val="0"/>
              </a:spcAft>
              <a:buNone/>
            </a:pPr>
            <a:r>
              <a:t/>
            </a:r>
            <a:endParaRPr sz="1200">
              <a:solidFill>
                <a:srgbClr val="24292F"/>
              </a:solidFill>
              <a:highlight>
                <a:srgbClr val="FFFFFF"/>
              </a:highlight>
              <a:latin typeface="Raleway"/>
              <a:ea typeface="Raleway"/>
              <a:cs typeface="Raleway"/>
              <a:sym typeface="Raleway"/>
            </a:endParaRPr>
          </a:p>
          <a:p>
            <a:pPr indent="0" lvl="0" marL="457200" rtl="0" algn="l">
              <a:spcBef>
                <a:spcPts val="1200"/>
              </a:spcBef>
              <a:spcAft>
                <a:spcPts val="0"/>
              </a:spcAft>
              <a:buNone/>
            </a:pPr>
            <a:r>
              <a:t/>
            </a:r>
            <a:endParaRPr sz="1200">
              <a:solidFill>
                <a:srgbClr val="24292F"/>
              </a:solidFill>
              <a:highlight>
                <a:srgbClr val="FFFFFF"/>
              </a:highlight>
              <a:latin typeface="Raleway"/>
              <a:ea typeface="Raleway"/>
              <a:cs typeface="Raleway"/>
              <a:sym typeface="Raleway"/>
            </a:endParaRPr>
          </a:p>
          <a:p>
            <a:pPr indent="0" lvl="0" marL="0" rtl="0" algn="l">
              <a:spcBef>
                <a:spcPts val="1200"/>
              </a:spcBef>
              <a:spcAft>
                <a:spcPts val="1200"/>
              </a:spcAft>
              <a:buNone/>
            </a:pPr>
            <a:r>
              <a:t/>
            </a:r>
            <a:endParaRPr sz="1200">
              <a:solidFill>
                <a:srgbClr val="24292F"/>
              </a:solidFill>
              <a:highlight>
                <a:srgbClr val="FFFFFF"/>
              </a:highlight>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Data </a:t>
            </a:r>
            <a:endParaRPr/>
          </a:p>
        </p:txBody>
      </p:sp>
      <p:sp>
        <p:nvSpPr>
          <p:cNvPr id="106" name="Google Shape;106;p16"/>
          <p:cNvSpPr txBox="1"/>
          <p:nvPr>
            <p:ph idx="1" type="body"/>
          </p:nvPr>
        </p:nvSpPr>
        <p:spPr>
          <a:xfrm>
            <a:off x="729450" y="1763825"/>
            <a:ext cx="7688700" cy="3314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410">
                <a:solidFill>
                  <a:srgbClr val="24292F"/>
                </a:solidFill>
                <a:highlight>
                  <a:srgbClr val="FFFFFF"/>
                </a:highlight>
                <a:latin typeface="Raleway"/>
                <a:ea typeface="Raleway"/>
                <a:cs typeface="Raleway"/>
                <a:sym typeface="Raleway"/>
              </a:rPr>
              <a:t>Our Machine Learning model will use the following information to predict if a Patient has Heart Disease : </a:t>
            </a:r>
            <a:endParaRPr sz="5410">
              <a:solidFill>
                <a:srgbClr val="24292F"/>
              </a:solidFill>
              <a:highlight>
                <a:srgbClr val="FFFFFF"/>
              </a:highlight>
              <a:latin typeface="Raleway"/>
              <a:ea typeface="Raleway"/>
              <a:cs typeface="Raleway"/>
              <a:sym typeface="Raleway"/>
            </a:endParaRPr>
          </a:p>
          <a:p>
            <a:pPr indent="-314493" lvl="0" marL="457200" rtl="0" algn="l">
              <a:spcBef>
                <a:spcPts val="1200"/>
              </a:spcBef>
              <a:spcAft>
                <a:spcPts val="0"/>
              </a:spcAft>
              <a:buClr>
                <a:srgbClr val="24292F"/>
              </a:buClr>
              <a:buSzPct val="100000"/>
              <a:buFont typeface="Raleway"/>
              <a:buAutoNum type="arabicPeriod"/>
            </a:pPr>
            <a:r>
              <a:rPr lang="en" sz="5410">
                <a:solidFill>
                  <a:srgbClr val="24292F"/>
                </a:solidFill>
                <a:highlight>
                  <a:srgbClr val="FFFFFF"/>
                </a:highlight>
                <a:latin typeface="Raleway"/>
                <a:ea typeface="Raleway"/>
                <a:cs typeface="Raleway"/>
                <a:sym typeface="Raleway"/>
              </a:rPr>
              <a:t>Age </a:t>
            </a:r>
            <a:endParaRPr sz="5410">
              <a:solidFill>
                <a:srgbClr val="24292F"/>
              </a:solidFill>
              <a:highlight>
                <a:srgbClr val="FFFFFF"/>
              </a:highlight>
              <a:latin typeface="Raleway"/>
              <a:ea typeface="Raleway"/>
              <a:cs typeface="Raleway"/>
              <a:sym typeface="Raleway"/>
            </a:endParaRPr>
          </a:p>
          <a:p>
            <a:pPr indent="-314493" lvl="0" marL="457200" rtl="0" algn="l">
              <a:spcBef>
                <a:spcPts val="0"/>
              </a:spcBef>
              <a:spcAft>
                <a:spcPts val="0"/>
              </a:spcAft>
              <a:buClr>
                <a:srgbClr val="24292F"/>
              </a:buClr>
              <a:buSzPct val="100000"/>
              <a:buFont typeface="Raleway"/>
              <a:buAutoNum type="arabicPeriod"/>
            </a:pPr>
            <a:r>
              <a:rPr lang="en" sz="5410">
                <a:solidFill>
                  <a:srgbClr val="24292F"/>
                </a:solidFill>
                <a:highlight>
                  <a:srgbClr val="FFFFFF"/>
                </a:highlight>
                <a:latin typeface="Raleway"/>
                <a:ea typeface="Raleway"/>
                <a:cs typeface="Raleway"/>
                <a:sym typeface="Raleway"/>
              </a:rPr>
              <a:t>Sex </a:t>
            </a:r>
            <a:endParaRPr sz="5410">
              <a:solidFill>
                <a:srgbClr val="24292F"/>
              </a:solidFill>
              <a:highlight>
                <a:srgbClr val="FFFFFF"/>
              </a:highlight>
              <a:latin typeface="Raleway"/>
              <a:ea typeface="Raleway"/>
              <a:cs typeface="Raleway"/>
              <a:sym typeface="Raleway"/>
            </a:endParaRPr>
          </a:p>
          <a:p>
            <a:pPr indent="-314493" lvl="0" marL="457200" rtl="0" algn="l">
              <a:spcBef>
                <a:spcPts val="0"/>
              </a:spcBef>
              <a:spcAft>
                <a:spcPts val="0"/>
              </a:spcAft>
              <a:buClr>
                <a:srgbClr val="24292F"/>
              </a:buClr>
              <a:buSzPct val="100000"/>
              <a:buFont typeface="Raleway"/>
              <a:buAutoNum type="arabicPeriod"/>
            </a:pPr>
            <a:r>
              <a:rPr lang="en" sz="5410">
                <a:solidFill>
                  <a:srgbClr val="24292F"/>
                </a:solidFill>
                <a:highlight>
                  <a:srgbClr val="FFFFFF"/>
                </a:highlight>
                <a:latin typeface="Raleway"/>
                <a:ea typeface="Raleway"/>
                <a:cs typeface="Raleway"/>
                <a:sym typeface="Raleway"/>
              </a:rPr>
              <a:t>ChestPainType </a:t>
            </a:r>
            <a:endParaRPr sz="5410">
              <a:solidFill>
                <a:srgbClr val="24292F"/>
              </a:solidFill>
              <a:highlight>
                <a:srgbClr val="FFFFFF"/>
              </a:highlight>
              <a:latin typeface="Raleway"/>
              <a:ea typeface="Raleway"/>
              <a:cs typeface="Raleway"/>
              <a:sym typeface="Raleway"/>
            </a:endParaRPr>
          </a:p>
          <a:p>
            <a:pPr indent="-314493" lvl="0" marL="457200" rtl="0" algn="l">
              <a:spcBef>
                <a:spcPts val="0"/>
              </a:spcBef>
              <a:spcAft>
                <a:spcPts val="0"/>
              </a:spcAft>
              <a:buClr>
                <a:srgbClr val="24292F"/>
              </a:buClr>
              <a:buSzPct val="100000"/>
              <a:buFont typeface="Raleway"/>
              <a:buAutoNum type="arabicPeriod"/>
            </a:pPr>
            <a:r>
              <a:rPr lang="en" sz="5410">
                <a:solidFill>
                  <a:srgbClr val="24292F"/>
                </a:solidFill>
                <a:highlight>
                  <a:srgbClr val="FFFFFF"/>
                </a:highlight>
                <a:latin typeface="Raleway"/>
                <a:ea typeface="Raleway"/>
                <a:cs typeface="Raleway"/>
                <a:sym typeface="Raleway"/>
              </a:rPr>
              <a:t>RestingBP </a:t>
            </a:r>
            <a:endParaRPr sz="5410">
              <a:solidFill>
                <a:srgbClr val="24292F"/>
              </a:solidFill>
              <a:highlight>
                <a:srgbClr val="FFFFFF"/>
              </a:highlight>
              <a:latin typeface="Raleway"/>
              <a:ea typeface="Raleway"/>
              <a:cs typeface="Raleway"/>
              <a:sym typeface="Raleway"/>
            </a:endParaRPr>
          </a:p>
          <a:p>
            <a:pPr indent="-314493" lvl="0" marL="457200" rtl="0" algn="l">
              <a:spcBef>
                <a:spcPts val="0"/>
              </a:spcBef>
              <a:spcAft>
                <a:spcPts val="0"/>
              </a:spcAft>
              <a:buClr>
                <a:srgbClr val="24292F"/>
              </a:buClr>
              <a:buSzPct val="100000"/>
              <a:buFont typeface="Raleway"/>
              <a:buAutoNum type="arabicPeriod"/>
            </a:pPr>
            <a:r>
              <a:rPr lang="en" sz="5410">
                <a:solidFill>
                  <a:srgbClr val="24292F"/>
                </a:solidFill>
                <a:highlight>
                  <a:srgbClr val="FFFFFF"/>
                </a:highlight>
                <a:latin typeface="Raleway"/>
                <a:ea typeface="Raleway"/>
                <a:cs typeface="Raleway"/>
                <a:sym typeface="Raleway"/>
              </a:rPr>
              <a:t>Cholesterol </a:t>
            </a:r>
            <a:endParaRPr sz="5410">
              <a:solidFill>
                <a:srgbClr val="24292F"/>
              </a:solidFill>
              <a:highlight>
                <a:srgbClr val="FFFFFF"/>
              </a:highlight>
              <a:latin typeface="Raleway"/>
              <a:ea typeface="Raleway"/>
              <a:cs typeface="Raleway"/>
              <a:sym typeface="Raleway"/>
            </a:endParaRPr>
          </a:p>
          <a:p>
            <a:pPr indent="-314493" lvl="0" marL="457200" rtl="0" algn="l">
              <a:spcBef>
                <a:spcPts val="0"/>
              </a:spcBef>
              <a:spcAft>
                <a:spcPts val="0"/>
              </a:spcAft>
              <a:buClr>
                <a:srgbClr val="24292F"/>
              </a:buClr>
              <a:buSzPct val="100000"/>
              <a:buFont typeface="Raleway"/>
              <a:buAutoNum type="arabicPeriod"/>
            </a:pPr>
            <a:r>
              <a:rPr lang="en" sz="5410">
                <a:solidFill>
                  <a:srgbClr val="24292F"/>
                </a:solidFill>
                <a:highlight>
                  <a:srgbClr val="FFFFFF"/>
                </a:highlight>
                <a:latin typeface="Raleway"/>
                <a:ea typeface="Raleway"/>
                <a:cs typeface="Raleway"/>
                <a:sym typeface="Raleway"/>
              </a:rPr>
              <a:t>FastingBS </a:t>
            </a:r>
            <a:endParaRPr sz="5410">
              <a:solidFill>
                <a:srgbClr val="24292F"/>
              </a:solidFill>
              <a:highlight>
                <a:srgbClr val="FFFFFF"/>
              </a:highlight>
              <a:latin typeface="Raleway"/>
              <a:ea typeface="Raleway"/>
              <a:cs typeface="Raleway"/>
              <a:sym typeface="Raleway"/>
            </a:endParaRPr>
          </a:p>
          <a:p>
            <a:pPr indent="-314493" lvl="0" marL="457200" rtl="0" algn="l">
              <a:spcBef>
                <a:spcPts val="0"/>
              </a:spcBef>
              <a:spcAft>
                <a:spcPts val="0"/>
              </a:spcAft>
              <a:buClr>
                <a:srgbClr val="24292F"/>
              </a:buClr>
              <a:buSzPct val="100000"/>
              <a:buFont typeface="Raleway"/>
              <a:buAutoNum type="arabicPeriod"/>
            </a:pPr>
            <a:r>
              <a:rPr lang="en" sz="5410">
                <a:solidFill>
                  <a:srgbClr val="24292F"/>
                </a:solidFill>
                <a:highlight>
                  <a:srgbClr val="FFFFFF"/>
                </a:highlight>
                <a:latin typeface="Raleway"/>
                <a:ea typeface="Raleway"/>
                <a:cs typeface="Raleway"/>
                <a:sym typeface="Raleway"/>
              </a:rPr>
              <a:t>RestingECG</a:t>
            </a:r>
            <a:endParaRPr sz="5410">
              <a:solidFill>
                <a:srgbClr val="24292F"/>
              </a:solidFill>
              <a:highlight>
                <a:srgbClr val="FFFFFF"/>
              </a:highlight>
              <a:latin typeface="Raleway"/>
              <a:ea typeface="Raleway"/>
              <a:cs typeface="Raleway"/>
              <a:sym typeface="Raleway"/>
            </a:endParaRPr>
          </a:p>
          <a:p>
            <a:pPr indent="-314493" lvl="0" marL="457200" rtl="0" algn="l">
              <a:spcBef>
                <a:spcPts val="0"/>
              </a:spcBef>
              <a:spcAft>
                <a:spcPts val="0"/>
              </a:spcAft>
              <a:buClr>
                <a:srgbClr val="24292F"/>
              </a:buClr>
              <a:buSzPct val="100000"/>
              <a:buFont typeface="Raleway"/>
              <a:buAutoNum type="arabicPeriod"/>
            </a:pPr>
            <a:r>
              <a:rPr lang="en" sz="5410">
                <a:solidFill>
                  <a:srgbClr val="24292F"/>
                </a:solidFill>
                <a:highlight>
                  <a:srgbClr val="FFFFFF"/>
                </a:highlight>
                <a:latin typeface="Raleway"/>
                <a:ea typeface="Raleway"/>
                <a:cs typeface="Raleway"/>
                <a:sym typeface="Raleway"/>
              </a:rPr>
              <a:t>MaxHR  </a:t>
            </a:r>
            <a:endParaRPr sz="5410">
              <a:solidFill>
                <a:srgbClr val="24292F"/>
              </a:solidFill>
              <a:highlight>
                <a:srgbClr val="FFFFFF"/>
              </a:highlight>
              <a:latin typeface="Raleway"/>
              <a:ea typeface="Raleway"/>
              <a:cs typeface="Raleway"/>
              <a:sym typeface="Raleway"/>
            </a:endParaRPr>
          </a:p>
          <a:p>
            <a:pPr indent="-314493" lvl="0" marL="457200" rtl="0" algn="l">
              <a:spcBef>
                <a:spcPts val="0"/>
              </a:spcBef>
              <a:spcAft>
                <a:spcPts val="0"/>
              </a:spcAft>
              <a:buClr>
                <a:srgbClr val="24292F"/>
              </a:buClr>
              <a:buSzPct val="100000"/>
              <a:buFont typeface="Raleway"/>
              <a:buAutoNum type="arabicPeriod"/>
            </a:pPr>
            <a:r>
              <a:rPr lang="en" sz="5410">
                <a:solidFill>
                  <a:srgbClr val="24292F"/>
                </a:solidFill>
                <a:highlight>
                  <a:srgbClr val="FFFFFF"/>
                </a:highlight>
                <a:latin typeface="Raleway"/>
                <a:ea typeface="Raleway"/>
                <a:cs typeface="Raleway"/>
                <a:sym typeface="Raleway"/>
              </a:rPr>
              <a:t>ExerciseAngina</a:t>
            </a:r>
            <a:endParaRPr sz="5410">
              <a:solidFill>
                <a:srgbClr val="24292F"/>
              </a:solidFill>
              <a:highlight>
                <a:srgbClr val="FFFFFF"/>
              </a:highlight>
              <a:latin typeface="Raleway"/>
              <a:ea typeface="Raleway"/>
              <a:cs typeface="Raleway"/>
              <a:sym typeface="Raleway"/>
            </a:endParaRPr>
          </a:p>
          <a:p>
            <a:pPr indent="-314493" lvl="0" marL="457200" rtl="0" algn="l">
              <a:spcBef>
                <a:spcPts val="0"/>
              </a:spcBef>
              <a:spcAft>
                <a:spcPts val="0"/>
              </a:spcAft>
              <a:buClr>
                <a:srgbClr val="24292F"/>
              </a:buClr>
              <a:buSzPct val="100000"/>
              <a:buFont typeface="Raleway"/>
              <a:buAutoNum type="arabicPeriod"/>
            </a:pPr>
            <a:r>
              <a:rPr lang="en" sz="5410">
                <a:solidFill>
                  <a:srgbClr val="24292F"/>
                </a:solidFill>
                <a:highlight>
                  <a:srgbClr val="FFFFFF"/>
                </a:highlight>
                <a:latin typeface="Raleway"/>
                <a:ea typeface="Raleway"/>
                <a:cs typeface="Raleway"/>
                <a:sym typeface="Raleway"/>
              </a:rPr>
              <a:t>Oldpeak  </a:t>
            </a:r>
            <a:endParaRPr sz="5410">
              <a:solidFill>
                <a:srgbClr val="24292F"/>
              </a:solidFill>
              <a:highlight>
                <a:srgbClr val="FFFFFF"/>
              </a:highlight>
              <a:latin typeface="Raleway"/>
              <a:ea typeface="Raleway"/>
              <a:cs typeface="Raleway"/>
              <a:sym typeface="Raleway"/>
            </a:endParaRPr>
          </a:p>
          <a:p>
            <a:pPr indent="-314493" lvl="0" marL="457200" rtl="0" algn="l">
              <a:spcBef>
                <a:spcPts val="0"/>
              </a:spcBef>
              <a:spcAft>
                <a:spcPts val="0"/>
              </a:spcAft>
              <a:buClr>
                <a:srgbClr val="24292F"/>
              </a:buClr>
              <a:buSzPct val="100000"/>
              <a:buFont typeface="Raleway"/>
              <a:buAutoNum type="arabicPeriod"/>
            </a:pPr>
            <a:r>
              <a:rPr lang="en" sz="5410">
                <a:solidFill>
                  <a:srgbClr val="24292F"/>
                </a:solidFill>
                <a:highlight>
                  <a:srgbClr val="FFFFFF"/>
                </a:highlight>
                <a:latin typeface="Raleway"/>
                <a:ea typeface="Raleway"/>
                <a:cs typeface="Raleway"/>
                <a:sym typeface="Raleway"/>
              </a:rPr>
              <a:t>ST_Slope </a:t>
            </a:r>
            <a:endParaRPr sz="5410">
              <a:solidFill>
                <a:srgbClr val="24292F"/>
              </a:solidFill>
              <a:highlight>
                <a:srgbClr val="FFFFFF"/>
              </a:highlight>
              <a:latin typeface="Raleway"/>
              <a:ea typeface="Raleway"/>
              <a:cs typeface="Raleway"/>
              <a:sym typeface="Raleway"/>
            </a:endParaRPr>
          </a:p>
          <a:p>
            <a:pPr indent="-314493" lvl="0" marL="457200" rtl="0" algn="l">
              <a:spcBef>
                <a:spcPts val="0"/>
              </a:spcBef>
              <a:spcAft>
                <a:spcPts val="0"/>
              </a:spcAft>
              <a:buClr>
                <a:srgbClr val="24292F"/>
              </a:buClr>
              <a:buSzPct val="100000"/>
              <a:buFont typeface="Raleway"/>
              <a:buAutoNum type="arabicPeriod"/>
            </a:pPr>
            <a:r>
              <a:rPr lang="en" sz="5410">
                <a:solidFill>
                  <a:srgbClr val="24292F"/>
                </a:solidFill>
                <a:highlight>
                  <a:srgbClr val="FFFFFF"/>
                </a:highlight>
                <a:latin typeface="Raleway"/>
                <a:ea typeface="Raleway"/>
                <a:cs typeface="Raleway"/>
                <a:sym typeface="Raleway"/>
              </a:rPr>
              <a:t>HeartDisease</a:t>
            </a:r>
            <a:endParaRPr sz="5410">
              <a:solidFill>
                <a:srgbClr val="24292F"/>
              </a:solidFill>
              <a:highlight>
                <a:srgbClr val="FFFFFF"/>
              </a:highlight>
              <a:latin typeface="Raleway"/>
              <a:ea typeface="Raleway"/>
              <a:cs typeface="Raleway"/>
              <a:sym typeface="Raleway"/>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 </a:t>
            </a:r>
            <a:endParaRPr/>
          </a:p>
        </p:txBody>
      </p:sp>
      <p:sp>
        <p:nvSpPr>
          <p:cNvPr id="112" name="Google Shape;112;p17"/>
          <p:cNvSpPr txBox="1"/>
          <p:nvPr>
            <p:ph idx="1" type="body"/>
          </p:nvPr>
        </p:nvSpPr>
        <p:spPr>
          <a:xfrm>
            <a:off x="729450" y="2078875"/>
            <a:ext cx="7688700" cy="2766900"/>
          </a:xfrm>
          <a:prstGeom prst="rect">
            <a:avLst/>
          </a:prstGeom>
        </p:spPr>
        <p:txBody>
          <a:bodyPr anchorCtr="0" anchor="t" bIns="91425" lIns="91425" spcFirstLastPara="1" rIns="91425" wrap="square" tIns="91425">
            <a:normAutofit fontScale="32500"/>
          </a:bodyPr>
          <a:lstStyle/>
          <a:p>
            <a:pPr indent="-300831" lvl="0" marL="457200" rtl="0" algn="l">
              <a:spcBef>
                <a:spcPts val="0"/>
              </a:spcBef>
              <a:spcAft>
                <a:spcPts val="0"/>
              </a:spcAft>
              <a:buSzPct val="100000"/>
              <a:buFont typeface="Raleway"/>
              <a:buChar char="●"/>
            </a:pPr>
            <a:r>
              <a:rPr lang="en" sz="3500">
                <a:solidFill>
                  <a:srgbClr val="24292F"/>
                </a:solidFill>
                <a:highlight>
                  <a:srgbClr val="FFFFFF"/>
                </a:highlight>
                <a:latin typeface="Raleway"/>
                <a:ea typeface="Raleway"/>
                <a:cs typeface="Raleway"/>
                <a:sym typeface="Raleway"/>
              </a:rPr>
              <a:t>The Dataset showed a higher </a:t>
            </a:r>
            <a:r>
              <a:rPr lang="en" sz="3500">
                <a:solidFill>
                  <a:srgbClr val="24292F"/>
                </a:solidFill>
                <a:highlight>
                  <a:srgbClr val="FFFFFF"/>
                </a:highlight>
                <a:latin typeface="Raleway"/>
                <a:ea typeface="Raleway"/>
                <a:cs typeface="Raleway"/>
                <a:sym typeface="Raleway"/>
              </a:rPr>
              <a:t>occurrence</a:t>
            </a:r>
            <a:r>
              <a:rPr lang="en" sz="3500">
                <a:solidFill>
                  <a:srgbClr val="24292F"/>
                </a:solidFill>
                <a:highlight>
                  <a:srgbClr val="FFFFFF"/>
                </a:highlight>
                <a:latin typeface="Raleway"/>
                <a:ea typeface="Raleway"/>
                <a:cs typeface="Raleway"/>
                <a:sym typeface="Raleway"/>
              </a:rPr>
              <a:t> of Heart Disease in women in </a:t>
            </a:r>
            <a:r>
              <a:rPr lang="en" sz="3500">
                <a:solidFill>
                  <a:srgbClr val="24292F"/>
                </a:solidFill>
                <a:highlight>
                  <a:srgbClr val="FFFFFF"/>
                </a:highlight>
                <a:latin typeface="Raleway"/>
                <a:ea typeface="Raleway"/>
                <a:cs typeface="Raleway"/>
                <a:sym typeface="Raleway"/>
              </a:rPr>
              <a:t>specific</a:t>
            </a:r>
            <a:r>
              <a:rPr lang="en" sz="3500">
                <a:solidFill>
                  <a:srgbClr val="24292F"/>
                </a:solidFill>
                <a:highlight>
                  <a:srgbClr val="FFFFFF"/>
                </a:highlight>
                <a:latin typeface="Raleway"/>
                <a:ea typeface="Raleway"/>
                <a:cs typeface="Raleway"/>
                <a:sym typeface="Raleway"/>
              </a:rPr>
              <a:t> age ranges.</a:t>
            </a:r>
            <a:endParaRPr sz="3500">
              <a:solidFill>
                <a:srgbClr val="24292F"/>
              </a:solidFill>
              <a:highlight>
                <a:srgbClr val="FFFFFF"/>
              </a:highlight>
              <a:latin typeface="Raleway"/>
              <a:ea typeface="Raleway"/>
              <a:cs typeface="Raleway"/>
              <a:sym typeface="Raleway"/>
            </a:endParaRPr>
          </a:p>
          <a:p>
            <a:pPr indent="0" lvl="0" marL="0" rtl="0" algn="l">
              <a:spcBef>
                <a:spcPts val="1200"/>
              </a:spcBef>
              <a:spcAft>
                <a:spcPts val="0"/>
              </a:spcAft>
              <a:buNone/>
            </a:pPr>
            <a:r>
              <a:t/>
            </a:r>
            <a:endParaRPr sz="3500">
              <a:solidFill>
                <a:srgbClr val="24292F"/>
              </a:solidFill>
              <a:highlight>
                <a:srgbClr val="FFFFFF"/>
              </a:highlight>
              <a:latin typeface="Raleway"/>
              <a:ea typeface="Raleway"/>
              <a:cs typeface="Raleway"/>
              <a:sym typeface="Raleway"/>
            </a:endParaRPr>
          </a:p>
          <a:p>
            <a:pPr indent="-300831" lvl="0" marL="457200" rtl="0" algn="l">
              <a:spcBef>
                <a:spcPts val="1200"/>
              </a:spcBef>
              <a:spcAft>
                <a:spcPts val="0"/>
              </a:spcAft>
              <a:buSzPct val="100000"/>
              <a:buFont typeface="Raleway"/>
              <a:buChar char="●"/>
            </a:pPr>
            <a:r>
              <a:rPr lang="en" sz="3500">
                <a:solidFill>
                  <a:srgbClr val="24292F"/>
                </a:solidFill>
                <a:highlight>
                  <a:srgbClr val="FFFFFF"/>
                </a:highlight>
                <a:latin typeface="Raleway"/>
                <a:ea typeface="Raleway"/>
                <a:cs typeface="Raleway"/>
                <a:sym typeface="Raleway"/>
              </a:rPr>
              <a:t> In the </a:t>
            </a:r>
            <a:r>
              <a:rPr lang="en" sz="3500">
                <a:solidFill>
                  <a:srgbClr val="24292F"/>
                </a:solidFill>
                <a:highlight>
                  <a:srgbClr val="FFFFFF"/>
                </a:highlight>
                <a:latin typeface="Raleway"/>
                <a:ea typeface="Raleway"/>
                <a:cs typeface="Raleway"/>
                <a:sym typeface="Raleway"/>
              </a:rPr>
              <a:t>Line Plot</a:t>
            </a:r>
            <a:r>
              <a:rPr lang="en" sz="3500">
                <a:solidFill>
                  <a:srgbClr val="24292F"/>
                </a:solidFill>
                <a:highlight>
                  <a:srgbClr val="FFFFFF"/>
                </a:highlight>
                <a:latin typeface="Raleway"/>
                <a:ea typeface="Raleway"/>
                <a:cs typeface="Raleway"/>
                <a:sym typeface="Raleway"/>
              </a:rPr>
              <a:t> below we can see that women in their 40s were </a:t>
            </a:r>
            <a:r>
              <a:rPr lang="en" sz="3500">
                <a:solidFill>
                  <a:srgbClr val="24292F"/>
                </a:solidFill>
                <a:highlight>
                  <a:srgbClr val="FFFFFF"/>
                </a:highlight>
                <a:latin typeface="Raleway"/>
                <a:ea typeface="Raleway"/>
                <a:cs typeface="Raleway"/>
                <a:sym typeface="Raleway"/>
              </a:rPr>
              <a:t>more likely</a:t>
            </a:r>
            <a:r>
              <a:rPr lang="en" sz="3500">
                <a:solidFill>
                  <a:srgbClr val="24292F"/>
                </a:solidFill>
                <a:highlight>
                  <a:srgbClr val="FFFFFF"/>
                </a:highlight>
                <a:latin typeface="Raleway"/>
                <a:ea typeface="Raleway"/>
                <a:cs typeface="Raleway"/>
                <a:sym typeface="Raleway"/>
              </a:rPr>
              <a:t> to have heart disease than their male counterparts.</a:t>
            </a:r>
            <a:endParaRPr sz="3500">
              <a:solidFill>
                <a:srgbClr val="24292F"/>
              </a:solidFill>
              <a:highlight>
                <a:srgbClr val="FFFFFF"/>
              </a:highlight>
              <a:latin typeface="Raleway"/>
              <a:ea typeface="Raleway"/>
              <a:cs typeface="Raleway"/>
              <a:sym typeface="Raleway"/>
            </a:endParaRPr>
          </a:p>
          <a:p>
            <a:pPr indent="0" lvl="0" marL="457200" rtl="0" algn="l">
              <a:spcBef>
                <a:spcPts val="1200"/>
              </a:spcBef>
              <a:spcAft>
                <a:spcPts val="0"/>
              </a:spcAft>
              <a:buNone/>
            </a:pPr>
            <a:r>
              <a:t/>
            </a:r>
            <a:endParaRPr sz="3500">
              <a:solidFill>
                <a:srgbClr val="24292F"/>
              </a:solidFill>
              <a:highlight>
                <a:srgbClr val="FFFFFF"/>
              </a:highlight>
              <a:latin typeface="Raleway"/>
              <a:ea typeface="Raleway"/>
              <a:cs typeface="Raleway"/>
              <a:sym typeface="Raleway"/>
            </a:endParaRPr>
          </a:p>
          <a:p>
            <a:pPr indent="-300831" lvl="0" marL="457200" rtl="0" algn="l">
              <a:spcBef>
                <a:spcPts val="1200"/>
              </a:spcBef>
              <a:spcAft>
                <a:spcPts val="0"/>
              </a:spcAft>
              <a:buClr>
                <a:srgbClr val="24292F"/>
              </a:buClr>
              <a:buSzPct val="100000"/>
              <a:buFont typeface="Raleway"/>
              <a:buChar char="●"/>
            </a:pPr>
            <a:r>
              <a:rPr lang="en" sz="3500">
                <a:solidFill>
                  <a:srgbClr val="24292F"/>
                </a:solidFill>
                <a:highlight>
                  <a:srgbClr val="FFFFFF"/>
                </a:highlight>
                <a:latin typeface="Raleway"/>
                <a:ea typeface="Raleway"/>
                <a:cs typeface="Raleway"/>
                <a:sym typeface="Raleway"/>
              </a:rPr>
              <a:t>In the Age Range of 70 Women had a higher </a:t>
            </a:r>
            <a:r>
              <a:rPr lang="en" sz="3500">
                <a:solidFill>
                  <a:srgbClr val="24292F"/>
                </a:solidFill>
                <a:highlight>
                  <a:srgbClr val="FFFFFF"/>
                </a:highlight>
                <a:latin typeface="Raleway"/>
                <a:ea typeface="Raleway"/>
                <a:cs typeface="Raleway"/>
                <a:sym typeface="Raleway"/>
              </a:rPr>
              <a:t>occurrence</a:t>
            </a:r>
            <a:r>
              <a:rPr lang="en" sz="3500">
                <a:solidFill>
                  <a:srgbClr val="24292F"/>
                </a:solidFill>
                <a:highlight>
                  <a:srgbClr val="FFFFFF"/>
                </a:highlight>
                <a:latin typeface="Raleway"/>
                <a:ea typeface="Raleway"/>
                <a:cs typeface="Raleway"/>
                <a:sym typeface="Raleway"/>
              </a:rPr>
              <a:t> of Heart Disease in </a:t>
            </a:r>
            <a:r>
              <a:rPr lang="en" sz="3500">
                <a:solidFill>
                  <a:srgbClr val="24292F"/>
                </a:solidFill>
                <a:highlight>
                  <a:srgbClr val="FFFFFF"/>
                </a:highlight>
                <a:latin typeface="Raleway"/>
                <a:ea typeface="Raleway"/>
                <a:cs typeface="Raleway"/>
                <a:sym typeface="Raleway"/>
              </a:rPr>
              <a:t>comparison</a:t>
            </a:r>
            <a:r>
              <a:rPr lang="en" sz="3500">
                <a:solidFill>
                  <a:srgbClr val="24292F"/>
                </a:solidFill>
                <a:highlight>
                  <a:srgbClr val="FFFFFF"/>
                </a:highlight>
                <a:latin typeface="Raleway"/>
                <a:ea typeface="Raleway"/>
                <a:cs typeface="Raleway"/>
                <a:sym typeface="Raleway"/>
              </a:rPr>
              <a:t> to their male counterparts. This is unexpected because Heart Disease traditionally occurs in males at a higher rate in </a:t>
            </a:r>
            <a:r>
              <a:rPr lang="en" sz="3500">
                <a:solidFill>
                  <a:srgbClr val="24292F"/>
                </a:solidFill>
                <a:highlight>
                  <a:srgbClr val="FFFFFF"/>
                </a:highlight>
                <a:latin typeface="Raleway"/>
                <a:ea typeface="Raleway"/>
                <a:cs typeface="Raleway"/>
                <a:sym typeface="Raleway"/>
              </a:rPr>
              <a:t>comparison</a:t>
            </a:r>
            <a:r>
              <a:rPr lang="en" sz="3500">
                <a:solidFill>
                  <a:srgbClr val="24292F"/>
                </a:solidFill>
                <a:highlight>
                  <a:srgbClr val="FFFFFF"/>
                </a:highlight>
                <a:latin typeface="Raleway"/>
                <a:ea typeface="Raleway"/>
                <a:cs typeface="Raleway"/>
                <a:sym typeface="Raleway"/>
              </a:rPr>
              <a:t> to females.</a:t>
            </a:r>
            <a:endParaRPr sz="3500">
              <a:solidFill>
                <a:srgbClr val="24292F"/>
              </a:solidFill>
              <a:highlight>
                <a:srgbClr val="FFFFFF"/>
              </a:highlight>
              <a:latin typeface="Raleway"/>
              <a:ea typeface="Raleway"/>
              <a:cs typeface="Raleway"/>
              <a:sym typeface="Raleway"/>
            </a:endParaRPr>
          </a:p>
          <a:p>
            <a:pPr indent="0" lvl="0" marL="0" rtl="0" algn="l">
              <a:spcBef>
                <a:spcPts val="1200"/>
              </a:spcBef>
              <a:spcAft>
                <a:spcPts val="1200"/>
              </a:spcAft>
              <a:buNone/>
            </a:pPr>
            <a:r>
              <a:t/>
            </a:r>
            <a:endParaRPr sz="1200">
              <a:solidFill>
                <a:srgbClr val="24292F"/>
              </a:solidFill>
              <a:highlight>
                <a:srgbClr val="FFFFFF"/>
              </a:highlight>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269200" y="677675"/>
            <a:ext cx="8526676" cy="4353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the Data </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Raleway"/>
              <a:buChar char="●"/>
            </a:pPr>
            <a:r>
              <a:rPr lang="en" sz="1200">
                <a:solidFill>
                  <a:srgbClr val="24292F"/>
                </a:solidFill>
                <a:highlight>
                  <a:srgbClr val="FFFFFF"/>
                </a:highlight>
                <a:latin typeface="Raleway"/>
                <a:ea typeface="Raleway"/>
                <a:cs typeface="Raleway"/>
                <a:sym typeface="Raleway"/>
              </a:rPr>
              <a:t>The Limitation of my dataset is that the data was gathered from patients in Hungary. We can use data from other countries just in case there is a higher or lower </a:t>
            </a:r>
            <a:r>
              <a:rPr lang="en" sz="1200">
                <a:solidFill>
                  <a:srgbClr val="24292F"/>
                </a:solidFill>
                <a:highlight>
                  <a:srgbClr val="FFFFFF"/>
                </a:highlight>
                <a:latin typeface="Raleway"/>
                <a:ea typeface="Raleway"/>
                <a:cs typeface="Raleway"/>
                <a:sym typeface="Raleway"/>
              </a:rPr>
              <a:t>occurrence</a:t>
            </a:r>
            <a:r>
              <a:rPr lang="en" sz="1200">
                <a:solidFill>
                  <a:srgbClr val="24292F"/>
                </a:solidFill>
                <a:highlight>
                  <a:srgbClr val="FFFFFF"/>
                </a:highlight>
                <a:latin typeface="Raleway"/>
                <a:ea typeface="Raleway"/>
                <a:cs typeface="Raleway"/>
                <a:sym typeface="Raleway"/>
              </a:rPr>
              <a:t> of Heart Disease in Hungary compared to other countries.</a:t>
            </a:r>
            <a:endParaRPr sz="1200">
              <a:solidFill>
                <a:srgbClr val="24292F"/>
              </a:solidFill>
              <a:highlight>
                <a:srgbClr val="FFFFFF"/>
              </a:highlight>
              <a:latin typeface="Raleway"/>
              <a:ea typeface="Raleway"/>
              <a:cs typeface="Raleway"/>
              <a:sym typeface="Raleway"/>
            </a:endParaRPr>
          </a:p>
          <a:p>
            <a:pPr indent="0" lvl="0" marL="457200" rtl="0" algn="l">
              <a:spcBef>
                <a:spcPts val="1200"/>
              </a:spcBef>
              <a:spcAft>
                <a:spcPts val="0"/>
              </a:spcAft>
              <a:buNone/>
            </a:pPr>
            <a:r>
              <a:t/>
            </a:r>
            <a:endParaRPr sz="1200">
              <a:solidFill>
                <a:srgbClr val="24292F"/>
              </a:solidFill>
              <a:highlight>
                <a:srgbClr val="FFFFFF"/>
              </a:highlight>
              <a:latin typeface="Raleway"/>
              <a:ea typeface="Raleway"/>
              <a:cs typeface="Raleway"/>
              <a:sym typeface="Raleway"/>
            </a:endParaRPr>
          </a:p>
          <a:p>
            <a:pPr indent="-304800" lvl="0" marL="457200" rtl="0" algn="l">
              <a:spcBef>
                <a:spcPts val="1200"/>
              </a:spcBef>
              <a:spcAft>
                <a:spcPts val="0"/>
              </a:spcAft>
              <a:buClr>
                <a:srgbClr val="24292F"/>
              </a:buClr>
              <a:buSzPts val="1200"/>
              <a:buFont typeface="Raleway"/>
              <a:buChar char="●"/>
            </a:pPr>
            <a:r>
              <a:rPr lang="en" sz="1200">
                <a:solidFill>
                  <a:srgbClr val="24292F"/>
                </a:solidFill>
                <a:highlight>
                  <a:srgbClr val="FFFFFF"/>
                </a:highlight>
                <a:latin typeface="Raleway"/>
                <a:ea typeface="Raleway"/>
                <a:cs typeface="Raleway"/>
                <a:sym typeface="Raleway"/>
              </a:rPr>
              <a:t>Another Limitation is there was a higher number of Males Compared to Females in the Dataset. </a:t>
            </a:r>
            <a:endParaRPr sz="1200">
              <a:solidFill>
                <a:srgbClr val="24292F"/>
              </a:solidFill>
              <a:highlight>
                <a:srgbClr val="FFFFFF"/>
              </a:highlight>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0"/>
          <p:cNvPicPr preferRelativeResize="0"/>
          <p:nvPr/>
        </p:nvPicPr>
        <p:blipFill>
          <a:blip r:embed="rId3">
            <a:alphaModFix/>
          </a:blip>
          <a:stretch>
            <a:fillRect/>
          </a:stretch>
        </p:blipFill>
        <p:spPr>
          <a:xfrm>
            <a:off x="172625" y="677675"/>
            <a:ext cx="8802324" cy="4344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 </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Machine Learning Model was able to predict the </a:t>
            </a:r>
            <a:r>
              <a:rPr lang="en"/>
              <a:t>occurrence</a:t>
            </a:r>
            <a:r>
              <a:rPr lang="en"/>
              <a:t> of  Heart Disease in the patients this model was accurate and helped prevent False Negative predictions.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A False Negative would have a </a:t>
            </a:r>
            <a:r>
              <a:rPr lang="en"/>
              <a:t>detrimental</a:t>
            </a:r>
            <a:r>
              <a:rPr lang="en"/>
              <a:t> effect on a patient’s health outcomes, because Heart Disease would </a:t>
            </a:r>
            <a:r>
              <a:rPr lang="en"/>
              <a:t>remain</a:t>
            </a:r>
            <a:r>
              <a:rPr lang="en"/>
              <a:t> unnoticed and the patient would not be treated for the condition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