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12" r:id="rId4"/>
    <p:sldId id="302" r:id="rId5"/>
    <p:sldId id="300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279" r:id="rId16"/>
    <p:sldId id="281" r:id="rId17"/>
    <p:sldId id="280" r:id="rId18"/>
    <p:sldId id="282" r:id="rId19"/>
    <p:sldId id="314" r:id="rId20"/>
    <p:sldId id="315" r:id="rId21"/>
    <p:sldId id="319" r:id="rId22"/>
    <p:sldId id="316" r:id="rId23"/>
    <p:sldId id="320" r:id="rId24"/>
    <p:sldId id="318" r:id="rId25"/>
    <p:sldId id="322" r:id="rId26"/>
    <p:sldId id="317" r:id="rId27"/>
    <p:sldId id="321" r:id="rId28"/>
    <p:sldId id="32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EC75-5291-4ED4-85AD-83F1388DC4F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F3CCE-9D2C-47E7-87BA-E6AB032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3CCE-9D2C-47E7-87BA-E6AB03255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7CE2-78D1-431B-B939-737D873923E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3CCE-9D2C-47E7-87BA-E6AB03255D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E1A5A8-B589-40B6-99C9-5A377841A725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6D7FE-A5DC-47F1-A4AC-54E1B0D25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&amp; Modeling</a:t>
            </a:r>
            <a:br>
              <a:rPr lang="en-US" dirty="0"/>
            </a:br>
            <a:r>
              <a:rPr lang="en-US" dirty="0" smtClean="0"/>
              <a:t>2018-2019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B4C800-8B18-4D36-99CF-D4A7687C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6"/>
          <p:cNvSpPr>
            <a:spLocks noGrp="1"/>
          </p:cNvSpPr>
          <p:nvPr/>
        </p:nvSpPr>
        <p:spPr bwMode="auto">
          <a:xfrm>
            <a:off x="1676400" y="381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Simulation table for (M=11, N=5) inventory System</a:t>
            </a:r>
          </a:p>
          <a:p>
            <a:pPr marL="0" indent="0">
              <a:buNone/>
            </a:pPr>
            <a:endParaRPr lang="ar-SA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3" y="838200"/>
            <a:ext cx="7957794" cy="53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9332537" y="1819564"/>
            <a:ext cx="2272145" cy="1616364"/>
          </a:xfrm>
          <a:prstGeom prst="cloudCallout">
            <a:avLst>
              <a:gd name="adj1" fmla="val -67029"/>
              <a:gd name="adj2" fmla="val -47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dashes to zero in simulation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853954-5287-48C7-B141-1FF8120A3167}"/>
              </a:ext>
            </a:extLst>
          </p:cNvPr>
          <p:cNvSpPr/>
          <p:nvPr/>
        </p:nvSpPr>
        <p:spPr>
          <a:xfrm>
            <a:off x="7100596" y="1295400"/>
            <a:ext cx="839755" cy="19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Lead time</a:t>
            </a:r>
          </a:p>
        </p:txBody>
      </p:sp>
    </p:spTree>
    <p:extLst>
      <p:ext uri="{BB962C8B-B14F-4D97-AF65-F5344CB8AC3E}">
        <p14:creationId xmlns:p14="http://schemas.microsoft.com/office/powerpoint/2010/main" val="30931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Order for 8 refrigerators is available on the morning of the third day of the first cycle, raising the inventory level from 0 to 8 refrigerators</a:t>
            </a:r>
          </a:p>
          <a:p>
            <a:endParaRPr lang="en-US" dirty="0"/>
          </a:p>
          <a:p>
            <a:r>
              <a:rPr lang="en-US" dirty="0"/>
              <a:t>Demands during the remainder of the first cycle reduced the ending inventory to 2 refrigerators on the fifth day</a:t>
            </a:r>
          </a:p>
          <a:p>
            <a:endParaRPr lang="en-US" dirty="0"/>
          </a:p>
          <a:p>
            <a:r>
              <a:rPr lang="en-US" dirty="0"/>
              <a:t>An Order for 9 refrigerators was placed, the lead time for this order was 2 days.</a:t>
            </a:r>
          </a:p>
          <a:p>
            <a:endParaRPr lang="en-US" dirty="0"/>
          </a:p>
          <a:p>
            <a:r>
              <a:rPr lang="en-US" dirty="0"/>
              <a:t>The order for 9 refrigerators was added to inventory on the morning of day 3 of cycle 2.</a:t>
            </a:r>
          </a:p>
        </p:txBody>
      </p:sp>
    </p:spTree>
    <p:extLst>
      <p:ext uri="{BB962C8B-B14F-4D97-AF65-F5344CB8AC3E}">
        <p14:creationId xmlns:p14="http://schemas.microsoft.com/office/powerpoint/2010/main" val="37150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Order-up-to-level (M)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Review Period 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Demand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Lead Time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Days ( Stopping Condition)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Beginning Inventory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arrives after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Quantity</a:t>
            </a:r>
          </a:p>
        </p:txBody>
      </p:sp>
    </p:spTree>
    <p:extLst>
      <p:ext uri="{BB962C8B-B14F-4D97-AF65-F5344CB8AC3E}">
        <p14:creationId xmlns:p14="http://schemas.microsoft.com/office/powerpoint/2010/main" val="26934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1- Simulation Table having the following columns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Day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Cycle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Day within cycle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Beginning Inventory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Random Digit for Demand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Demand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Ending Inventory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Shortage Quantity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Order Quantity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Random Digit for Demand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Lead Time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Days until Order arrives</a:t>
            </a:r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9AEDC-2BAF-40CB-B76F-FC5D4185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D56F8-9E1E-4D25-A9DB-B09D2CE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 Performance Measures</a:t>
            </a:r>
          </a:p>
          <a:p>
            <a:pPr lvl="1"/>
            <a:r>
              <a:rPr lang="en-US" dirty="0"/>
              <a:t>Ending Inventory Average </a:t>
            </a:r>
          </a:p>
          <a:p>
            <a:pPr lvl="1"/>
            <a:r>
              <a:rPr lang="en-US" dirty="0"/>
              <a:t>Shortage Quantity Average </a:t>
            </a:r>
          </a:p>
        </p:txBody>
      </p:sp>
    </p:spTree>
    <p:extLst>
      <p:ext uri="{BB962C8B-B14F-4D97-AF65-F5344CB8AC3E}">
        <p14:creationId xmlns:p14="http://schemas.microsoft.com/office/powerpoint/2010/main" val="22944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D45BC-0E63-45C3-9F9C-F521C4D1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(4)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DB87A-59CF-4DA1-95FC-8F91EFED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complete simulation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/>
              <a:t>performance measures </a:t>
            </a:r>
            <a:r>
              <a:rPr lang="en-US" dirty="0"/>
              <a:t>window</a:t>
            </a:r>
          </a:p>
          <a:p>
            <a:pPr marL="0" indent="0">
              <a:buNone/>
            </a:pPr>
            <a:r>
              <a:rPr lang="en-US" b="1" u="sng" dirty="0"/>
              <a:t>Bonus</a:t>
            </a:r>
            <a:r>
              <a:rPr lang="en-US" dirty="0"/>
              <a:t>: Reading Inputs from file</a:t>
            </a:r>
          </a:p>
        </p:txBody>
      </p:sp>
    </p:spTree>
    <p:extLst>
      <p:ext uri="{BB962C8B-B14F-4D97-AF65-F5344CB8AC3E}">
        <p14:creationId xmlns:p14="http://schemas.microsoft.com/office/powerpoint/2010/main" val="571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(4) Delivery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Task delivery next </a:t>
            </a:r>
            <a:r>
              <a:rPr lang="en-US" dirty="0" smtClean="0"/>
              <a:t>week.</a:t>
            </a:r>
            <a:endParaRPr lang="en-US" dirty="0"/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Every team </a:t>
            </a:r>
            <a:r>
              <a:rPr lang="en-US" b="1" dirty="0"/>
              <a:t>should commit </a:t>
            </a:r>
            <a:r>
              <a:rPr lang="en-US" dirty="0"/>
              <a:t>to their assigned time slot [same as Task(1),(2) and (3)]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b="1" dirty="0"/>
              <a:t>Any delay will not be accepted</a:t>
            </a:r>
          </a:p>
          <a:p>
            <a:pPr marL="118872" indent="0">
              <a:buNone/>
            </a:pPr>
            <a:r>
              <a:rPr lang="en-US" b="1" u="sng" dirty="0"/>
              <a:t>Cheating Policy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First Incident: -10%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Second Incident: -50%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Third Incident: -100%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GUI is mandatory.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Well OOP design is mandatory.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7909" y="2167654"/>
            <a:ext cx="10058400" cy="1450757"/>
          </a:xfrm>
        </p:spPr>
        <p:txBody>
          <a:bodyPr/>
          <a:lstStyle/>
          <a:p>
            <a:r>
              <a:rPr lang="en-US" dirty="0"/>
              <a:t>Template Walkthrough</a:t>
            </a:r>
          </a:p>
        </p:txBody>
      </p:sp>
    </p:spTree>
    <p:extLst>
      <p:ext uri="{BB962C8B-B14F-4D97-AF65-F5344CB8AC3E}">
        <p14:creationId xmlns:p14="http://schemas.microsoft.com/office/powerpoint/2010/main" val="8384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905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Digit</a:t>
                      </a:r>
                      <a:r>
                        <a:rPr lang="en-US" baseline="0" dirty="0"/>
                        <a:t>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36-70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71-91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92-00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1" y="467360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 : Random Digit Assignments for Daily Demand</a:t>
            </a:r>
          </a:p>
        </p:txBody>
      </p:sp>
    </p:spTree>
    <p:extLst>
      <p:ext uri="{BB962C8B-B14F-4D97-AF65-F5344CB8AC3E}">
        <p14:creationId xmlns:p14="http://schemas.microsoft.com/office/powerpoint/2010/main" val="3384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Order-up-to-level Problem</a:t>
            </a:r>
          </a:p>
        </p:txBody>
      </p:sp>
    </p:spTree>
    <p:extLst>
      <p:ext uri="{BB962C8B-B14F-4D97-AF65-F5344CB8AC3E}">
        <p14:creationId xmlns:p14="http://schemas.microsoft.com/office/powerpoint/2010/main" val="2535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24200" y="2057400"/>
          <a:ext cx="60960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Time (Days)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</a:t>
                      </a:r>
                      <a:r>
                        <a:rPr lang="en-US" baseline="0" dirty="0"/>
                        <a:t> Probability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Digit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1" y="428752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Random Digit Assignments for Lead Time</a:t>
            </a:r>
          </a:p>
        </p:txBody>
      </p:sp>
    </p:spTree>
    <p:extLst>
      <p:ext uri="{BB962C8B-B14F-4D97-AF65-F5344CB8AC3E}">
        <p14:creationId xmlns:p14="http://schemas.microsoft.com/office/powerpoint/2010/main" val="3655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1" y="757382"/>
            <a:ext cx="5481011" cy="44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6"/>
          <p:cNvSpPr>
            <a:spLocks noGrp="1"/>
          </p:cNvSpPr>
          <p:nvPr/>
        </p:nvSpPr>
        <p:spPr bwMode="auto">
          <a:xfrm>
            <a:off x="1676400" y="381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Simulation table for (M=11, N=5) inventory System</a:t>
            </a:r>
          </a:p>
          <a:p>
            <a:pPr marL="0" indent="0">
              <a:buNone/>
            </a:pPr>
            <a:endParaRPr lang="ar-SA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3" y="838200"/>
            <a:ext cx="7957794" cy="53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9332537" y="1819564"/>
            <a:ext cx="2272145" cy="1616364"/>
          </a:xfrm>
          <a:prstGeom prst="cloudCallout">
            <a:avLst>
              <a:gd name="adj1" fmla="val -67029"/>
              <a:gd name="adj2" fmla="val -47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dashes to zero in simulation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853954-5287-48C7-B141-1FF8120A3167}"/>
              </a:ext>
            </a:extLst>
          </p:cNvPr>
          <p:cNvSpPr/>
          <p:nvPr/>
        </p:nvSpPr>
        <p:spPr>
          <a:xfrm>
            <a:off x="7100596" y="1295400"/>
            <a:ext cx="839755" cy="19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Lead time</a:t>
            </a:r>
          </a:p>
        </p:txBody>
      </p:sp>
    </p:spTree>
    <p:extLst>
      <p:ext uri="{BB962C8B-B14F-4D97-AF65-F5344CB8AC3E}">
        <p14:creationId xmlns:p14="http://schemas.microsoft.com/office/powerpoint/2010/main" val="40268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01600"/>
            <a:ext cx="7924648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9AEDC-2BAF-40CB-B76F-FC5D4185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D56F8-9E1E-4D25-A9DB-B09D2CE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Ending </a:t>
            </a:r>
            <a:r>
              <a:rPr lang="en-US" dirty="0"/>
              <a:t>Inventory Average </a:t>
            </a:r>
            <a:endParaRPr lang="en-US" dirty="0" smtClean="0"/>
          </a:p>
          <a:p>
            <a:r>
              <a:rPr lang="en-US" smtClean="0"/>
              <a:t>2- Shortage </a:t>
            </a:r>
            <a:r>
              <a:rPr lang="en-US" dirty="0"/>
              <a:t>Quantity Average </a:t>
            </a:r>
          </a:p>
        </p:txBody>
      </p:sp>
    </p:spTree>
    <p:extLst>
      <p:ext uri="{BB962C8B-B14F-4D97-AF65-F5344CB8AC3E}">
        <p14:creationId xmlns:p14="http://schemas.microsoft.com/office/powerpoint/2010/main" val="22172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82" y="1219199"/>
            <a:ext cx="6267165" cy="39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Order-up-to-level (M)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Review Period 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Demand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Lead Time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Days ( Stopping Condition)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Beginning Inventory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arrives after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Quantity</a:t>
            </a:r>
          </a:p>
        </p:txBody>
      </p:sp>
    </p:spTree>
    <p:extLst>
      <p:ext uri="{BB962C8B-B14F-4D97-AF65-F5344CB8AC3E}">
        <p14:creationId xmlns:p14="http://schemas.microsoft.com/office/powerpoint/2010/main" val="39151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01600"/>
            <a:ext cx="7613937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TestCases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are given a </a:t>
            </a:r>
            <a:r>
              <a:rPr lang="en-US" dirty="0" err="1"/>
              <a:t>testcase</a:t>
            </a:r>
            <a:r>
              <a:rPr lang="en-US" dirty="0"/>
              <a:t> to run that will provide with a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 message if your code runs correctly.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message describing the failed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Running using </a:t>
            </a:r>
            <a:r>
              <a:rPr lang="en-US" dirty="0" err="1"/>
              <a:t>testcases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38" y="3561322"/>
            <a:ext cx="7421040" cy="11238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system object</a:t>
            </a:r>
          </a:p>
        </p:txBody>
      </p:sp>
    </p:spTree>
    <p:extLst>
      <p:ext uri="{BB962C8B-B14F-4D97-AF65-F5344CB8AC3E}">
        <p14:creationId xmlns:p14="http://schemas.microsoft.com/office/powerpoint/2010/main" val="37547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Refrigerator Inventory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simple inventory system, an (M, N) inventory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Periodic review of length N at which time the inventory level is checked.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order is made to bring the inventory up to the level 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At the end of the </a:t>
            </a:r>
            <a:r>
              <a:rPr lang="en-US" sz="2000" dirty="0" err="1"/>
              <a:t>i-th</a:t>
            </a:r>
            <a:r>
              <a:rPr lang="en-US" sz="2000" dirty="0"/>
              <a:t> review period, an order quantity Qi is placed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8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order-up-to level (M) is 11 refrigerators, the review period (N) is 5 days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If the </a:t>
            </a:r>
            <a:r>
              <a:rPr lang="en-US" sz="2000" dirty="0"/>
              <a:t>ending inventory on day 5 is 4 </a:t>
            </a:r>
            <a:r>
              <a:rPr lang="en-US" sz="2000" dirty="0" smtClean="0"/>
              <a:t>refrigerators =&gt; </a:t>
            </a:r>
            <a:r>
              <a:rPr lang="ar-EG" sz="2000" dirty="0" smtClean="0"/>
              <a:t>7</a:t>
            </a:r>
            <a:r>
              <a:rPr lang="en-US" sz="2000" dirty="0" smtClean="0"/>
              <a:t> </a:t>
            </a:r>
            <a:r>
              <a:rPr lang="en-US" sz="2000" dirty="0"/>
              <a:t>refrigerators will be ordered from the supplier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there had been a shortage of 2 refrigerators on the fifth day </a:t>
            </a:r>
            <a:r>
              <a:rPr lang="en-US" sz="2000" dirty="0" smtClean="0"/>
              <a:t>=&gt; </a:t>
            </a:r>
            <a:r>
              <a:rPr lang="en-US" sz="2000" dirty="0"/>
              <a:t>13 would have been ordered (the first two received will be provided to the customers who placed an order and were willing to wait “called backorder”)</a:t>
            </a:r>
          </a:p>
        </p:txBody>
      </p:sp>
    </p:spTree>
    <p:extLst>
      <p:ext uri="{BB962C8B-B14F-4D97-AF65-F5344CB8AC3E}">
        <p14:creationId xmlns:p14="http://schemas.microsoft.com/office/powerpoint/2010/main" val="4611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71299"/>
            <a:ext cx="887627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A company sells refrigerators with an inventory system that:</a:t>
            </a:r>
          </a:p>
          <a:p>
            <a:pPr lvl="1"/>
            <a:r>
              <a:rPr lang="en-US" sz="2000" dirty="0"/>
              <a:t>Review the inventory situation after a fixed number of days (</a:t>
            </a:r>
            <a:r>
              <a:rPr lang="en-US" sz="2000" i="1" dirty="0"/>
              <a:t>N</a:t>
            </a:r>
            <a:r>
              <a:rPr lang="en-US" sz="2000" dirty="0"/>
              <a:t>) and order up to a level (</a:t>
            </a:r>
            <a:r>
              <a:rPr lang="en-US" sz="2000" i="1" dirty="0"/>
              <a:t>M</a:t>
            </a:r>
            <a:r>
              <a:rPr lang="en-US" sz="2000" dirty="0"/>
              <a:t>).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20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6380" y="3295095"/>
            <a:ext cx="7772400" cy="1203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8713" y="3481195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None/>
            </a:pPr>
            <a:r>
              <a:rPr lang="en-US" sz="2400" b="1" dirty="0"/>
              <a:t>Order quantity = (Order-up-to level) - (Ending inventory) + (Shortage quantity)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58" y="854200"/>
            <a:ext cx="1314450" cy="20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dirty="0"/>
              <a:t>Random variables: </a:t>
            </a:r>
          </a:p>
          <a:p>
            <a:pPr lvl="2"/>
            <a:r>
              <a:rPr lang="en-US" sz="1800" dirty="0"/>
              <a:t>Number of refrigerators demanded each day.</a:t>
            </a:r>
          </a:p>
          <a:p>
            <a:pPr lvl="2"/>
            <a:r>
              <a:rPr lang="en-US" sz="1800" dirty="0"/>
              <a:t>Lead time: the number of days after the order is placed with the supplier before its arrival.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905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Digit</a:t>
                      </a:r>
                      <a:r>
                        <a:rPr lang="en-US" baseline="0" dirty="0"/>
                        <a:t>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36-70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71-91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92-00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1" y="467360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 : Random Digit Assignments for Daily Demand</a:t>
            </a:r>
          </a:p>
        </p:txBody>
      </p:sp>
    </p:spTree>
    <p:extLst>
      <p:ext uri="{BB962C8B-B14F-4D97-AF65-F5344CB8AC3E}">
        <p14:creationId xmlns:p14="http://schemas.microsoft.com/office/powerpoint/2010/main" val="24620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24200" y="2057400"/>
          <a:ext cx="60960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Time (Days)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</a:t>
                      </a:r>
                      <a:r>
                        <a:rPr lang="en-US" baseline="0" dirty="0"/>
                        <a:t> Probability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Digit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1" y="428752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Random Digit Assignments for Lead Time</a:t>
            </a:r>
          </a:p>
        </p:txBody>
      </p:sp>
    </p:spTree>
    <p:extLst>
      <p:ext uri="{BB962C8B-B14F-4D97-AF65-F5344CB8AC3E}">
        <p14:creationId xmlns:p14="http://schemas.microsoft.com/office/powerpoint/2010/main" val="39227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Simulation is started with the inventory level at 3 refrigerators and an order for 8 refrigerators to arrive in 2 days’ time</a:t>
            </a:r>
          </a:p>
        </p:txBody>
      </p:sp>
    </p:spTree>
    <p:extLst>
      <p:ext uri="{BB962C8B-B14F-4D97-AF65-F5344CB8AC3E}">
        <p14:creationId xmlns:p14="http://schemas.microsoft.com/office/powerpoint/2010/main" val="2125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4255</TotalTime>
  <Words>812</Words>
  <Application>Microsoft Office PowerPoint</Application>
  <PresentationFormat>Widescreen</PresentationFormat>
  <Paragraphs>194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Retrospect</vt:lpstr>
      <vt:lpstr>Simulation &amp; Modeling 2018-2019</vt:lpstr>
      <vt:lpstr>Inventory Problems</vt:lpstr>
      <vt:lpstr>A Refrigerator Inventory Problem</vt:lpstr>
      <vt:lpstr>A Refrigerator Inventory Problem</vt:lpstr>
      <vt:lpstr>A Refrigerator Inventory Problem</vt:lpstr>
      <vt:lpstr>A Refrigerator Inventory Problem</vt:lpstr>
      <vt:lpstr>PowerPoint Presentation</vt:lpstr>
      <vt:lpstr>PowerPoint Presentation</vt:lpstr>
      <vt:lpstr>A Refrigerator Inventory Problem</vt:lpstr>
      <vt:lpstr>PowerPoint Presentation</vt:lpstr>
      <vt:lpstr>A Refrigerator Inventory Problem</vt:lpstr>
      <vt:lpstr>System Inputs</vt:lpstr>
      <vt:lpstr>System Outputs</vt:lpstr>
      <vt:lpstr>System Outputs</vt:lpstr>
      <vt:lpstr>Task (4) Deliverables</vt:lpstr>
      <vt:lpstr>Task (4) Delivery Rules</vt:lpstr>
      <vt:lpstr>More Notes</vt:lpstr>
      <vt:lpstr>Template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Measures</vt:lpstr>
      <vt:lpstr>PowerPoint Presentation</vt:lpstr>
      <vt:lpstr>System Inputs</vt:lpstr>
      <vt:lpstr>PowerPoint Presentation</vt:lpstr>
      <vt:lpstr>Using TestCases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2017-2018</dc:title>
  <dc:creator>Salma Khaled Saad</dc:creator>
  <cp:lastModifiedBy>hadeer.elsaadawy</cp:lastModifiedBy>
  <cp:revision>86</cp:revision>
  <dcterms:created xsi:type="dcterms:W3CDTF">2017-10-07T07:58:43Z</dcterms:created>
  <dcterms:modified xsi:type="dcterms:W3CDTF">2018-12-07T18:20:23Z</dcterms:modified>
</cp:coreProperties>
</file>