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DDA4D-1CA9-4368-BDCB-012087F3A6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6058BB-3E0D-4C97-A0EA-FE07AF1EF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F6BED-B2E7-4D4C-8FDE-388B00EED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2FF06-6D8B-4BE5-B4C2-D55EEAA6B061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C2EA3-1C95-4713-B11F-DDB39509A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36-6AD3-4BF2-9C41-DBAEEB7B0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E272-DAF2-44A9-B8CE-CC2770DA5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66B27-C201-4E75-BDA9-306C5EE5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64239C-E45B-41E6-BE6D-5C9469C4A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127D9-9F3D-4BB5-A956-D9F76893C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2FF06-6D8B-4BE5-B4C2-D55EEAA6B061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B21F0-764C-4162-8DD9-731DD39A5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81C90-71FF-4DA9-B738-6F7574BCA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E272-DAF2-44A9-B8CE-CC2770DA5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52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F9D12D-B39F-4508-8F05-EE2D043392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C96E65-E024-4818-8F3A-343924A388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DC2E6-5A42-4D22-9A78-A6068A1F3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2FF06-6D8B-4BE5-B4C2-D55EEAA6B061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154B8-C018-4FAA-8262-7CEE0A9C0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F09EA-F3C8-4A24-B9C6-29BD888F9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E272-DAF2-44A9-B8CE-CC2770DA5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99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93941-59CE-41DA-B798-800000442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AFBDD-45C9-4855-B39C-C68C2CE0D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F45A2-D216-436E-A776-D127E92E3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2FF06-6D8B-4BE5-B4C2-D55EEAA6B061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D0627-BE65-44C3-9979-1F2F7C46F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A992F-F94B-436B-8201-FD6C331D1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E272-DAF2-44A9-B8CE-CC2770DA5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07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1A537-431C-4EBE-804A-41D8F5528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3B217-62C5-4D15-BE26-014BDEE04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23C57-AFC5-4BB8-B56D-7F9D27E59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2FF06-6D8B-4BE5-B4C2-D55EEAA6B061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521D9-4827-49CE-92AB-3F505B1D2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EBA44-41E9-4913-B443-F5698F8A0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E272-DAF2-44A9-B8CE-CC2770DA5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33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053C0-A345-450A-A74A-439220F13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52309-9891-4382-AE12-DE54EAF10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6C019-FD62-4932-9D77-FB1D0DCEA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84E63-27CE-4F2C-BA8E-51230D330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2FF06-6D8B-4BE5-B4C2-D55EEAA6B061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A77A91-B4A5-494D-8BED-DA635F53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3E3BF-DE20-4E27-A42B-52CF9A023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E272-DAF2-44A9-B8CE-CC2770DA5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38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97E05-39F1-41E0-AE4D-41330CBE7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0EBEF-88D6-403F-8D91-B65A869E7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3FF0B6-8CF4-4917-9B85-3A2B2A0E4E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887678-62D9-49EA-AF19-BF98F11A85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A9D4B0-16DB-4A3B-9688-A96B97DBC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A36425-A102-4DA9-A023-E75BD30F9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2FF06-6D8B-4BE5-B4C2-D55EEAA6B061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B7C93F-58A5-4647-82BD-1294D0E81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ACFA98-2038-460C-8380-464A0807B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E272-DAF2-44A9-B8CE-CC2770DA5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82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1B0E7-0D70-4C0E-A449-0BFEC826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E0D158-29D8-452D-9DF0-1C90E96A4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2FF06-6D8B-4BE5-B4C2-D55EEAA6B061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EBCF6-842D-4D7B-9D2D-768938381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497E71-3525-4996-9B26-4E0CD12DB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E272-DAF2-44A9-B8CE-CC2770DA5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19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C2C9E1-2A9D-4F7B-B145-886C06CFA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2FF06-6D8B-4BE5-B4C2-D55EEAA6B061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967E61-3ACD-4AF0-8131-B4BCD4519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93745A-4FD1-460B-9D17-20EF1DAB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E272-DAF2-44A9-B8CE-CC2770DA5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436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53EB0-4623-4C92-BBBA-3479676BD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28745-0E45-4455-8B77-C7E2BA8FE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E7864-3DBF-45DB-93EA-E5D9998A8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713921-D549-4CCA-8FFB-BF19B8F1D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2FF06-6D8B-4BE5-B4C2-D55EEAA6B061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41E64-0EBC-4532-80B9-74F2E313E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FC732-E107-4CF6-BF89-DDBCC9DB6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E272-DAF2-44A9-B8CE-CC2770DA5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2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863B4-76F0-48DC-9697-38A92D03B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9B45E8-AED7-4361-BBEA-8E9F9F4F89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F3A19E-C6BA-4C51-8871-F1B281A07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722F84-11DD-4B0F-B76A-0A781037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2FF06-6D8B-4BE5-B4C2-D55EEAA6B061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5D0DB-CA2D-4F56-AAF5-67DDDB0FB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091E2-36A3-465A-A583-55B62450F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E272-DAF2-44A9-B8CE-CC2770DA5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72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656260-22E7-47E2-983F-5C38D6A8E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45FCF-DC9A-49DC-9267-9DA517D7C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AA3E8-03A8-4DF3-995C-5640CB9228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2FF06-6D8B-4BE5-B4C2-D55EEAA6B061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6D630-14AF-4B8F-AD70-971D1647B6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3B248-7B2C-4A7D-9E76-BC4CC917A6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EE272-DAF2-44A9-B8CE-CC2770DA5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52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Cartoon Computer Png, Download Free Cartoon Computer Png png ...">
            <a:extLst>
              <a:ext uri="{FF2B5EF4-FFF2-40B4-BE49-F238E27FC236}">
                <a16:creationId xmlns:a16="http://schemas.microsoft.com/office/drawing/2014/main" id="{B1079834-F3F5-4082-8A8A-C575FAA67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11" y="2070292"/>
            <a:ext cx="2105221" cy="158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196617-0808-4331-A9A9-409D1082A70F}"/>
              </a:ext>
            </a:extLst>
          </p:cNvPr>
          <p:cNvSpPr txBox="1"/>
          <p:nvPr/>
        </p:nvSpPr>
        <p:spPr>
          <a:xfrm>
            <a:off x="585310" y="3794059"/>
            <a:ext cx="1038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Client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599D31E-8BD4-464D-BA7F-C5A910799AC2}"/>
              </a:ext>
            </a:extLst>
          </p:cNvPr>
          <p:cNvSpPr/>
          <p:nvPr/>
        </p:nvSpPr>
        <p:spPr>
          <a:xfrm>
            <a:off x="5389685" y="512725"/>
            <a:ext cx="6472602" cy="4191163"/>
          </a:xfrm>
          <a:prstGeom prst="roundRect">
            <a:avLst>
              <a:gd name="adj" fmla="val 3596"/>
            </a:avLst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NGINX Tutorial - Javatpoint">
            <a:extLst>
              <a:ext uri="{FF2B5EF4-FFF2-40B4-BE49-F238E27FC236}">
                <a16:creationId xmlns:a16="http://schemas.microsoft.com/office/drawing/2014/main" id="{3E0B0176-DB4F-4A93-B35C-9CA258EB7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926" y="2005828"/>
            <a:ext cx="1380857" cy="138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9D6DA4-8AE7-45C1-91E5-D78B34BBFD7C}"/>
              </a:ext>
            </a:extLst>
          </p:cNvPr>
          <p:cNvSpPr txBox="1"/>
          <p:nvPr/>
        </p:nvSpPr>
        <p:spPr>
          <a:xfrm>
            <a:off x="7983083" y="83825"/>
            <a:ext cx="12858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Server</a:t>
            </a:r>
          </a:p>
        </p:txBody>
      </p:sp>
      <p:pic>
        <p:nvPicPr>
          <p:cNvPr id="1032" name="Picture 8" descr="Database PNG Transparent Images | PNG All">
            <a:extLst>
              <a:ext uri="{FF2B5EF4-FFF2-40B4-BE49-F238E27FC236}">
                <a16:creationId xmlns:a16="http://schemas.microsoft.com/office/drawing/2014/main" id="{B72780B8-46E2-4172-9EA6-A39C60C2A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5298" y="3389565"/>
            <a:ext cx="855692" cy="118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erver Generic Flat icon">
            <a:extLst>
              <a:ext uri="{FF2B5EF4-FFF2-40B4-BE49-F238E27FC236}">
                <a16:creationId xmlns:a16="http://schemas.microsoft.com/office/drawing/2014/main" id="{98CACFC0-8A53-488C-8BE9-5C39643CC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5298" y="966393"/>
            <a:ext cx="855692" cy="110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AD4A206D-8429-463C-A2C9-B8783635C38D}"/>
              </a:ext>
            </a:extLst>
          </p:cNvPr>
          <p:cNvSpPr/>
          <p:nvPr/>
        </p:nvSpPr>
        <p:spPr>
          <a:xfrm rot="20153037">
            <a:off x="9032929" y="1817005"/>
            <a:ext cx="1766542" cy="149494"/>
          </a:xfrm>
          <a:prstGeom prst="left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C4C68D55-E8D4-4142-8D02-103AF0359FA1}"/>
              </a:ext>
            </a:extLst>
          </p:cNvPr>
          <p:cNvSpPr/>
          <p:nvPr/>
        </p:nvSpPr>
        <p:spPr>
          <a:xfrm rot="2027354">
            <a:off x="9024583" y="3311938"/>
            <a:ext cx="1842363" cy="149494"/>
          </a:xfrm>
          <a:prstGeom prst="left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6" name="Picture 12" descr="Files, folder, folders icon - Download on Iconfinder">
            <a:extLst>
              <a:ext uri="{FF2B5EF4-FFF2-40B4-BE49-F238E27FC236}">
                <a16:creationId xmlns:a16="http://schemas.microsoft.com/office/drawing/2014/main" id="{C5B1101A-EB71-4EC9-B5D8-5123CA666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197" y="1891752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74DCA892-7E6B-4C7C-B719-3E215C471233}"/>
              </a:ext>
            </a:extLst>
          </p:cNvPr>
          <p:cNvSpPr/>
          <p:nvPr/>
        </p:nvSpPr>
        <p:spPr>
          <a:xfrm>
            <a:off x="6825853" y="2493189"/>
            <a:ext cx="1153907" cy="149494"/>
          </a:xfrm>
          <a:prstGeom prst="left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39D33B-BF7D-42DC-9A18-0B1C72082E96}"/>
              </a:ext>
            </a:extLst>
          </p:cNvPr>
          <p:cNvSpPr txBox="1"/>
          <p:nvPr/>
        </p:nvSpPr>
        <p:spPr>
          <a:xfrm>
            <a:off x="7878015" y="3500523"/>
            <a:ext cx="1285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Web Server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A38F39-C812-467A-859F-A4BAC7306A25}"/>
              </a:ext>
            </a:extLst>
          </p:cNvPr>
          <p:cNvSpPr txBox="1"/>
          <p:nvPr/>
        </p:nvSpPr>
        <p:spPr>
          <a:xfrm>
            <a:off x="10533109" y="2905811"/>
            <a:ext cx="1285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Database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60D1FF-FB32-4AFF-9DBE-D72A2A1C89FE}"/>
              </a:ext>
            </a:extLst>
          </p:cNvPr>
          <p:cNvSpPr txBox="1"/>
          <p:nvPr/>
        </p:nvSpPr>
        <p:spPr>
          <a:xfrm>
            <a:off x="10533108" y="576612"/>
            <a:ext cx="1285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App Server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78F8B4-C39C-4C00-A5A0-94752079B126}"/>
              </a:ext>
            </a:extLst>
          </p:cNvPr>
          <p:cNvSpPr txBox="1"/>
          <p:nvPr/>
        </p:nvSpPr>
        <p:spPr>
          <a:xfrm>
            <a:off x="5542542" y="3163716"/>
            <a:ext cx="1285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Source Code</a:t>
            </a:r>
          </a:p>
        </p:txBody>
      </p:sp>
      <p:sp>
        <p:nvSpPr>
          <p:cNvPr id="27" name="Arrow: Left 26">
            <a:extLst>
              <a:ext uri="{FF2B5EF4-FFF2-40B4-BE49-F238E27FC236}">
                <a16:creationId xmlns:a16="http://schemas.microsoft.com/office/drawing/2014/main" id="{0EC7ABDB-FB6A-4298-8EB5-61606FFF5C25}"/>
              </a:ext>
            </a:extLst>
          </p:cNvPr>
          <p:cNvSpPr/>
          <p:nvPr/>
        </p:nvSpPr>
        <p:spPr>
          <a:xfrm>
            <a:off x="2343490" y="2470616"/>
            <a:ext cx="2949870" cy="149494"/>
          </a:xfrm>
          <a:prstGeom prst="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4EF6CE3E-4D29-4988-8194-C655E44FA0AB}"/>
              </a:ext>
            </a:extLst>
          </p:cNvPr>
          <p:cNvSpPr/>
          <p:nvPr/>
        </p:nvSpPr>
        <p:spPr>
          <a:xfrm>
            <a:off x="2343490" y="3285228"/>
            <a:ext cx="2949870" cy="149494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79FD6C-BD15-4E94-B90A-29F2D1B883BE}"/>
              </a:ext>
            </a:extLst>
          </p:cNvPr>
          <p:cNvSpPr txBox="1"/>
          <p:nvPr/>
        </p:nvSpPr>
        <p:spPr>
          <a:xfrm>
            <a:off x="3067305" y="2686181"/>
            <a:ext cx="16080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HTTP Response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D37BAC-2B33-4B76-B04F-20ED5FACDDC8}"/>
              </a:ext>
            </a:extLst>
          </p:cNvPr>
          <p:cNvSpPr txBox="1"/>
          <p:nvPr/>
        </p:nvSpPr>
        <p:spPr>
          <a:xfrm>
            <a:off x="3028180" y="3500523"/>
            <a:ext cx="16080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HTTP Request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E4D2579-6350-4984-9825-4078A7622C75}"/>
              </a:ext>
            </a:extLst>
          </p:cNvPr>
          <p:cNvSpPr/>
          <p:nvPr/>
        </p:nvSpPr>
        <p:spPr>
          <a:xfrm>
            <a:off x="2859699" y="5046924"/>
            <a:ext cx="6472602" cy="1465487"/>
          </a:xfrm>
          <a:prstGeom prst="roundRect">
            <a:avLst>
              <a:gd name="adj" fmla="val 3596"/>
            </a:avLst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0070C0"/>
                </a:solidFill>
              </a:rPr>
              <a:t>DNS Server Record:</a:t>
            </a:r>
          </a:p>
          <a:p>
            <a:endParaRPr lang="en-US" sz="2000" b="1" dirty="0">
              <a:solidFill>
                <a:srgbClr val="0070C0"/>
              </a:solidFill>
            </a:endParaRPr>
          </a:p>
          <a:p>
            <a:pPr algn="ctr"/>
            <a:r>
              <a:rPr lang="en-US" dirty="0">
                <a:solidFill>
                  <a:srgbClr val="0070C0"/>
                </a:solidFill>
              </a:rPr>
              <a:t>foobar.com IN A 8.8.8.8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www IN CNAME foobar.com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945BCC3-7CA3-4328-BBBF-98105BB6E913}"/>
              </a:ext>
            </a:extLst>
          </p:cNvPr>
          <p:cNvSpPr/>
          <p:nvPr/>
        </p:nvSpPr>
        <p:spPr>
          <a:xfrm>
            <a:off x="2905375" y="2070292"/>
            <a:ext cx="1869687" cy="1956586"/>
          </a:xfrm>
          <a:prstGeom prst="roundRect">
            <a:avLst>
              <a:gd name="adj" fmla="val 3596"/>
            </a:avLst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34FE78-C592-47B6-B465-15CE5E885109}"/>
              </a:ext>
            </a:extLst>
          </p:cNvPr>
          <p:cNvSpPr txBox="1"/>
          <p:nvPr/>
        </p:nvSpPr>
        <p:spPr>
          <a:xfrm>
            <a:off x="3014379" y="1586181"/>
            <a:ext cx="16080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The Internet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58C797A-D12E-448F-B341-D14866874368}"/>
              </a:ext>
            </a:extLst>
          </p:cNvPr>
          <p:cNvSpPr txBox="1"/>
          <p:nvPr/>
        </p:nvSpPr>
        <p:spPr>
          <a:xfrm>
            <a:off x="10823329" y="4862206"/>
            <a:ext cx="1038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LAMP</a:t>
            </a:r>
          </a:p>
        </p:txBody>
      </p:sp>
    </p:spTree>
    <p:extLst>
      <p:ext uri="{BB962C8B-B14F-4D97-AF65-F5344CB8AC3E}">
        <p14:creationId xmlns:p14="http://schemas.microsoft.com/office/powerpoint/2010/main" val="891155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725B49B-52C7-4CAD-B51A-37564639EA8E}"/>
              </a:ext>
            </a:extLst>
          </p:cNvPr>
          <p:cNvGrpSpPr/>
          <p:nvPr/>
        </p:nvGrpSpPr>
        <p:grpSpPr>
          <a:xfrm>
            <a:off x="259168" y="407617"/>
            <a:ext cx="4742350" cy="1873301"/>
            <a:chOff x="181511" y="1586181"/>
            <a:chExt cx="5111849" cy="2607988"/>
          </a:xfrm>
        </p:grpSpPr>
        <p:pic>
          <p:nvPicPr>
            <p:cNvPr id="1026" name="Picture 2" descr="Free Cartoon Computer Png, Download Free Cartoon Computer Png png ...">
              <a:extLst>
                <a:ext uri="{FF2B5EF4-FFF2-40B4-BE49-F238E27FC236}">
                  <a16:creationId xmlns:a16="http://schemas.microsoft.com/office/drawing/2014/main" id="{B1079834-F3F5-4082-8A8A-C575FAA67C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511" y="2070292"/>
              <a:ext cx="2105221" cy="158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C196617-0808-4331-A9A9-409D1082A70F}"/>
                </a:ext>
              </a:extLst>
            </p:cNvPr>
            <p:cNvSpPr txBox="1"/>
            <p:nvPr/>
          </p:nvSpPr>
          <p:spPr>
            <a:xfrm>
              <a:off x="585310" y="3794059"/>
              <a:ext cx="10389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n>
                    <a:solidFill>
                      <a:srgbClr val="0070C0"/>
                    </a:solidFill>
                  </a:ln>
                  <a:solidFill>
                    <a:srgbClr val="0070C0"/>
                  </a:solidFill>
                </a:rPr>
                <a:t>Client</a:t>
              </a:r>
            </a:p>
          </p:txBody>
        </p:sp>
        <p:sp>
          <p:nvSpPr>
            <p:cNvPr id="27" name="Arrow: Left 26">
              <a:extLst>
                <a:ext uri="{FF2B5EF4-FFF2-40B4-BE49-F238E27FC236}">
                  <a16:creationId xmlns:a16="http://schemas.microsoft.com/office/drawing/2014/main" id="{0EC7ABDB-FB6A-4298-8EB5-61606FFF5C25}"/>
                </a:ext>
              </a:extLst>
            </p:cNvPr>
            <p:cNvSpPr/>
            <p:nvPr/>
          </p:nvSpPr>
          <p:spPr>
            <a:xfrm>
              <a:off x="2343490" y="2470616"/>
              <a:ext cx="2949870" cy="149494"/>
            </a:xfrm>
            <a:prstGeom prst="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4EF6CE3E-4D29-4988-8194-C655E44FA0AB}"/>
                </a:ext>
              </a:extLst>
            </p:cNvPr>
            <p:cNvSpPr/>
            <p:nvPr/>
          </p:nvSpPr>
          <p:spPr>
            <a:xfrm>
              <a:off x="2343490" y="3285228"/>
              <a:ext cx="2949870" cy="149494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A79FD6C-BD15-4E94-B90A-29F2D1B883BE}"/>
                </a:ext>
              </a:extLst>
            </p:cNvPr>
            <p:cNvSpPr txBox="1"/>
            <p:nvPr/>
          </p:nvSpPr>
          <p:spPr>
            <a:xfrm>
              <a:off x="3067305" y="2686181"/>
              <a:ext cx="16080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n>
                    <a:solidFill>
                      <a:srgbClr val="0070C0"/>
                    </a:solidFill>
                  </a:ln>
                  <a:solidFill>
                    <a:srgbClr val="0070C0"/>
                  </a:solidFill>
                </a:rPr>
                <a:t>HTTP Response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3D37BAC-2B33-4B76-B04F-20ED5FACDDC8}"/>
                </a:ext>
              </a:extLst>
            </p:cNvPr>
            <p:cNvSpPr txBox="1"/>
            <p:nvPr/>
          </p:nvSpPr>
          <p:spPr>
            <a:xfrm>
              <a:off x="3028180" y="3500523"/>
              <a:ext cx="16080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n>
                    <a:solidFill>
                      <a:srgbClr val="0070C0"/>
                    </a:solidFill>
                  </a:ln>
                  <a:solidFill>
                    <a:srgbClr val="0070C0"/>
                  </a:solidFill>
                </a:rPr>
                <a:t>HTTP Request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8945BCC3-7CA3-4328-BBBF-98105BB6E913}"/>
                </a:ext>
              </a:extLst>
            </p:cNvPr>
            <p:cNvSpPr/>
            <p:nvPr/>
          </p:nvSpPr>
          <p:spPr>
            <a:xfrm>
              <a:off x="2905375" y="2070292"/>
              <a:ext cx="1869687" cy="1956586"/>
            </a:xfrm>
            <a:prstGeom prst="roundRect">
              <a:avLst>
                <a:gd name="adj" fmla="val 3596"/>
              </a:avLst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634FE78-C592-47B6-B465-15CE5E885109}"/>
                </a:ext>
              </a:extLst>
            </p:cNvPr>
            <p:cNvSpPr txBox="1"/>
            <p:nvPr/>
          </p:nvSpPr>
          <p:spPr>
            <a:xfrm>
              <a:off x="3014379" y="1586181"/>
              <a:ext cx="16080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n>
                    <a:solidFill>
                      <a:srgbClr val="0070C0"/>
                    </a:solidFill>
                  </a:ln>
                  <a:solidFill>
                    <a:srgbClr val="0070C0"/>
                  </a:solidFill>
                </a:rPr>
                <a:t>The Internet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E9A97EC-0DB0-42E2-825A-69B93B048FC6}"/>
              </a:ext>
            </a:extLst>
          </p:cNvPr>
          <p:cNvGrpSpPr/>
          <p:nvPr/>
        </p:nvGrpSpPr>
        <p:grpSpPr>
          <a:xfrm>
            <a:off x="6356833" y="2822329"/>
            <a:ext cx="5751633" cy="3890719"/>
            <a:chOff x="5389685" y="-38739"/>
            <a:chExt cx="6472602" cy="542362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599D31E-8BD4-464D-BA7F-C5A910799AC2}"/>
                </a:ext>
              </a:extLst>
            </p:cNvPr>
            <p:cNvSpPr/>
            <p:nvPr/>
          </p:nvSpPr>
          <p:spPr>
            <a:xfrm>
              <a:off x="5389685" y="512725"/>
              <a:ext cx="6472602" cy="4191163"/>
            </a:xfrm>
            <a:prstGeom prst="roundRect">
              <a:avLst>
                <a:gd name="adj" fmla="val 3596"/>
              </a:avLst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 descr="NGINX Tutorial - Javatpoint">
              <a:extLst>
                <a:ext uri="{FF2B5EF4-FFF2-40B4-BE49-F238E27FC236}">
                  <a16:creationId xmlns:a16="http://schemas.microsoft.com/office/drawing/2014/main" id="{3E0B0176-DB4F-4A93-B35C-9CA258EB74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59926" y="2005828"/>
              <a:ext cx="1380857" cy="13808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59D6DA4-8AE7-45C1-91E5-D78B34BBFD7C}"/>
                </a:ext>
              </a:extLst>
            </p:cNvPr>
            <p:cNvSpPr txBox="1"/>
            <p:nvPr/>
          </p:nvSpPr>
          <p:spPr>
            <a:xfrm>
              <a:off x="7983083" y="-38739"/>
              <a:ext cx="12858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n>
                    <a:solidFill>
                      <a:srgbClr val="0070C0"/>
                    </a:solidFill>
                  </a:ln>
                  <a:solidFill>
                    <a:srgbClr val="0070C0"/>
                  </a:solidFill>
                </a:rPr>
                <a:t>Server</a:t>
              </a:r>
            </a:p>
          </p:txBody>
        </p:sp>
        <p:pic>
          <p:nvPicPr>
            <p:cNvPr id="1032" name="Picture 8" descr="Database PNG Transparent Images | PNG All">
              <a:extLst>
                <a:ext uri="{FF2B5EF4-FFF2-40B4-BE49-F238E27FC236}">
                  <a16:creationId xmlns:a16="http://schemas.microsoft.com/office/drawing/2014/main" id="{B72780B8-46E2-4172-9EA6-A39C60C2A5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85298" y="3389565"/>
              <a:ext cx="855692" cy="11886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Server Generic Flat icon">
              <a:extLst>
                <a:ext uri="{FF2B5EF4-FFF2-40B4-BE49-F238E27FC236}">
                  <a16:creationId xmlns:a16="http://schemas.microsoft.com/office/drawing/2014/main" id="{98CACFC0-8A53-488C-8BE9-5C39643CCF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85298" y="966393"/>
              <a:ext cx="855692" cy="11038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Arrow: Left-Right 6">
              <a:extLst>
                <a:ext uri="{FF2B5EF4-FFF2-40B4-BE49-F238E27FC236}">
                  <a16:creationId xmlns:a16="http://schemas.microsoft.com/office/drawing/2014/main" id="{AD4A206D-8429-463C-A2C9-B8783635C38D}"/>
                </a:ext>
              </a:extLst>
            </p:cNvPr>
            <p:cNvSpPr/>
            <p:nvPr/>
          </p:nvSpPr>
          <p:spPr>
            <a:xfrm rot="20153037">
              <a:off x="9032929" y="1817005"/>
              <a:ext cx="1766542" cy="149494"/>
            </a:xfrm>
            <a:prstGeom prst="left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row: Left-Right 13">
              <a:extLst>
                <a:ext uri="{FF2B5EF4-FFF2-40B4-BE49-F238E27FC236}">
                  <a16:creationId xmlns:a16="http://schemas.microsoft.com/office/drawing/2014/main" id="{C4C68D55-E8D4-4142-8D02-103AF0359FA1}"/>
                </a:ext>
              </a:extLst>
            </p:cNvPr>
            <p:cNvSpPr/>
            <p:nvPr/>
          </p:nvSpPr>
          <p:spPr>
            <a:xfrm rot="2027354">
              <a:off x="9024583" y="3311938"/>
              <a:ext cx="1842363" cy="149494"/>
            </a:xfrm>
            <a:prstGeom prst="left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6" name="Picture 12" descr="Files, folder, folders icon - Download on Iconfinder">
              <a:extLst>
                <a:ext uri="{FF2B5EF4-FFF2-40B4-BE49-F238E27FC236}">
                  <a16:creationId xmlns:a16="http://schemas.microsoft.com/office/drawing/2014/main" id="{C5B1101A-EB71-4EC9-B5D8-5123CA666C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9197" y="1891752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Arrow: Left-Right 15">
              <a:extLst>
                <a:ext uri="{FF2B5EF4-FFF2-40B4-BE49-F238E27FC236}">
                  <a16:creationId xmlns:a16="http://schemas.microsoft.com/office/drawing/2014/main" id="{74DCA892-7E6B-4C7C-B719-3E215C471233}"/>
                </a:ext>
              </a:extLst>
            </p:cNvPr>
            <p:cNvSpPr/>
            <p:nvPr/>
          </p:nvSpPr>
          <p:spPr>
            <a:xfrm>
              <a:off x="6825853" y="2493189"/>
              <a:ext cx="1153907" cy="149494"/>
            </a:xfrm>
            <a:prstGeom prst="left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A39D33B-BF7D-42DC-9A18-0B1C72082E96}"/>
                </a:ext>
              </a:extLst>
            </p:cNvPr>
            <p:cNvSpPr txBox="1"/>
            <p:nvPr/>
          </p:nvSpPr>
          <p:spPr>
            <a:xfrm>
              <a:off x="7878015" y="3500523"/>
              <a:ext cx="12858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n>
                    <a:solidFill>
                      <a:srgbClr val="0070C0"/>
                    </a:solidFill>
                  </a:ln>
                  <a:solidFill>
                    <a:srgbClr val="0070C0"/>
                  </a:solidFill>
                </a:rPr>
                <a:t>Web Server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7A38F39-C812-467A-859F-A4BAC7306A25}"/>
                </a:ext>
              </a:extLst>
            </p:cNvPr>
            <p:cNvSpPr txBox="1"/>
            <p:nvPr/>
          </p:nvSpPr>
          <p:spPr>
            <a:xfrm>
              <a:off x="10533109" y="2905811"/>
              <a:ext cx="12858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n>
                    <a:solidFill>
                      <a:srgbClr val="0070C0"/>
                    </a:solidFill>
                  </a:ln>
                  <a:solidFill>
                    <a:srgbClr val="0070C0"/>
                  </a:solidFill>
                </a:rPr>
                <a:t>Database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160D1FF-FB32-4AFF-9DBE-D72A2A1C89FE}"/>
                </a:ext>
              </a:extLst>
            </p:cNvPr>
            <p:cNvSpPr txBox="1"/>
            <p:nvPr/>
          </p:nvSpPr>
          <p:spPr>
            <a:xfrm>
              <a:off x="10533108" y="576612"/>
              <a:ext cx="12858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n>
                    <a:solidFill>
                      <a:srgbClr val="0070C0"/>
                    </a:solidFill>
                  </a:ln>
                  <a:solidFill>
                    <a:srgbClr val="0070C0"/>
                  </a:solidFill>
                </a:rPr>
                <a:t>App Server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778F8B4-C39C-4C00-A5A0-94752079B126}"/>
                </a:ext>
              </a:extLst>
            </p:cNvPr>
            <p:cNvSpPr txBox="1"/>
            <p:nvPr/>
          </p:nvSpPr>
          <p:spPr>
            <a:xfrm>
              <a:off x="5542542" y="3163716"/>
              <a:ext cx="12858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n>
                    <a:solidFill>
                      <a:srgbClr val="0070C0"/>
                    </a:solidFill>
                  </a:ln>
                  <a:solidFill>
                    <a:srgbClr val="0070C0"/>
                  </a:solidFill>
                </a:rPr>
                <a:t>Source Code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58C797A-D12E-448F-B341-D14866874368}"/>
                </a:ext>
              </a:extLst>
            </p:cNvPr>
            <p:cNvSpPr txBox="1"/>
            <p:nvPr/>
          </p:nvSpPr>
          <p:spPr>
            <a:xfrm>
              <a:off x="10694702" y="4984771"/>
              <a:ext cx="10389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n>
                    <a:solidFill>
                      <a:srgbClr val="0070C0"/>
                    </a:solidFill>
                  </a:ln>
                  <a:solidFill>
                    <a:srgbClr val="0070C0"/>
                  </a:solidFill>
                </a:rPr>
                <a:t>LAMP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F3B2562-D547-42D4-94BC-D56DC43EA9FB}"/>
              </a:ext>
            </a:extLst>
          </p:cNvPr>
          <p:cNvGrpSpPr/>
          <p:nvPr/>
        </p:nvGrpSpPr>
        <p:grpSpPr>
          <a:xfrm>
            <a:off x="99651" y="2816469"/>
            <a:ext cx="5751633" cy="3855547"/>
            <a:chOff x="5389685" y="-38739"/>
            <a:chExt cx="6472602" cy="5374591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83C5DD91-906A-4217-8FC6-607AFC29844F}"/>
                </a:ext>
              </a:extLst>
            </p:cNvPr>
            <p:cNvSpPr/>
            <p:nvPr/>
          </p:nvSpPr>
          <p:spPr>
            <a:xfrm>
              <a:off x="5389685" y="512725"/>
              <a:ext cx="6472602" cy="4191163"/>
            </a:xfrm>
            <a:prstGeom prst="roundRect">
              <a:avLst>
                <a:gd name="adj" fmla="val 3596"/>
              </a:avLst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4" descr="NGINX Tutorial - Javatpoint">
              <a:extLst>
                <a:ext uri="{FF2B5EF4-FFF2-40B4-BE49-F238E27FC236}">
                  <a16:creationId xmlns:a16="http://schemas.microsoft.com/office/drawing/2014/main" id="{8793E192-0BAC-47ED-8100-7B53B8B29E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59926" y="2005828"/>
              <a:ext cx="1380857" cy="13808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3166B4E-EEB9-431E-9883-480266785529}"/>
                </a:ext>
              </a:extLst>
            </p:cNvPr>
            <p:cNvSpPr txBox="1"/>
            <p:nvPr/>
          </p:nvSpPr>
          <p:spPr>
            <a:xfrm>
              <a:off x="7983083" y="-38739"/>
              <a:ext cx="12858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n>
                    <a:solidFill>
                      <a:srgbClr val="0070C0"/>
                    </a:solidFill>
                  </a:ln>
                  <a:solidFill>
                    <a:srgbClr val="0070C0"/>
                  </a:solidFill>
                </a:rPr>
                <a:t>Server</a:t>
              </a:r>
            </a:p>
          </p:txBody>
        </p:sp>
        <p:pic>
          <p:nvPicPr>
            <p:cNvPr id="39" name="Picture 8" descr="Database PNG Transparent Images | PNG All">
              <a:extLst>
                <a:ext uri="{FF2B5EF4-FFF2-40B4-BE49-F238E27FC236}">
                  <a16:creationId xmlns:a16="http://schemas.microsoft.com/office/drawing/2014/main" id="{1E133148-111F-4AB3-91AB-29F24188DB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85298" y="3389565"/>
              <a:ext cx="855692" cy="11886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10" descr="Server Generic Flat icon">
              <a:extLst>
                <a:ext uri="{FF2B5EF4-FFF2-40B4-BE49-F238E27FC236}">
                  <a16:creationId xmlns:a16="http://schemas.microsoft.com/office/drawing/2014/main" id="{BCACC98A-8D1C-451F-B00C-78828DE5EF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85298" y="966393"/>
              <a:ext cx="855692" cy="11038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Arrow: Left-Right 40">
              <a:extLst>
                <a:ext uri="{FF2B5EF4-FFF2-40B4-BE49-F238E27FC236}">
                  <a16:creationId xmlns:a16="http://schemas.microsoft.com/office/drawing/2014/main" id="{0F1EA6DA-DA1A-4373-95DB-3684C0979203}"/>
                </a:ext>
              </a:extLst>
            </p:cNvPr>
            <p:cNvSpPr/>
            <p:nvPr/>
          </p:nvSpPr>
          <p:spPr>
            <a:xfrm rot="20153037">
              <a:off x="9032929" y="1817005"/>
              <a:ext cx="1766542" cy="149494"/>
            </a:xfrm>
            <a:prstGeom prst="left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row: Left-Right 41">
              <a:extLst>
                <a:ext uri="{FF2B5EF4-FFF2-40B4-BE49-F238E27FC236}">
                  <a16:creationId xmlns:a16="http://schemas.microsoft.com/office/drawing/2014/main" id="{D6BE2BDE-F5D7-4F52-8718-5A8D8A236016}"/>
                </a:ext>
              </a:extLst>
            </p:cNvPr>
            <p:cNvSpPr/>
            <p:nvPr/>
          </p:nvSpPr>
          <p:spPr>
            <a:xfrm rot="2027354">
              <a:off x="9024583" y="3311938"/>
              <a:ext cx="1842363" cy="149494"/>
            </a:xfrm>
            <a:prstGeom prst="left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Picture 12" descr="Files, folder, folders icon - Download on Iconfinder">
              <a:extLst>
                <a:ext uri="{FF2B5EF4-FFF2-40B4-BE49-F238E27FC236}">
                  <a16:creationId xmlns:a16="http://schemas.microsoft.com/office/drawing/2014/main" id="{48DAEBA4-8CB7-40F9-9BC8-CBBC449D26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9197" y="1891752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Arrow: Left-Right 43">
              <a:extLst>
                <a:ext uri="{FF2B5EF4-FFF2-40B4-BE49-F238E27FC236}">
                  <a16:creationId xmlns:a16="http://schemas.microsoft.com/office/drawing/2014/main" id="{01EB7868-802C-41D2-B81D-84C0CB305B66}"/>
                </a:ext>
              </a:extLst>
            </p:cNvPr>
            <p:cNvSpPr/>
            <p:nvPr/>
          </p:nvSpPr>
          <p:spPr>
            <a:xfrm>
              <a:off x="6825853" y="2493189"/>
              <a:ext cx="1153907" cy="149494"/>
            </a:xfrm>
            <a:prstGeom prst="left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E325245-096B-4E6D-A9B8-334748A9AFFD}"/>
                </a:ext>
              </a:extLst>
            </p:cNvPr>
            <p:cNvSpPr txBox="1"/>
            <p:nvPr/>
          </p:nvSpPr>
          <p:spPr>
            <a:xfrm>
              <a:off x="7878015" y="3500523"/>
              <a:ext cx="12858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n>
                    <a:solidFill>
                      <a:srgbClr val="0070C0"/>
                    </a:solidFill>
                  </a:ln>
                  <a:solidFill>
                    <a:srgbClr val="0070C0"/>
                  </a:solidFill>
                </a:rPr>
                <a:t>Web Server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1F2AD1F-4A9F-45A2-B255-8A065830E368}"/>
                </a:ext>
              </a:extLst>
            </p:cNvPr>
            <p:cNvSpPr txBox="1"/>
            <p:nvPr/>
          </p:nvSpPr>
          <p:spPr>
            <a:xfrm>
              <a:off x="10533109" y="2905811"/>
              <a:ext cx="12858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n>
                    <a:solidFill>
                      <a:srgbClr val="0070C0"/>
                    </a:solidFill>
                  </a:ln>
                  <a:solidFill>
                    <a:srgbClr val="0070C0"/>
                  </a:solidFill>
                </a:rPr>
                <a:t>Database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487A2F1-84F9-4569-B47D-03C7D6D8CEA2}"/>
                </a:ext>
              </a:extLst>
            </p:cNvPr>
            <p:cNvSpPr txBox="1"/>
            <p:nvPr/>
          </p:nvSpPr>
          <p:spPr>
            <a:xfrm>
              <a:off x="10533108" y="576612"/>
              <a:ext cx="12858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n>
                    <a:solidFill>
                      <a:srgbClr val="0070C0"/>
                    </a:solidFill>
                  </a:ln>
                  <a:solidFill>
                    <a:srgbClr val="0070C0"/>
                  </a:solidFill>
                </a:rPr>
                <a:t>App Server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874F7DC-2AC8-4ED4-AB86-56C88D6EC24B}"/>
                </a:ext>
              </a:extLst>
            </p:cNvPr>
            <p:cNvSpPr txBox="1"/>
            <p:nvPr/>
          </p:nvSpPr>
          <p:spPr>
            <a:xfrm>
              <a:off x="5542542" y="3163716"/>
              <a:ext cx="12858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n>
                    <a:solidFill>
                      <a:srgbClr val="0070C0"/>
                    </a:solidFill>
                  </a:ln>
                  <a:solidFill>
                    <a:srgbClr val="0070C0"/>
                  </a:solidFill>
                </a:rPr>
                <a:t>Source Code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DF8AC7F-6FD2-464C-9045-21C4E47A0C15}"/>
                </a:ext>
              </a:extLst>
            </p:cNvPr>
            <p:cNvSpPr txBox="1"/>
            <p:nvPr/>
          </p:nvSpPr>
          <p:spPr>
            <a:xfrm>
              <a:off x="5767281" y="4935742"/>
              <a:ext cx="10389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n>
                    <a:solidFill>
                      <a:srgbClr val="0070C0"/>
                    </a:solidFill>
                  </a:ln>
                  <a:solidFill>
                    <a:srgbClr val="0070C0"/>
                  </a:solidFill>
                </a:rPr>
                <a:t>LAMP</a:t>
              </a:r>
            </a:p>
          </p:txBody>
        </p:sp>
      </p:grpSp>
      <p:sp>
        <p:nvSpPr>
          <p:cNvPr id="50" name="Arrow: Curved Up 49">
            <a:extLst>
              <a:ext uri="{FF2B5EF4-FFF2-40B4-BE49-F238E27FC236}">
                <a16:creationId xmlns:a16="http://schemas.microsoft.com/office/drawing/2014/main" id="{2E6CE823-D682-4B73-B817-BC4F64C142AE}"/>
              </a:ext>
            </a:extLst>
          </p:cNvPr>
          <p:cNvSpPr/>
          <p:nvPr/>
        </p:nvSpPr>
        <p:spPr>
          <a:xfrm>
            <a:off x="5389685" y="6119090"/>
            <a:ext cx="6031523" cy="467929"/>
          </a:xfrm>
          <a:prstGeom prst="curvedUpArrow">
            <a:avLst>
              <a:gd name="adj1" fmla="val 46951"/>
              <a:gd name="adj2" fmla="val 135567"/>
              <a:gd name="adj3" fmla="val 32516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A44447B-3FB6-4B50-82FD-EAB959A2BD6A}"/>
              </a:ext>
            </a:extLst>
          </p:cNvPr>
          <p:cNvSpPr txBox="1"/>
          <p:nvPr/>
        </p:nvSpPr>
        <p:spPr>
          <a:xfrm>
            <a:off x="4702427" y="6288849"/>
            <a:ext cx="1142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Master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78D44C7-3BDD-410B-8848-F62D9C1ED3B4}"/>
              </a:ext>
            </a:extLst>
          </p:cNvPr>
          <p:cNvSpPr txBox="1"/>
          <p:nvPr/>
        </p:nvSpPr>
        <p:spPr>
          <a:xfrm>
            <a:off x="10096575" y="5780756"/>
            <a:ext cx="1142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Replica</a:t>
            </a:r>
          </a:p>
        </p:txBody>
      </p:sp>
      <p:pic>
        <p:nvPicPr>
          <p:cNvPr id="8" name="Picture 2" descr="Proxy Generic Flat icon">
            <a:extLst>
              <a:ext uri="{FF2B5EF4-FFF2-40B4-BE49-F238E27FC236}">
                <a16:creationId xmlns:a16="http://schemas.microsoft.com/office/drawing/2014/main" id="{743C51C2-ACD8-45AF-918D-4AF742B4C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712" y="868407"/>
            <a:ext cx="1095348" cy="1095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5C77EF4B-6F3E-46E3-94DA-B492BF4C9763}"/>
              </a:ext>
            </a:extLst>
          </p:cNvPr>
          <p:cNvSpPr txBox="1"/>
          <p:nvPr/>
        </p:nvSpPr>
        <p:spPr>
          <a:xfrm>
            <a:off x="5000811" y="232853"/>
            <a:ext cx="1491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Load Balancer</a:t>
            </a:r>
          </a:p>
          <a:p>
            <a:pPr algn="ctr"/>
            <a:r>
              <a:rPr lang="en-US" sz="16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(HAPROXY)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186FF2A-22C8-44B4-8960-F19094DD2E44}"/>
              </a:ext>
            </a:extLst>
          </p:cNvPr>
          <p:cNvSpPr txBox="1"/>
          <p:nvPr/>
        </p:nvSpPr>
        <p:spPr>
          <a:xfrm>
            <a:off x="6356833" y="1114538"/>
            <a:ext cx="1446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Active/Passive</a:t>
            </a: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6DC9B1EF-A85F-49BF-8386-49DB426E344A}"/>
              </a:ext>
            </a:extLst>
          </p:cNvPr>
          <p:cNvSpPr/>
          <p:nvPr/>
        </p:nvSpPr>
        <p:spPr>
          <a:xfrm rot="7863081">
            <a:off x="3778191" y="2477925"/>
            <a:ext cx="1694686" cy="107381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B5E198F0-D48A-4D7E-BCFC-22FEE9760655}"/>
              </a:ext>
            </a:extLst>
          </p:cNvPr>
          <p:cNvSpPr/>
          <p:nvPr/>
        </p:nvSpPr>
        <p:spPr>
          <a:xfrm rot="2522913">
            <a:off x="6090335" y="2459659"/>
            <a:ext cx="1899481" cy="107381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267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725B49B-52C7-4CAD-B51A-37564639EA8E}"/>
              </a:ext>
            </a:extLst>
          </p:cNvPr>
          <p:cNvGrpSpPr/>
          <p:nvPr/>
        </p:nvGrpSpPr>
        <p:grpSpPr>
          <a:xfrm>
            <a:off x="259168" y="407617"/>
            <a:ext cx="4742350" cy="1873301"/>
            <a:chOff x="181511" y="1586181"/>
            <a:chExt cx="5111849" cy="2607988"/>
          </a:xfrm>
        </p:grpSpPr>
        <p:pic>
          <p:nvPicPr>
            <p:cNvPr id="1026" name="Picture 2" descr="Free Cartoon Computer Png, Download Free Cartoon Computer Png png ...">
              <a:extLst>
                <a:ext uri="{FF2B5EF4-FFF2-40B4-BE49-F238E27FC236}">
                  <a16:creationId xmlns:a16="http://schemas.microsoft.com/office/drawing/2014/main" id="{B1079834-F3F5-4082-8A8A-C575FAA67C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511" y="2070292"/>
              <a:ext cx="2105221" cy="158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C196617-0808-4331-A9A9-409D1082A70F}"/>
                </a:ext>
              </a:extLst>
            </p:cNvPr>
            <p:cNvSpPr txBox="1"/>
            <p:nvPr/>
          </p:nvSpPr>
          <p:spPr>
            <a:xfrm>
              <a:off x="585310" y="3794059"/>
              <a:ext cx="10389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n>
                    <a:solidFill>
                      <a:srgbClr val="0070C0"/>
                    </a:solidFill>
                  </a:ln>
                  <a:solidFill>
                    <a:srgbClr val="0070C0"/>
                  </a:solidFill>
                </a:rPr>
                <a:t>Client</a:t>
              </a:r>
            </a:p>
          </p:txBody>
        </p:sp>
        <p:sp>
          <p:nvSpPr>
            <p:cNvPr id="27" name="Arrow: Left 26">
              <a:extLst>
                <a:ext uri="{FF2B5EF4-FFF2-40B4-BE49-F238E27FC236}">
                  <a16:creationId xmlns:a16="http://schemas.microsoft.com/office/drawing/2014/main" id="{0EC7ABDB-FB6A-4298-8EB5-61606FFF5C25}"/>
                </a:ext>
              </a:extLst>
            </p:cNvPr>
            <p:cNvSpPr/>
            <p:nvPr/>
          </p:nvSpPr>
          <p:spPr>
            <a:xfrm>
              <a:off x="2343490" y="2470616"/>
              <a:ext cx="2949870" cy="149494"/>
            </a:xfrm>
            <a:prstGeom prst="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4EF6CE3E-4D29-4988-8194-C655E44FA0AB}"/>
                </a:ext>
              </a:extLst>
            </p:cNvPr>
            <p:cNvSpPr/>
            <p:nvPr/>
          </p:nvSpPr>
          <p:spPr>
            <a:xfrm>
              <a:off x="2343490" y="3285228"/>
              <a:ext cx="2949870" cy="149494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A79FD6C-BD15-4E94-B90A-29F2D1B883BE}"/>
                </a:ext>
              </a:extLst>
            </p:cNvPr>
            <p:cNvSpPr txBox="1"/>
            <p:nvPr/>
          </p:nvSpPr>
          <p:spPr>
            <a:xfrm>
              <a:off x="3067305" y="2686181"/>
              <a:ext cx="16080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n>
                    <a:solidFill>
                      <a:srgbClr val="0070C0"/>
                    </a:solidFill>
                  </a:ln>
                  <a:solidFill>
                    <a:srgbClr val="0070C0"/>
                  </a:solidFill>
                </a:rPr>
                <a:t>HTTP Response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3D37BAC-2B33-4B76-B04F-20ED5FACDDC8}"/>
                </a:ext>
              </a:extLst>
            </p:cNvPr>
            <p:cNvSpPr txBox="1"/>
            <p:nvPr/>
          </p:nvSpPr>
          <p:spPr>
            <a:xfrm>
              <a:off x="3028180" y="3500523"/>
              <a:ext cx="16080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n>
                    <a:solidFill>
                      <a:srgbClr val="0070C0"/>
                    </a:solidFill>
                  </a:ln>
                  <a:solidFill>
                    <a:srgbClr val="0070C0"/>
                  </a:solidFill>
                </a:rPr>
                <a:t>HTTP Request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8945BCC3-7CA3-4328-BBBF-98105BB6E913}"/>
                </a:ext>
              </a:extLst>
            </p:cNvPr>
            <p:cNvSpPr/>
            <p:nvPr/>
          </p:nvSpPr>
          <p:spPr>
            <a:xfrm>
              <a:off x="2905375" y="2070292"/>
              <a:ext cx="1869687" cy="1956586"/>
            </a:xfrm>
            <a:prstGeom prst="roundRect">
              <a:avLst>
                <a:gd name="adj" fmla="val 3596"/>
              </a:avLst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634FE78-C592-47B6-B465-15CE5E885109}"/>
                </a:ext>
              </a:extLst>
            </p:cNvPr>
            <p:cNvSpPr txBox="1"/>
            <p:nvPr/>
          </p:nvSpPr>
          <p:spPr>
            <a:xfrm>
              <a:off x="3014379" y="1586181"/>
              <a:ext cx="16080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n>
                    <a:solidFill>
                      <a:srgbClr val="0070C0"/>
                    </a:solidFill>
                  </a:ln>
                  <a:solidFill>
                    <a:srgbClr val="0070C0"/>
                  </a:solidFill>
                </a:rPr>
                <a:t>The Internet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E9A97EC-0DB0-42E2-825A-69B93B048FC6}"/>
              </a:ext>
            </a:extLst>
          </p:cNvPr>
          <p:cNvGrpSpPr/>
          <p:nvPr/>
        </p:nvGrpSpPr>
        <p:grpSpPr>
          <a:xfrm>
            <a:off x="6277545" y="3217929"/>
            <a:ext cx="5830920" cy="3495119"/>
            <a:chOff x="5300459" y="512725"/>
            <a:chExt cx="6561828" cy="487215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599D31E-8BD4-464D-BA7F-C5A910799AC2}"/>
                </a:ext>
              </a:extLst>
            </p:cNvPr>
            <p:cNvSpPr/>
            <p:nvPr/>
          </p:nvSpPr>
          <p:spPr>
            <a:xfrm>
              <a:off x="5389685" y="512725"/>
              <a:ext cx="6472602" cy="4191163"/>
            </a:xfrm>
            <a:prstGeom prst="roundRect">
              <a:avLst>
                <a:gd name="adj" fmla="val 3596"/>
              </a:avLst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 descr="NGINX Tutorial - Javatpoint">
              <a:extLst>
                <a:ext uri="{FF2B5EF4-FFF2-40B4-BE49-F238E27FC236}">
                  <a16:creationId xmlns:a16="http://schemas.microsoft.com/office/drawing/2014/main" id="{3E0B0176-DB4F-4A93-B35C-9CA258EB74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59926" y="2005828"/>
              <a:ext cx="1380857" cy="13808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59D6DA4-8AE7-45C1-91E5-D78B34BBFD7C}"/>
                </a:ext>
              </a:extLst>
            </p:cNvPr>
            <p:cNvSpPr txBox="1"/>
            <p:nvPr/>
          </p:nvSpPr>
          <p:spPr>
            <a:xfrm>
              <a:off x="5300459" y="570170"/>
              <a:ext cx="12858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n>
                    <a:solidFill>
                      <a:srgbClr val="0070C0"/>
                    </a:solidFill>
                  </a:ln>
                  <a:solidFill>
                    <a:srgbClr val="0070C0"/>
                  </a:solidFill>
                </a:rPr>
                <a:t>Server</a:t>
              </a:r>
            </a:p>
          </p:txBody>
        </p:sp>
        <p:pic>
          <p:nvPicPr>
            <p:cNvPr id="1032" name="Picture 8" descr="Database PNG Transparent Images | PNG All">
              <a:extLst>
                <a:ext uri="{FF2B5EF4-FFF2-40B4-BE49-F238E27FC236}">
                  <a16:creationId xmlns:a16="http://schemas.microsoft.com/office/drawing/2014/main" id="{B72780B8-46E2-4172-9EA6-A39C60C2A5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85298" y="3389565"/>
              <a:ext cx="855692" cy="11886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Server Generic Flat icon">
              <a:extLst>
                <a:ext uri="{FF2B5EF4-FFF2-40B4-BE49-F238E27FC236}">
                  <a16:creationId xmlns:a16="http://schemas.microsoft.com/office/drawing/2014/main" id="{98CACFC0-8A53-488C-8BE9-5C39643CCF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85298" y="966393"/>
              <a:ext cx="855692" cy="11038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Arrow: Left-Right 6">
              <a:extLst>
                <a:ext uri="{FF2B5EF4-FFF2-40B4-BE49-F238E27FC236}">
                  <a16:creationId xmlns:a16="http://schemas.microsoft.com/office/drawing/2014/main" id="{AD4A206D-8429-463C-A2C9-B8783635C38D}"/>
                </a:ext>
              </a:extLst>
            </p:cNvPr>
            <p:cNvSpPr/>
            <p:nvPr/>
          </p:nvSpPr>
          <p:spPr>
            <a:xfrm rot="20153037">
              <a:off x="9032929" y="1817005"/>
              <a:ext cx="1766542" cy="149494"/>
            </a:xfrm>
            <a:prstGeom prst="left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row: Left-Right 13">
              <a:extLst>
                <a:ext uri="{FF2B5EF4-FFF2-40B4-BE49-F238E27FC236}">
                  <a16:creationId xmlns:a16="http://schemas.microsoft.com/office/drawing/2014/main" id="{C4C68D55-E8D4-4142-8D02-103AF0359FA1}"/>
                </a:ext>
              </a:extLst>
            </p:cNvPr>
            <p:cNvSpPr/>
            <p:nvPr/>
          </p:nvSpPr>
          <p:spPr>
            <a:xfrm rot="2027354">
              <a:off x="9024583" y="3311938"/>
              <a:ext cx="1842363" cy="149494"/>
            </a:xfrm>
            <a:prstGeom prst="left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6" name="Picture 12" descr="Files, folder, folders icon - Download on Iconfinder">
              <a:extLst>
                <a:ext uri="{FF2B5EF4-FFF2-40B4-BE49-F238E27FC236}">
                  <a16:creationId xmlns:a16="http://schemas.microsoft.com/office/drawing/2014/main" id="{C5B1101A-EB71-4EC9-B5D8-5123CA666C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9197" y="1891752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Arrow: Left-Right 15">
              <a:extLst>
                <a:ext uri="{FF2B5EF4-FFF2-40B4-BE49-F238E27FC236}">
                  <a16:creationId xmlns:a16="http://schemas.microsoft.com/office/drawing/2014/main" id="{74DCA892-7E6B-4C7C-B719-3E215C471233}"/>
                </a:ext>
              </a:extLst>
            </p:cNvPr>
            <p:cNvSpPr/>
            <p:nvPr/>
          </p:nvSpPr>
          <p:spPr>
            <a:xfrm>
              <a:off x="6825853" y="2493189"/>
              <a:ext cx="1153907" cy="149494"/>
            </a:xfrm>
            <a:prstGeom prst="left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A39D33B-BF7D-42DC-9A18-0B1C72082E96}"/>
                </a:ext>
              </a:extLst>
            </p:cNvPr>
            <p:cNvSpPr txBox="1"/>
            <p:nvPr/>
          </p:nvSpPr>
          <p:spPr>
            <a:xfrm>
              <a:off x="7878015" y="3500523"/>
              <a:ext cx="12858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n>
                    <a:solidFill>
                      <a:srgbClr val="0070C0"/>
                    </a:solidFill>
                  </a:ln>
                  <a:solidFill>
                    <a:srgbClr val="0070C0"/>
                  </a:solidFill>
                </a:rPr>
                <a:t>Web Server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7A38F39-C812-467A-859F-A4BAC7306A25}"/>
                </a:ext>
              </a:extLst>
            </p:cNvPr>
            <p:cNvSpPr txBox="1"/>
            <p:nvPr/>
          </p:nvSpPr>
          <p:spPr>
            <a:xfrm>
              <a:off x="10533109" y="2905811"/>
              <a:ext cx="12858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n>
                    <a:solidFill>
                      <a:srgbClr val="0070C0"/>
                    </a:solidFill>
                  </a:ln>
                  <a:solidFill>
                    <a:srgbClr val="0070C0"/>
                  </a:solidFill>
                </a:rPr>
                <a:t>Database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160D1FF-FB32-4AFF-9DBE-D72A2A1C89FE}"/>
                </a:ext>
              </a:extLst>
            </p:cNvPr>
            <p:cNvSpPr txBox="1"/>
            <p:nvPr/>
          </p:nvSpPr>
          <p:spPr>
            <a:xfrm>
              <a:off x="10533108" y="576612"/>
              <a:ext cx="12858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n>
                    <a:solidFill>
                      <a:srgbClr val="0070C0"/>
                    </a:solidFill>
                  </a:ln>
                  <a:solidFill>
                    <a:srgbClr val="0070C0"/>
                  </a:solidFill>
                </a:rPr>
                <a:t>App Server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778F8B4-C39C-4C00-A5A0-94752079B126}"/>
                </a:ext>
              </a:extLst>
            </p:cNvPr>
            <p:cNvSpPr txBox="1"/>
            <p:nvPr/>
          </p:nvSpPr>
          <p:spPr>
            <a:xfrm>
              <a:off x="5542542" y="3163716"/>
              <a:ext cx="12858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n>
                    <a:solidFill>
                      <a:srgbClr val="0070C0"/>
                    </a:solidFill>
                  </a:ln>
                  <a:solidFill>
                    <a:srgbClr val="0070C0"/>
                  </a:solidFill>
                </a:rPr>
                <a:t>Source Code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58C797A-D12E-448F-B341-D14866874368}"/>
                </a:ext>
              </a:extLst>
            </p:cNvPr>
            <p:cNvSpPr txBox="1"/>
            <p:nvPr/>
          </p:nvSpPr>
          <p:spPr>
            <a:xfrm>
              <a:off x="10694702" y="4984771"/>
              <a:ext cx="10389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n>
                    <a:solidFill>
                      <a:srgbClr val="0070C0"/>
                    </a:solidFill>
                  </a:ln>
                  <a:solidFill>
                    <a:srgbClr val="0070C0"/>
                  </a:solidFill>
                </a:rPr>
                <a:t>LAMP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F3B2562-D547-42D4-94BC-D56DC43EA9FB}"/>
              </a:ext>
            </a:extLst>
          </p:cNvPr>
          <p:cNvGrpSpPr/>
          <p:nvPr/>
        </p:nvGrpSpPr>
        <p:grpSpPr>
          <a:xfrm>
            <a:off x="63735" y="3212070"/>
            <a:ext cx="5787549" cy="3459946"/>
            <a:chOff x="5349267" y="512725"/>
            <a:chExt cx="6513020" cy="4823127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83C5DD91-906A-4217-8FC6-607AFC29844F}"/>
                </a:ext>
              </a:extLst>
            </p:cNvPr>
            <p:cNvSpPr/>
            <p:nvPr/>
          </p:nvSpPr>
          <p:spPr>
            <a:xfrm>
              <a:off x="5389685" y="512725"/>
              <a:ext cx="6472602" cy="4191163"/>
            </a:xfrm>
            <a:prstGeom prst="roundRect">
              <a:avLst>
                <a:gd name="adj" fmla="val 3596"/>
              </a:avLst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4" descr="NGINX Tutorial - Javatpoint">
              <a:extLst>
                <a:ext uri="{FF2B5EF4-FFF2-40B4-BE49-F238E27FC236}">
                  <a16:creationId xmlns:a16="http://schemas.microsoft.com/office/drawing/2014/main" id="{8793E192-0BAC-47ED-8100-7B53B8B29E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59926" y="2005828"/>
              <a:ext cx="1380857" cy="13808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3166B4E-EEB9-431E-9883-480266785529}"/>
                </a:ext>
              </a:extLst>
            </p:cNvPr>
            <p:cNvSpPr txBox="1"/>
            <p:nvPr/>
          </p:nvSpPr>
          <p:spPr>
            <a:xfrm>
              <a:off x="5349267" y="620229"/>
              <a:ext cx="12858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n>
                    <a:solidFill>
                      <a:srgbClr val="0070C0"/>
                    </a:solidFill>
                  </a:ln>
                  <a:solidFill>
                    <a:srgbClr val="0070C0"/>
                  </a:solidFill>
                </a:rPr>
                <a:t>Server</a:t>
              </a:r>
            </a:p>
          </p:txBody>
        </p:sp>
        <p:pic>
          <p:nvPicPr>
            <p:cNvPr id="39" name="Picture 8" descr="Database PNG Transparent Images | PNG All">
              <a:extLst>
                <a:ext uri="{FF2B5EF4-FFF2-40B4-BE49-F238E27FC236}">
                  <a16:creationId xmlns:a16="http://schemas.microsoft.com/office/drawing/2014/main" id="{1E133148-111F-4AB3-91AB-29F24188DB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85298" y="3389565"/>
              <a:ext cx="855692" cy="11886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10" descr="Server Generic Flat icon">
              <a:extLst>
                <a:ext uri="{FF2B5EF4-FFF2-40B4-BE49-F238E27FC236}">
                  <a16:creationId xmlns:a16="http://schemas.microsoft.com/office/drawing/2014/main" id="{BCACC98A-8D1C-451F-B00C-78828DE5EF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85298" y="966393"/>
              <a:ext cx="855692" cy="11038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Arrow: Left-Right 40">
              <a:extLst>
                <a:ext uri="{FF2B5EF4-FFF2-40B4-BE49-F238E27FC236}">
                  <a16:creationId xmlns:a16="http://schemas.microsoft.com/office/drawing/2014/main" id="{0F1EA6DA-DA1A-4373-95DB-3684C0979203}"/>
                </a:ext>
              </a:extLst>
            </p:cNvPr>
            <p:cNvSpPr/>
            <p:nvPr/>
          </p:nvSpPr>
          <p:spPr>
            <a:xfrm rot="20153037">
              <a:off x="9032929" y="1817005"/>
              <a:ext cx="1766542" cy="149494"/>
            </a:xfrm>
            <a:prstGeom prst="left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row: Left-Right 41">
              <a:extLst>
                <a:ext uri="{FF2B5EF4-FFF2-40B4-BE49-F238E27FC236}">
                  <a16:creationId xmlns:a16="http://schemas.microsoft.com/office/drawing/2014/main" id="{D6BE2BDE-F5D7-4F52-8718-5A8D8A236016}"/>
                </a:ext>
              </a:extLst>
            </p:cNvPr>
            <p:cNvSpPr/>
            <p:nvPr/>
          </p:nvSpPr>
          <p:spPr>
            <a:xfrm rot="2027354">
              <a:off x="9024583" y="3311938"/>
              <a:ext cx="1842363" cy="149494"/>
            </a:xfrm>
            <a:prstGeom prst="left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Picture 12" descr="Files, folder, folders icon - Download on Iconfinder">
              <a:extLst>
                <a:ext uri="{FF2B5EF4-FFF2-40B4-BE49-F238E27FC236}">
                  <a16:creationId xmlns:a16="http://schemas.microsoft.com/office/drawing/2014/main" id="{48DAEBA4-8CB7-40F9-9BC8-CBBC449D26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9197" y="1891752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Arrow: Left-Right 43">
              <a:extLst>
                <a:ext uri="{FF2B5EF4-FFF2-40B4-BE49-F238E27FC236}">
                  <a16:creationId xmlns:a16="http://schemas.microsoft.com/office/drawing/2014/main" id="{01EB7868-802C-41D2-B81D-84C0CB305B66}"/>
                </a:ext>
              </a:extLst>
            </p:cNvPr>
            <p:cNvSpPr/>
            <p:nvPr/>
          </p:nvSpPr>
          <p:spPr>
            <a:xfrm>
              <a:off x="6825853" y="2493189"/>
              <a:ext cx="1153907" cy="149494"/>
            </a:xfrm>
            <a:prstGeom prst="left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E325245-096B-4E6D-A9B8-334748A9AFFD}"/>
                </a:ext>
              </a:extLst>
            </p:cNvPr>
            <p:cNvSpPr txBox="1"/>
            <p:nvPr/>
          </p:nvSpPr>
          <p:spPr>
            <a:xfrm>
              <a:off x="7878015" y="3500523"/>
              <a:ext cx="12858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n>
                    <a:solidFill>
                      <a:srgbClr val="0070C0"/>
                    </a:solidFill>
                  </a:ln>
                  <a:solidFill>
                    <a:srgbClr val="0070C0"/>
                  </a:solidFill>
                </a:rPr>
                <a:t>Web Server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1F2AD1F-4A9F-45A2-B255-8A065830E368}"/>
                </a:ext>
              </a:extLst>
            </p:cNvPr>
            <p:cNvSpPr txBox="1"/>
            <p:nvPr/>
          </p:nvSpPr>
          <p:spPr>
            <a:xfrm>
              <a:off x="10533109" y="2905811"/>
              <a:ext cx="12858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n>
                    <a:solidFill>
                      <a:srgbClr val="0070C0"/>
                    </a:solidFill>
                  </a:ln>
                  <a:solidFill>
                    <a:srgbClr val="0070C0"/>
                  </a:solidFill>
                </a:rPr>
                <a:t>Database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487A2F1-84F9-4569-B47D-03C7D6D8CEA2}"/>
                </a:ext>
              </a:extLst>
            </p:cNvPr>
            <p:cNvSpPr txBox="1"/>
            <p:nvPr/>
          </p:nvSpPr>
          <p:spPr>
            <a:xfrm>
              <a:off x="10533108" y="576612"/>
              <a:ext cx="12858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n>
                    <a:solidFill>
                      <a:srgbClr val="0070C0"/>
                    </a:solidFill>
                  </a:ln>
                  <a:solidFill>
                    <a:srgbClr val="0070C0"/>
                  </a:solidFill>
                </a:rPr>
                <a:t>App Server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874F7DC-2AC8-4ED4-AB86-56C88D6EC24B}"/>
                </a:ext>
              </a:extLst>
            </p:cNvPr>
            <p:cNvSpPr txBox="1"/>
            <p:nvPr/>
          </p:nvSpPr>
          <p:spPr>
            <a:xfrm>
              <a:off x="5542542" y="3163716"/>
              <a:ext cx="12858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n>
                    <a:solidFill>
                      <a:srgbClr val="0070C0"/>
                    </a:solidFill>
                  </a:ln>
                  <a:solidFill>
                    <a:srgbClr val="0070C0"/>
                  </a:solidFill>
                </a:rPr>
                <a:t>Source Code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DF8AC7F-6FD2-464C-9045-21C4E47A0C15}"/>
                </a:ext>
              </a:extLst>
            </p:cNvPr>
            <p:cNvSpPr txBox="1"/>
            <p:nvPr/>
          </p:nvSpPr>
          <p:spPr>
            <a:xfrm>
              <a:off x="5767281" y="4935742"/>
              <a:ext cx="10389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n>
                    <a:solidFill>
                      <a:srgbClr val="0070C0"/>
                    </a:solidFill>
                  </a:ln>
                  <a:solidFill>
                    <a:srgbClr val="0070C0"/>
                  </a:solidFill>
                </a:rPr>
                <a:t>LAMP</a:t>
              </a:r>
            </a:p>
          </p:txBody>
        </p:sp>
      </p:grpSp>
      <p:sp>
        <p:nvSpPr>
          <p:cNvPr id="50" name="Arrow: Curved Up 49">
            <a:extLst>
              <a:ext uri="{FF2B5EF4-FFF2-40B4-BE49-F238E27FC236}">
                <a16:creationId xmlns:a16="http://schemas.microsoft.com/office/drawing/2014/main" id="{2E6CE823-D682-4B73-B817-BC4F64C142AE}"/>
              </a:ext>
            </a:extLst>
          </p:cNvPr>
          <p:cNvSpPr/>
          <p:nvPr/>
        </p:nvSpPr>
        <p:spPr>
          <a:xfrm>
            <a:off x="5389685" y="6119090"/>
            <a:ext cx="6031523" cy="467929"/>
          </a:xfrm>
          <a:prstGeom prst="curvedUpArrow">
            <a:avLst>
              <a:gd name="adj1" fmla="val 46951"/>
              <a:gd name="adj2" fmla="val 135567"/>
              <a:gd name="adj3" fmla="val 32516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A44447B-3FB6-4B50-82FD-EAB959A2BD6A}"/>
              </a:ext>
            </a:extLst>
          </p:cNvPr>
          <p:cNvSpPr txBox="1"/>
          <p:nvPr/>
        </p:nvSpPr>
        <p:spPr>
          <a:xfrm>
            <a:off x="4702427" y="6288849"/>
            <a:ext cx="1142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Master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78D44C7-3BDD-410B-8848-F62D9C1ED3B4}"/>
              </a:ext>
            </a:extLst>
          </p:cNvPr>
          <p:cNvSpPr txBox="1"/>
          <p:nvPr/>
        </p:nvSpPr>
        <p:spPr>
          <a:xfrm>
            <a:off x="10096575" y="5780756"/>
            <a:ext cx="1142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Replica</a:t>
            </a:r>
          </a:p>
        </p:txBody>
      </p:sp>
      <p:pic>
        <p:nvPicPr>
          <p:cNvPr id="8" name="Picture 2" descr="Proxy Generic Flat icon">
            <a:extLst>
              <a:ext uri="{FF2B5EF4-FFF2-40B4-BE49-F238E27FC236}">
                <a16:creationId xmlns:a16="http://schemas.microsoft.com/office/drawing/2014/main" id="{743C51C2-ACD8-45AF-918D-4AF742B4C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872" y="867792"/>
            <a:ext cx="1095348" cy="1095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5C77EF4B-6F3E-46E3-94DA-B492BF4C9763}"/>
              </a:ext>
            </a:extLst>
          </p:cNvPr>
          <p:cNvSpPr txBox="1"/>
          <p:nvPr/>
        </p:nvSpPr>
        <p:spPr>
          <a:xfrm>
            <a:off x="5518971" y="232238"/>
            <a:ext cx="1491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Load Balancer</a:t>
            </a:r>
          </a:p>
          <a:p>
            <a:pPr algn="ctr"/>
            <a:r>
              <a:rPr lang="en-US" sz="16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(HAPROXY)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186FF2A-22C8-44B4-8960-F19094DD2E44}"/>
              </a:ext>
            </a:extLst>
          </p:cNvPr>
          <p:cNvSpPr txBox="1"/>
          <p:nvPr/>
        </p:nvSpPr>
        <p:spPr>
          <a:xfrm>
            <a:off x="6874993" y="1113923"/>
            <a:ext cx="1446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Active/Passive</a:t>
            </a:r>
          </a:p>
        </p:txBody>
      </p:sp>
      <p:sp>
        <p:nvSpPr>
          <p:cNvPr id="56" name="Arrow: Left-Right 55">
            <a:extLst>
              <a:ext uri="{FF2B5EF4-FFF2-40B4-BE49-F238E27FC236}">
                <a16:creationId xmlns:a16="http://schemas.microsoft.com/office/drawing/2014/main" id="{6DC9B1EF-A85F-49BF-8386-49DB426E344A}"/>
              </a:ext>
            </a:extLst>
          </p:cNvPr>
          <p:cNvSpPr/>
          <p:nvPr/>
        </p:nvSpPr>
        <p:spPr>
          <a:xfrm rot="8261643">
            <a:off x="3975380" y="2476375"/>
            <a:ext cx="1254077" cy="107381"/>
          </a:xfrm>
          <a:prstGeom prst="left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Arrow: Left-Right 56">
            <a:extLst>
              <a:ext uri="{FF2B5EF4-FFF2-40B4-BE49-F238E27FC236}">
                <a16:creationId xmlns:a16="http://schemas.microsoft.com/office/drawing/2014/main" id="{B5E198F0-D48A-4D7E-BCFC-22FEE9760655}"/>
              </a:ext>
            </a:extLst>
          </p:cNvPr>
          <p:cNvSpPr/>
          <p:nvPr/>
        </p:nvSpPr>
        <p:spPr>
          <a:xfrm rot="2909090">
            <a:off x="6675822" y="2390521"/>
            <a:ext cx="1355819" cy="107381"/>
          </a:xfrm>
          <a:prstGeom prst="left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2" descr="Firewall Generic Blue icon">
            <a:extLst>
              <a:ext uri="{FF2B5EF4-FFF2-40B4-BE49-F238E27FC236}">
                <a16:creationId xmlns:a16="http://schemas.microsoft.com/office/drawing/2014/main" id="{CFC4AB99-9011-4361-93D8-C59E76F55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320" y="529406"/>
            <a:ext cx="395841" cy="39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606493B-36F4-4E30-B3F6-6DE680CC2382}"/>
              </a:ext>
            </a:extLst>
          </p:cNvPr>
          <p:cNvSpPr/>
          <p:nvPr/>
        </p:nvSpPr>
        <p:spPr>
          <a:xfrm>
            <a:off x="5083605" y="903119"/>
            <a:ext cx="136278" cy="107560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SSL Lookup - Check your SSL certificate installation">
            <a:extLst>
              <a:ext uri="{FF2B5EF4-FFF2-40B4-BE49-F238E27FC236}">
                <a16:creationId xmlns:a16="http://schemas.microsoft.com/office/drawing/2014/main" id="{EB9EC97C-BBE6-47E7-B772-D27BDC68A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216" y="1999259"/>
            <a:ext cx="329715" cy="352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EB7CB076-985F-406A-B2C0-AD10989A27FA}"/>
              </a:ext>
            </a:extLst>
          </p:cNvPr>
          <p:cNvSpPr/>
          <p:nvPr/>
        </p:nvSpPr>
        <p:spPr>
          <a:xfrm>
            <a:off x="5377305" y="894102"/>
            <a:ext cx="136278" cy="107560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29960FC-29F4-4199-B1CF-C61CA01D3B25}"/>
              </a:ext>
            </a:extLst>
          </p:cNvPr>
          <p:cNvSpPr txBox="1"/>
          <p:nvPr/>
        </p:nvSpPr>
        <p:spPr>
          <a:xfrm>
            <a:off x="5007846" y="2287391"/>
            <a:ext cx="815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SSl</a:t>
            </a:r>
            <a:r>
              <a:rPr lang="en-US" sz="1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 HTTPS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E7750C9-D90C-40E3-9A08-A273159DCAD4}"/>
              </a:ext>
            </a:extLst>
          </p:cNvPr>
          <p:cNvSpPr/>
          <p:nvPr/>
        </p:nvSpPr>
        <p:spPr>
          <a:xfrm rot="5400000">
            <a:off x="2912551" y="272638"/>
            <a:ext cx="136278" cy="559562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2" descr="Firewall Generic Blue icon">
            <a:extLst>
              <a:ext uri="{FF2B5EF4-FFF2-40B4-BE49-F238E27FC236}">
                <a16:creationId xmlns:a16="http://schemas.microsoft.com/office/drawing/2014/main" id="{0D0BB361-8E8B-4F8D-8131-086260F44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370" y="2817918"/>
            <a:ext cx="395841" cy="39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6BB0413C-841E-490A-8D1F-636056C44E0D}"/>
              </a:ext>
            </a:extLst>
          </p:cNvPr>
          <p:cNvSpPr/>
          <p:nvPr/>
        </p:nvSpPr>
        <p:spPr>
          <a:xfrm rot="5400000">
            <a:off x="8962888" y="446079"/>
            <a:ext cx="136278" cy="522466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2" descr="Firewall Generic Blue icon">
            <a:extLst>
              <a:ext uri="{FF2B5EF4-FFF2-40B4-BE49-F238E27FC236}">
                <a16:creationId xmlns:a16="http://schemas.microsoft.com/office/drawing/2014/main" id="{9C840792-F4CC-4AC7-B439-BF7FAE636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2339" y="2799173"/>
            <a:ext cx="395841" cy="39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3B27216E-7368-4724-ABA7-4E7E08C3037A}"/>
              </a:ext>
            </a:extLst>
          </p:cNvPr>
          <p:cNvSpPr txBox="1"/>
          <p:nvPr/>
        </p:nvSpPr>
        <p:spPr>
          <a:xfrm>
            <a:off x="8405446" y="2708923"/>
            <a:ext cx="815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Firewall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1778393-9A75-4A88-8B24-771C917D6B36}"/>
              </a:ext>
            </a:extLst>
          </p:cNvPr>
          <p:cNvSpPr txBox="1"/>
          <p:nvPr/>
        </p:nvSpPr>
        <p:spPr>
          <a:xfrm>
            <a:off x="2954239" y="2737995"/>
            <a:ext cx="815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Firewall</a:t>
            </a:r>
          </a:p>
        </p:txBody>
      </p:sp>
      <p:pic>
        <p:nvPicPr>
          <p:cNvPr id="2054" name="Picture 6" descr="Logo de Datadog aux formats PNG transparent et SVG vectorisé">
            <a:extLst>
              <a:ext uri="{FF2B5EF4-FFF2-40B4-BE49-F238E27FC236}">
                <a16:creationId xmlns:a16="http://schemas.microsoft.com/office/drawing/2014/main" id="{30403D19-1606-4F7A-BA0A-1276B2296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0351" y="61632"/>
            <a:ext cx="1642178" cy="164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ED557BC8-0F1C-4710-A370-207085EE47AF}"/>
              </a:ext>
            </a:extLst>
          </p:cNvPr>
          <p:cNvSpPr txBox="1"/>
          <p:nvPr/>
        </p:nvSpPr>
        <p:spPr>
          <a:xfrm>
            <a:off x="10216861" y="1757939"/>
            <a:ext cx="1930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DATADOG Monitoring Service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D9C040A-7BE3-42DD-B319-A20EE47D54B8}"/>
              </a:ext>
            </a:extLst>
          </p:cNvPr>
          <p:cNvSpPr txBox="1"/>
          <p:nvPr/>
        </p:nvSpPr>
        <p:spPr>
          <a:xfrm>
            <a:off x="4773030" y="337756"/>
            <a:ext cx="815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Firewall</a:t>
            </a:r>
          </a:p>
        </p:txBody>
      </p:sp>
    </p:spTree>
    <p:extLst>
      <p:ext uri="{BB962C8B-B14F-4D97-AF65-F5344CB8AC3E}">
        <p14:creationId xmlns:p14="http://schemas.microsoft.com/office/powerpoint/2010/main" val="1761670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725B49B-52C7-4CAD-B51A-37564639EA8E}"/>
              </a:ext>
            </a:extLst>
          </p:cNvPr>
          <p:cNvGrpSpPr/>
          <p:nvPr/>
        </p:nvGrpSpPr>
        <p:grpSpPr>
          <a:xfrm>
            <a:off x="259168" y="407617"/>
            <a:ext cx="4742350" cy="1873301"/>
            <a:chOff x="181511" y="1586181"/>
            <a:chExt cx="5111849" cy="2607988"/>
          </a:xfrm>
        </p:grpSpPr>
        <p:pic>
          <p:nvPicPr>
            <p:cNvPr id="1026" name="Picture 2" descr="Free Cartoon Computer Png, Download Free Cartoon Computer Png png ...">
              <a:extLst>
                <a:ext uri="{FF2B5EF4-FFF2-40B4-BE49-F238E27FC236}">
                  <a16:creationId xmlns:a16="http://schemas.microsoft.com/office/drawing/2014/main" id="{B1079834-F3F5-4082-8A8A-C575FAA67C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511" y="2070292"/>
              <a:ext cx="2105221" cy="158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C196617-0808-4331-A9A9-409D1082A70F}"/>
                </a:ext>
              </a:extLst>
            </p:cNvPr>
            <p:cNvSpPr txBox="1"/>
            <p:nvPr/>
          </p:nvSpPr>
          <p:spPr>
            <a:xfrm>
              <a:off x="585310" y="3794059"/>
              <a:ext cx="10389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n>
                    <a:solidFill>
                      <a:srgbClr val="0070C0"/>
                    </a:solidFill>
                  </a:ln>
                  <a:solidFill>
                    <a:srgbClr val="0070C0"/>
                  </a:solidFill>
                </a:rPr>
                <a:t>Client</a:t>
              </a:r>
            </a:p>
          </p:txBody>
        </p:sp>
        <p:sp>
          <p:nvSpPr>
            <p:cNvPr id="27" name="Arrow: Left 26">
              <a:extLst>
                <a:ext uri="{FF2B5EF4-FFF2-40B4-BE49-F238E27FC236}">
                  <a16:creationId xmlns:a16="http://schemas.microsoft.com/office/drawing/2014/main" id="{0EC7ABDB-FB6A-4298-8EB5-61606FFF5C25}"/>
                </a:ext>
              </a:extLst>
            </p:cNvPr>
            <p:cNvSpPr/>
            <p:nvPr/>
          </p:nvSpPr>
          <p:spPr>
            <a:xfrm>
              <a:off x="2343490" y="2470616"/>
              <a:ext cx="2949870" cy="149494"/>
            </a:xfrm>
            <a:prstGeom prst="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4EF6CE3E-4D29-4988-8194-C655E44FA0AB}"/>
                </a:ext>
              </a:extLst>
            </p:cNvPr>
            <p:cNvSpPr/>
            <p:nvPr/>
          </p:nvSpPr>
          <p:spPr>
            <a:xfrm>
              <a:off x="2343490" y="3285228"/>
              <a:ext cx="2949870" cy="149494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A79FD6C-BD15-4E94-B90A-29F2D1B883BE}"/>
                </a:ext>
              </a:extLst>
            </p:cNvPr>
            <p:cNvSpPr txBox="1"/>
            <p:nvPr/>
          </p:nvSpPr>
          <p:spPr>
            <a:xfrm>
              <a:off x="3067305" y="2686181"/>
              <a:ext cx="16080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n>
                    <a:solidFill>
                      <a:srgbClr val="0070C0"/>
                    </a:solidFill>
                  </a:ln>
                  <a:solidFill>
                    <a:srgbClr val="0070C0"/>
                  </a:solidFill>
                </a:rPr>
                <a:t>HTTP Response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3D37BAC-2B33-4B76-B04F-20ED5FACDDC8}"/>
                </a:ext>
              </a:extLst>
            </p:cNvPr>
            <p:cNvSpPr txBox="1"/>
            <p:nvPr/>
          </p:nvSpPr>
          <p:spPr>
            <a:xfrm>
              <a:off x="3028180" y="3500523"/>
              <a:ext cx="16080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n>
                    <a:solidFill>
                      <a:srgbClr val="0070C0"/>
                    </a:solidFill>
                  </a:ln>
                  <a:solidFill>
                    <a:srgbClr val="0070C0"/>
                  </a:solidFill>
                </a:rPr>
                <a:t>HTTP Request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8945BCC3-7CA3-4328-BBBF-98105BB6E913}"/>
                </a:ext>
              </a:extLst>
            </p:cNvPr>
            <p:cNvSpPr/>
            <p:nvPr/>
          </p:nvSpPr>
          <p:spPr>
            <a:xfrm>
              <a:off x="2905375" y="2070292"/>
              <a:ext cx="1869687" cy="1956586"/>
            </a:xfrm>
            <a:prstGeom prst="roundRect">
              <a:avLst>
                <a:gd name="adj" fmla="val 3596"/>
              </a:avLst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634FE78-C592-47B6-B465-15CE5E885109}"/>
                </a:ext>
              </a:extLst>
            </p:cNvPr>
            <p:cNvSpPr txBox="1"/>
            <p:nvPr/>
          </p:nvSpPr>
          <p:spPr>
            <a:xfrm>
              <a:off x="3014379" y="1586181"/>
              <a:ext cx="16080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n>
                    <a:solidFill>
                      <a:srgbClr val="0070C0"/>
                    </a:solidFill>
                  </a:ln>
                  <a:solidFill>
                    <a:srgbClr val="0070C0"/>
                  </a:solidFill>
                </a:rPr>
                <a:t>The Internet</a:t>
              </a:r>
            </a:p>
          </p:txBody>
        </p:sp>
      </p:grpSp>
      <p:sp>
        <p:nvSpPr>
          <p:cNvPr id="50" name="Arrow: Curved Up 49">
            <a:extLst>
              <a:ext uri="{FF2B5EF4-FFF2-40B4-BE49-F238E27FC236}">
                <a16:creationId xmlns:a16="http://schemas.microsoft.com/office/drawing/2014/main" id="{2E6CE823-D682-4B73-B817-BC4F64C142AE}"/>
              </a:ext>
            </a:extLst>
          </p:cNvPr>
          <p:cNvSpPr/>
          <p:nvPr/>
        </p:nvSpPr>
        <p:spPr>
          <a:xfrm>
            <a:off x="6688972" y="6088610"/>
            <a:ext cx="4701756" cy="467929"/>
          </a:xfrm>
          <a:prstGeom prst="curvedUpArrow">
            <a:avLst>
              <a:gd name="adj1" fmla="val 46951"/>
              <a:gd name="adj2" fmla="val 135567"/>
              <a:gd name="adj3" fmla="val 32516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A44447B-3FB6-4B50-82FD-EAB959A2BD6A}"/>
              </a:ext>
            </a:extLst>
          </p:cNvPr>
          <p:cNvSpPr txBox="1"/>
          <p:nvPr/>
        </p:nvSpPr>
        <p:spPr>
          <a:xfrm>
            <a:off x="2119788" y="5816114"/>
            <a:ext cx="1142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Master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78D44C7-3BDD-410B-8848-F62D9C1ED3B4}"/>
              </a:ext>
            </a:extLst>
          </p:cNvPr>
          <p:cNvSpPr txBox="1"/>
          <p:nvPr/>
        </p:nvSpPr>
        <p:spPr>
          <a:xfrm>
            <a:off x="10265365" y="5657735"/>
            <a:ext cx="1142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Replica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338EADF-056C-4CC1-8A4A-8D8730747D06}"/>
              </a:ext>
            </a:extLst>
          </p:cNvPr>
          <p:cNvGrpSpPr/>
          <p:nvPr/>
        </p:nvGrpSpPr>
        <p:grpSpPr>
          <a:xfrm>
            <a:off x="5518971" y="232238"/>
            <a:ext cx="1491853" cy="1737369"/>
            <a:chOff x="5518971" y="232238"/>
            <a:chExt cx="1491853" cy="1737369"/>
          </a:xfrm>
        </p:grpSpPr>
        <p:pic>
          <p:nvPicPr>
            <p:cNvPr id="8" name="Picture 2" descr="Proxy Generic Flat icon">
              <a:extLst>
                <a:ext uri="{FF2B5EF4-FFF2-40B4-BE49-F238E27FC236}">
                  <a16:creationId xmlns:a16="http://schemas.microsoft.com/office/drawing/2014/main" id="{743C51C2-ACD8-45AF-918D-4AF742B4CB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9871" y="874259"/>
              <a:ext cx="1095348" cy="109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C77EF4B-6F3E-46E3-94DA-B492BF4C9763}"/>
                </a:ext>
              </a:extLst>
            </p:cNvPr>
            <p:cNvSpPr txBox="1"/>
            <p:nvPr/>
          </p:nvSpPr>
          <p:spPr>
            <a:xfrm>
              <a:off x="5518971" y="232238"/>
              <a:ext cx="14918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n>
                    <a:solidFill>
                      <a:srgbClr val="0070C0"/>
                    </a:solidFill>
                  </a:ln>
                  <a:solidFill>
                    <a:srgbClr val="0070C0"/>
                  </a:solidFill>
                </a:rPr>
                <a:t>Load Balancer</a:t>
              </a:r>
            </a:p>
            <a:p>
              <a:pPr algn="ctr"/>
              <a:r>
                <a:rPr lang="en-US" sz="1600" b="1" dirty="0">
                  <a:ln>
                    <a:solidFill>
                      <a:srgbClr val="0070C0"/>
                    </a:solidFill>
                  </a:ln>
                  <a:solidFill>
                    <a:srgbClr val="0070C0"/>
                  </a:solidFill>
                </a:rPr>
                <a:t>(HAPROXY)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4186FF2A-22C8-44B4-8960-F19094DD2E44}"/>
              </a:ext>
            </a:extLst>
          </p:cNvPr>
          <p:cNvSpPr txBox="1"/>
          <p:nvPr/>
        </p:nvSpPr>
        <p:spPr>
          <a:xfrm>
            <a:off x="8295263" y="1063144"/>
            <a:ext cx="1446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Active/Passive</a:t>
            </a:r>
          </a:p>
        </p:txBody>
      </p:sp>
      <p:sp>
        <p:nvSpPr>
          <p:cNvPr id="56" name="Arrow: Left-Right 55">
            <a:extLst>
              <a:ext uri="{FF2B5EF4-FFF2-40B4-BE49-F238E27FC236}">
                <a16:creationId xmlns:a16="http://schemas.microsoft.com/office/drawing/2014/main" id="{6DC9B1EF-A85F-49BF-8386-49DB426E344A}"/>
              </a:ext>
            </a:extLst>
          </p:cNvPr>
          <p:cNvSpPr/>
          <p:nvPr/>
        </p:nvSpPr>
        <p:spPr>
          <a:xfrm rot="8261643">
            <a:off x="3975380" y="2476375"/>
            <a:ext cx="1254077" cy="107381"/>
          </a:xfrm>
          <a:prstGeom prst="left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Arrow: Left-Right 56">
            <a:extLst>
              <a:ext uri="{FF2B5EF4-FFF2-40B4-BE49-F238E27FC236}">
                <a16:creationId xmlns:a16="http://schemas.microsoft.com/office/drawing/2014/main" id="{B5E198F0-D48A-4D7E-BCFC-22FEE9760655}"/>
              </a:ext>
            </a:extLst>
          </p:cNvPr>
          <p:cNvSpPr/>
          <p:nvPr/>
        </p:nvSpPr>
        <p:spPr>
          <a:xfrm rot="2909090">
            <a:off x="6675822" y="2390521"/>
            <a:ext cx="1355819" cy="107381"/>
          </a:xfrm>
          <a:prstGeom prst="left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EA8707-36DD-47DC-8F94-246715B6F44C}"/>
              </a:ext>
            </a:extLst>
          </p:cNvPr>
          <p:cNvGrpSpPr/>
          <p:nvPr/>
        </p:nvGrpSpPr>
        <p:grpSpPr>
          <a:xfrm>
            <a:off x="63735" y="3168916"/>
            <a:ext cx="3837705" cy="3647625"/>
            <a:chOff x="63735" y="2737995"/>
            <a:chExt cx="6155476" cy="4096324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F3B2562-D547-42D4-94BC-D56DC43EA9FB}"/>
                </a:ext>
              </a:extLst>
            </p:cNvPr>
            <p:cNvGrpSpPr/>
            <p:nvPr/>
          </p:nvGrpSpPr>
          <p:grpSpPr>
            <a:xfrm>
              <a:off x="63735" y="3197999"/>
              <a:ext cx="5787549" cy="3636320"/>
              <a:chOff x="5349267" y="493110"/>
              <a:chExt cx="6513020" cy="5068991"/>
            </a:xfrm>
          </p:grpSpPr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83C5DD91-906A-4217-8FC6-607AFC29844F}"/>
                  </a:ext>
                </a:extLst>
              </p:cNvPr>
              <p:cNvSpPr/>
              <p:nvPr/>
            </p:nvSpPr>
            <p:spPr>
              <a:xfrm>
                <a:off x="5389685" y="512725"/>
                <a:ext cx="6472602" cy="4191163"/>
              </a:xfrm>
              <a:prstGeom prst="roundRect">
                <a:avLst>
                  <a:gd name="adj" fmla="val 3596"/>
                </a:avLst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7" name="Picture 4" descr="NGINX Tutorial - Javatpoint">
                <a:extLst>
                  <a:ext uri="{FF2B5EF4-FFF2-40B4-BE49-F238E27FC236}">
                    <a16:creationId xmlns:a16="http://schemas.microsoft.com/office/drawing/2014/main" id="{8793E192-0BAC-47ED-8100-7B53B8B29E9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59926" y="2005828"/>
                <a:ext cx="1380857" cy="13808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3166B4E-EEB9-431E-9883-480266785529}"/>
                  </a:ext>
                </a:extLst>
              </p:cNvPr>
              <p:cNvSpPr txBox="1"/>
              <p:nvPr/>
            </p:nvSpPr>
            <p:spPr>
              <a:xfrm>
                <a:off x="5349267" y="620229"/>
                <a:ext cx="1763899" cy="6263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ln>
                      <a:solidFill>
                        <a:srgbClr val="0070C0"/>
                      </a:solidFill>
                    </a:ln>
                    <a:solidFill>
                      <a:srgbClr val="0070C0"/>
                    </a:solidFill>
                  </a:rPr>
                  <a:t>Server</a:t>
                </a:r>
              </a:p>
            </p:txBody>
          </p:sp>
          <p:pic>
            <p:nvPicPr>
              <p:cNvPr id="39" name="Picture 8" descr="Database PNG Transparent Images | PNG All">
                <a:extLst>
                  <a:ext uri="{FF2B5EF4-FFF2-40B4-BE49-F238E27FC236}">
                    <a16:creationId xmlns:a16="http://schemas.microsoft.com/office/drawing/2014/main" id="{1E133148-111F-4AB3-91AB-29F24188DBD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85298" y="3389565"/>
                <a:ext cx="855692" cy="11886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" name="Picture 10" descr="Server Generic Flat icon">
                <a:extLst>
                  <a:ext uri="{FF2B5EF4-FFF2-40B4-BE49-F238E27FC236}">
                    <a16:creationId xmlns:a16="http://schemas.microsoft.com/office/drawing/2014/main" id="{BCACC98A-8D1C-451F-B00C-78828DE5EFF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85298" y="966393"/>
                <a:ext cx="855692" cy="11038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1" name="Arrow: Left-Right 40">
                <a:extLst>
                  <a:ext uri="{FF2B5EF4-FFF2-40B4-BE49-F238E27FC236}">
                    <a16:creationId xmlns:a16="http://schemas.microsoft.com/office/drawing/2014/main" id="{0F1EA6DA-DA1A-4373-95DB-3684C0979203}"/>
                  </a:ext>
                </a:extLst>
              </p:cNvPr>
              <p:cNvSpPr/>
              <p:nvPr/>
            </p:nvSpPr>
            <p:spPr>
              <a:xfrm rot="20153037">
                <a:off x="9032929" y="1817005"/>
                <a:ext cx="1766542" cy="149494"/>
              </a:xfrm>
              <a:prstGeom prst="leftRightArrow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Arrow: Left-Right 41">
                <a:extLst>
                  <a:ext uri="{FF2B5EF4-FFF2-40B4-BE49-F238E27FC236}">
                    <a16:creationId xmlns:a16="http://schemas.microsoft.com/office/drawing/2014/main" id="{D6BE2BDE-F5D7-4F52-8718-5A8D8A236016}"/>
                  </a:ext>
                </a:extLst>
              </p:cNvPr>
              <p:cNvSpPr/>
              <p:nvPr/>
            </p:nvSpPr>
            <p:spPr>
              <a:xfrm rot="2027354">
                <a:off x="9024583" y="3311938"/>
                <a:ext cx="1842363" cy="149494"/>
              </a:xfrm>
              <a:prstGeom prst="leftRightArrow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3" name="Picture 12" descr="Files, folder, folders icon - Download on Iconfinder">
                <a:extLst>
                  <a:ext uri="{FF2B5EF4-FFF2-40B4-BE49-F238E27FC236}">
                    <a16:creationId xmlns:a16="http://schemas.microsoft.com/office/drawing/2014/main" id="{48DAEBA4-8CB7-40F9-9BC8-CBBC449D266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69197" y="1891752"/>
                <a:ext cx="1219200" cy="1219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" name="Arrow: Left-Right 43">
                <a:extLst>
                  <a:ext uri="{FF2B5EF4-FFF2-40B4-BE49-F238E27FC236}">
                    <a16:creationId xmlns:a16="http://schemas.microsoft.com/office/drawing/2014/main" id="{01EB7868-802C-41D2-B81D-84C0CB305B66}"/>
                  </a:ext>
                </a:extLst>
              </p:cNvPr>
              <p:cNvSpPr/>
              <p:nvPr/>
            </p:nvSpPr>
            <p:spPr>
              <a:xfrm>
                <a:off x="6825853" y="2493189"/>
                <a:ext cx="1153907" cy="149494"/>
              </a:xfrm>
              <a:prstGeom prst="leftRightArrow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E325245-096B-4E6D-A9B8-334748A9AFFD}"/>
                  </a:ext>
                </a:extLst>
              </p:cNvPr>
              <p:cNvSpPr txBox="1"/>
              <p:nvPr/>
            </p:nvSpPr>
            <p:spPr>
              <a:xfrm>
                <a:off x="7550032" y="3526158"/>
                <a:ext cx="1892113" cy="915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n>
                      <a:solidFill>
                        <a:srgbClr val="0070C0"/>
                      </a:solidFill>
                    </a:ln>
                    <a:solidFill>
                      <a:srgbClr val="0070C0"/>
                    </a:solidFill>
                  </a:rPr>
                  <a:t>Web Server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1F2AD1F-4A9F-45A2-B255-8A065830E368}"/>
                  </a:ext>
                </a:extLst>
              </p:cNvPr>
              <p:cNvSpPr txBox="1"/>
              <p:nvPr/>
            </p:nvSpPr>
            <p:spPr>
              <a:xfrm>
                <a:off x="9938133" y="2905811"/>
                <a:ext cx="1880780" cy="529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n>
                      <a:solidFill>
                        <a:srgbClr val="0070C0"/>
                      </a:solidFill>
                    </a:ln>
                    <a:solidFill>
                      <a:srgbClr val="0070C0"/>
                    </a:solidFill>
                  </a:rPr>
                  <a:t>Database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487A2F1-84F9-4569-B47D-03C7D6D8CEA2}"/>
                  </a:ext>
                </a:extLst>
              </p:cNvPr>
              <p:cNvSpPr txBox="1"/>
              <p:nvPr/>
            </p:nvSpPr>
            <p:spPr>
              <a:xfrm>
                <a:off x="9706353" y="493110"/>
                <a:ext cx="2112558" cy="529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n>
                      <a:solidFill>
                        <a:srgbClr val="0070C0"/>
                      </a:solidFill>
                    </a:ln>
                    <a:solidFill>
                      <a:srgbClr val="0070C0"/>
                    </a:solidFill>
                  </a:rPr>
                  <a:t>App Server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874F7DC-2AC8-4ED4-AB86-56C88D6EC24B}"/>
                  </a:ext>
                </a:extLst>
              </p:cNvPr>
              <p:cNvSpPr txBox="1"/>
              <p:nvPr/>
            </p:nvSpPr>
            <p:spPr>
              <a:xfrm>
                <a:off x="5542539" y="3163716"/>
                <a:ext cx="1763897" cy="915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n>
                      <a:solidFill>
                        <a:srgbClr val="0070C0"/>
                      </a:solidFill>
                    </a:ln>
                    <a:solidFill>
                      <a:srgbClr val="0070C0"/>
                    </a:solidFill>
                  </a:rPr>
                  <a:t>Source Code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DF8AC7F-6FD2-464C-9045-21C4E47A0C15}"/>
                  </a:ext>
                </a:extLst>
              </p:cNvPr>
              <p:cNvSpPr txBox="1"/>
              <p:nvPr/>
            </p:nvSpPr>
            <p:spPr>
              <a:xfrm>
                <a:off x="5767281" y="4935742"/>
                <a:ext cx="1504426" cy="6263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ln>
                      <a:solidFill>
                        <a:srgbClr val="0070C0"/>
                      </a:solidFill>
                    </a:ln>
                    <a:solidFill>
                      <a:srgbClr val="0070C0"/>
                    </a:solidFill>
                  </a:rPr>
                  <a:t>LAMP</a:t>
                </a:r>
              </a:p>
            </p:txBody>
          </p: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E7750C9-D90C-40E3-9A08-A273159DCAD4}"/>
                </a:ext>
              </a:extLst>
            </p:cNvPr>
            <p:cNvSpPr/>
            <p:nvPr/>
          </p:nvSpPr>
          <p:spPr>
            <a:xfrm rot="5400000">
              <a:off x="2937932" y="273204"/>
              <a:ext cx="136278" cy="559562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Picture 2" descr="Firewall Generic Blue icon">
              <a:extLst>
                <a:ext uri="{FF2B5EF4-FFF2-40B4-BE49-F238E27FC236}">
                  <a16:creationId xmlns:a16="http://schemas.microsoft.com/office/drawing/2014/main" id="{0D0BB361-8E8B-4F8D-8131-086260F44B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3370" y="2817918"/>
              <a:ext cx="395841" cy="3958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1778393-9A75-4A88-8B24-771C917D6B36}"/>
                </a:ext>
              </a:extLst>
            </p:cNvPr>
            <p:cNvSpPr txBox="1"/>
            <p:nvPr/>
          </p:nvSpPr>
          <p:spPr>
            <a:xfrm>
              <a:off x="2223785" y="2737995"/>
              <a:ext cx="1545979" cy="311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n>
                    <a:solidFill>
                      <a:srgbClr val="0070C0"/>
                    </a:solidFill>
                  </a:ln>
                  <a:solidFill>
                    <a:srgbClr val="0070C0"/>
                  </a:solidFill>
                </a:rPr>
                <a:t>Firewall</a:t>
              </a:r>
            </a:p>
          </p:txBody>
        </p:sp>
      </p:grpSp>
      <p:pic>
        <p:nvPicPr>
          <p:cNvPr id="2054" name="Picture 6" descr="Logo de Datadog aux formats PNG transparent et SVG vectorisé">
            <a:extLst>
              <a:ext uri="{FF2B5EF4-FFF2-40B4-BE49-F238E27FC236}">
                <a16:creationId xmlns:a16="http://schemas.microsoft.com/office/drawing/2014/main" id="{30403D19-1606-4F7A-BA0A-1276B2296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0351" y="61632"/>
            <a:ext cx="1642178" cy="164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ED557BC8-0F1C-4710-A370-207085EE47AF}"/>
              </a:ext>
            </a:extLst>
          </p:cNvPr>
          <p:cNvSpPr txBox="1"/>
          <p:nvPr/>
        </p:nvSpPr>
        <p:spPr>
          <a:xfrm>
            <a:off x="10216861" y="1757939"/>
            <a:ext cx="1930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DATADOG Monitoring Service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F94C0C-43A8-4B16-BA97-337E7E0AA642}"/>
              </a:ext>
            </a:extLst>
          </p:cNvPr>
          <p:cNvGrpSpPr/>
          <p:nvPr/>
        </p:nvGrpSpPr>
        <p:grpSpPr>
          <a:xfrm>
            <a:off x="4743982" y="359628"/>
            <a:ext cx="1079388" cy="2204762"/>
            <a:chOff x="4743982" y="359628"/>
            <a:chExt cx="1079388" cy="220476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B575ADB-6D6A-4871-8D12-3436DB6AA09B}"/>
                </a:ext>
              </a:extLst>
            </p:cNvPr>
            <p:cNvGrpSpPr/>
            <p:nvPr/>
          </p:nvGrpSpPr>
          <p:grpSpPr>
            <a:xfrm>
              <a:off x="4969320" y="529406"/>
              <a:ext cx="854050" cy="2034984"/>
              <a:chOff x="4969320" y="529406"/>
              <a:chExt cx="854050" cy="2034984"/>
            </a:xfrm>
          </p:grpSpPr>
          <p:pic>
            <p:nvPicPr>
              <p:cNvPr id="2050" name="Picture 2" descr="Firewall Generic Blue icon">
                <a:extLst>
                  <a:ext uri="{FF2B5EF4-FFF2-40B4-BE49-F238E27FC236}">
                    <a16:creationId xmlns:a16="http://schemas.microsoft.com/office/drawing/2014/main" id="{CFC4AB99-9011-4361-93D8-C59E76F5503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69320" y="529406"/>
                <a:ext cx="395841" cy="3958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606493B-36F4-4E30-B3F6-6DE680CC2382}"/>
                  </a:ext>
                </a:extLst>
              </p:cNvPr>
              <p:cNvSpPr/>
              <p:nvPr/>
            </p:nvSpPr>
            <p:spPr>
              <a:xfrm>
                <a:off x="5083605" y="903119"/>
                <a:ext cx="136278" cy="107560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52" name="Picture 4" descr="SSL Lookup - Check your SSL certificate installation">
                <a:extLst>
                  <a:ext uri="{FF2B5EF4-FFF2-40B4-BE49-F238E27FC236}">
                    <a16:creationId xmlns:a16="http://schemas.microsoft.com/office/drawing/2014/main" id="{EB9EC97C-BBE6-47E7-B772-D27BDC68A3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76216" y="1999259"/>
                <a:ext cx="329715" cy="3526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EB7CB076-985F-406A-B2C0-AD10989A27FA}"/>
                  </a:ext>
                </a:extLst>
              </p:cNvPr>
              <p:cNvSpPr/>
              <p:nvPr/>
            </p:nvSpPr>
            <p:spPr>
              <a:xfrm>
                <a:off x="5377305" y="894102"/>
                <a:ext cx="136278" cy="107560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29960FC-29F4-4199-B1CF-C61CA01D3B25}"/>
                  </a:ext>
                </a:extLst>
              </p:cNvPr>
              <p:cNvSpPr txBox="1"/>
              <p:nvPr/>
            </p:nvSpPr>
            <p:spPr>
              <a:xfrm>
                <a:off x="5007846" y="2287391"/>
                <a:ext cx="8155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err="1">
                    <a:ln>
                      <a:solidFill>
                        <a:srgbClr val="0070C0"/>
                      </a:solidFill>
                    </a:ln>
                    <a:solidFill>
                      <a:srgbClr val="0070C0"/>
                    </a:solidFill>
                  </a:rPr>
                  <a:t>SSl</a:t>
                </a:r>
                <a:r>
                  <a:rPr lang="en-US" sz="1200" b="1" dirty="0">
                    <a:ln>
                      <a:solidFill>
                        <a:srgbClr val="0070C0"/>
                      </a:solidFill>
                    </a:ln>
                    <a:solidFill>
                      <a:srgbClr val="0070C0"/>
                    </a:solidFill>
                  </a:rPr>
                  <a:t> HTTPS</a:t>
                </a: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2684956-34D9-4EFE-ABCC-DA121449F2DA}"/>
                </a:ext>
              </a:extLst>
            </p:cNvPr>
            <p:cNvSpPr txBox="1"/>
            <p:nvPr/>
          </p:nvSpPr>
          <p:spPr>
            <a:xfrm>
              <a:off x="4743982" y="359628"/>
              <a:ext cx="815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n>
                    <a:solidFill>
                      <a:srgbClr val="0070C0"/>
                    </a:solidFill>
                  </a:ln>
                  <a:solidFill>
                    <a:srgbClr val="0070C0"/>
                  </a:solidFill>
                </a:rPr>
                <a:t>Firewall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5CA76E3-E29C-4512-9D7E-9C8600166C6F}"/>
              </a:ext>
            </a:extLst>
          </p:cNvPr>
          <p:cNvGrpSpPr/>
          <p:nvPr/>
        </p:nvGrpSpPr>
        <p:grpSpPr>
          <a:xfrm>
            <a:off x="6878406" y="227906"/>
            <a:ext cx="1491853" cy="1737369"/>
            <a:chOff x="5518971" y="232238"/>
            <a:chExt cx="1491853" cy="1737369"/>
          </a:xfrm>
        </p:grpSpPr>
        <p:pic>
          <p:nvPicPr>
            <p:cNvPr id="70" name="Picture 2" descr="Proxy Generic Flat icon">
              <a:extLst>
                <a:ext uri="{FF2B5EF4-FFF2-40B4-BE49-F238E27FC236}">
                  <a16:creationId xmlns:a16="http://schemas.microsoft.com/office/drawing/2014/main" id="{CDB0EA0B-82B5-4C2D-8FFE-1F5B110E6C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9871" y="874259"/>
              <a:ext cx="1095348" cy="109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D57A09A-5004-47DD-A064-F526D03BE203}"/>
                </a:ext>
              </a:extLst>
            </p:cNvPr>
            <p:cNvSpPr txBox="1"/>
            <p:nvPr/>
          </p:nvSpPr>
          <p:spPr>
            <a:xfrm>
              <a:off x="5518971" y="232238"/>
              <a:ext cx="14918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n>
                    <a:solidFill>
                      <a:srgbClr val="0070C0"/>
                    </a:solidFill>
                  </a:ln>
                  <a:solidFill>
                    <a:srgbClr val="0070C0"/>
                  </a:solidFill>
                </a:rPr>
                <a:t>Load Balancer</a:t>
              </a:r>
            </a:p>
            <a:p>
              <a:pPr algn="ctr"/>
              <a:r>
                <a:rPr lang="en-US" sz="1600" b="1" dirty="0">
                  <a:ln>
                    <a:solidFill>
                      <a:srgbClr val="0070C0"/>
                    </a:solidFill>
                  </a:ln>
                  <a:solidFill>
                    <a:srgbClr val="0070C0"/>
                  </a:solidFill>
                </a:rPr>
                <a:t>(HAPROXY)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DE07490-2750-4ADF-B109-D6DA817F3541}"/>
              </a:ext>
            </a:extLst>
          </p:cNvPr>
          <p:cNvGrpSpPr/>
          <p:nvPr/>
        </p:nvGrpSpPr>
        <p:grpSpPr>
          <a:xfrm>
            <a:off x="4177147" y="3109685"/>
            <a:ext cx="3837705" cy="3647625"/>
            <a:chOff x="63735" y="2737995"/>
            <a:chExt cx="6155476" cy="4096324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B8C6C665-2505-4F0B-8D68-73057C2CB346}"/>
                </a:ext>
              </a:extLst>
            </p:cNvPr>
            <p:cNvGrpSpPr/>
            <p:nvPr/>
          </p:nvGrpSpPr>
          <p:grpSpPr>
            <a:xfrm>
              <a:off x="63735" y="3197999"/>
              <a:ext cx="5787549" cy="3636320"/>
              <a:chOff x="5349267" y="493110"/>
              <a:chExt cx="6513020" cy="5068991"/>
            </a:xfrm>
          </p:grpSpPr>
          <p:sp>
            <p:nvSpPr>
              <p:cNvPr id="134" name="Rectangle: Rounded Corners 133">
                <a:extLst>
                  <a:ext uri="{FF2B5EF4-FFF2-40B4-BE49-F238E27FC236}">
                    <a16:creationId xmlns:a16="http://schemas.microsoft.com/office/drawing/2014/main" id="{DEEAD4A7-2E0D-4477-97BA-D7690B869841}"/>
                  </a:ext>
                </a:extLst>
              </p:cNvPr>
              <p:cNvSpPr/>
              <p:nvPr/>
            </p:nvSpPr>
            <p:spPr>
              <a:xfrm>
                <a:off x="5389685" y="512725"/>
                <a:ext cx="6472602" cy="4191163"/>
              </a:xfrm>
              <a:prstGeom prst="roundRect">
                <a:avLst>
                  <a:gd name="adj" fmla="val 3596"/>
                </a:avLst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5" name="Picture 4" descr="NGINX Tutorial - Javatpoint">
                <a:extLst>
                  <a:ext uri="{FF2B5EF4-FFF2-40B4-BE49-F238E27FC236}">
                    <a16:creationId xmlns:a16="http://schemas.microsoft.com/office/drawing/2014/main" id="{B67F9726-F8E9-408C-A720-FDB9CD2BCC5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59926" y="2005828"/>
                <a:ext cx="1380857" cy="13808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963BE66A-706A-4FA1-9796-2981BD4A6F9B}"/>
                  </a:ext>
                </a:extLst>
              </p:cNvPr>
              <p:cNvSpPr txBox="1"/>
              <p:nvPr/>
            </p:nvSpPr>
            <p:spPr>
              <a:xfrm>
                <a:off x="5349267" y="620229"/>
                <a:ext cx="1763899" cy="6263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ln>
                      <a:solidFill>
                        <a:srgbClr val="0070C0"/>
                      </a:solidFill>
                    </a:ln>
                    <a:solidFill>
                      <a:srgbClr val="0070C0"/>
                    </a:solidFill>
                  </a:rPr>
                  <a:t>Server</a:t>
                </a:r>
              </a:p>
            </p:txBody>
          </p:sp>
          <p:pic>
            <p:nvPicPr>
              <p:cNvPr id="137" name="Picture 8" descr="Database PNG Transparent Images | PNG All">
                <a:extLst>
                  <a:ext uri="{FF2B5EF4-FFF2-40B4-BE49-F238E27FC236}">
                    <a16:creationId xmlns:a16="http://schemas.microsoft.com/office/drawing/2014/main" id="{04A73A79-E01D-405F-9686-47432C4FA6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85298" y="3389565"/>
                <a:ext cx="855692" cy="11886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8" name="Picture 10" descr="Server Generic Flat icon">
                <a:extLst>
                  <a:ext uri="{FF2B5EF4-FFF2-40B4-BE49-F238E27FC236}">
                    <a16:creationId xmlns:a16="http://schemas.microsoft.com/office/drawing/2014/main" id="{63A360D5-9974-4A49-A937-AA6BFAE9E38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85298" y="966393"/>
                <a:ext cx="855692" cy="11038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9" name="Arrow: Left-Right 138">
                <a:extLst>
                  <a:ext uri="{FF2B5EF4-FFF2-40B4-BE49-F238E27FC236}">
                    <a16:creationId xmlns:a16="http://schemas.microsoft.com/office/drawing/2014/main" id="{DDA991FB-19D0-48B7-9EB9-90BE7A144F0E}"/>
                  </a:ext>
                </a:extLst>
              </p:cNvPr>
              <p:cNvSpPr/>
              <p:nvPr/>
            </p:nvSpPr>
            <p:spPr>
              <a:xfrm rot="20153037">
                <a:off x="9032929" y="1817005"/>
                <a:ext cx="1766542" cy="149494"/>
              </a:xfrm>
              <a:prstGeom prst="leftRightArrow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Arrow: Left-Right 139">
                <a:extLst>
                  <a:ext uri="{FF2B5EF4-FFF2-40B4-BE49-F238E27FC236}">
                    <a16:creationId xmlns:a16="http://schemas.microsoft.com/office/drawing/2014/main" id="{68A9D89B-AA9D-4160-9D7D-72F0C6AA4239}"/>
                  </a:ext>
                </a:extLst>
              </p:cNvPr>
              <p:cNvSpPr/>
              <p:nvPr/>
            </p:nvSpPr>
            <p:spPr>
              <a:xfrm rot="2027354">
                <a:off x="9024583" y="3311938"/>
                <a:ext cx="1842363" cy="149494"/>
              </a:xfrm>
              <a:prstGeom prst="leftRightArrow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1" name="Picture 12" descr="Files, folder, folders icon - Download on Iconfinder">
                <a:extLst>
                  <a:ext uri="{FF2B5EF4-FFF2-40B4-BE49-F238E27FC236}">
                    <a16:creationId xmlns:a16="http://schemas.microsoft.com/office/drawing/2014/main" id="{2C0BE29C-67C7-46F2-BFC3-A75FD66A83B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69197" y="1891752"/>
                <a:ext cx="1219200" cy="1219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2" name="Arrow: Left-Right 141">
                <a:extLst>
                  <a:ext uri="{FF2B5EF4-FFF2-40B4-BE49-F238E27FC236}">
                    <a16:creationId xmlns:a16="http://schemas.microsoft.com/office/drawing/2014/main" id="{12CBC172-64ED-4E35-9E2D-DE3D0786ABAB}"/>
                  </a:ext>
                </a:extLst>
              </p:cNvPr>
              <p:cNvSpPr/>
              <p:nvPr/>
            </p:nvSpPr>
            <p:spPr>
              <a:xfrm>
                <a:off x="6825853" y="2493189"/>
                <a:ext cx="1153907" cy="149494"/>
              </a:xfrm>
              <a:prstGeom prst="leftRightArrow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3AB73F3A-6307-4846-8ED2-AB23C97AEC27}"/>
                  </a:ext>
                </a:extLst>
              </p:cNvPr>
              <p:cNvSpPr txBox="1"/>
              <p:nvPr/>
            </p:nvSpPr>
            <p:spPr>
              <a:xfrm>
                <a:off x="7761537" y="3500522"/>
                <a:ext cx="1500672" cy="915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n>
                      <a:solidFill>
                        <a:srgbClr val="0070C0"/>
                      </a:solidFill>
                    </a:ln>
                    <a:solidFill>
                      <a:srgbClr val="0070C0"/>
                    </a:solidFill>
                  </a:rPr>
                  <a:t>Web Server</a:t>
                </a: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203FE8F6-F392-4C98-8115-0CBED2C1A753}"/>
                  </a:ext>
                </a:extLst>
              </p:cNvPr>
              <p:cNvSpPr txBox="1"/>
              <p:nvPr/>
            </p:nvSpPr>
            <p:spPr>
              <a:xfrm>
                <a:off x="9938133" y="2905811"/>
                <a:ext cx="1880780" cy="529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n>
                      <a:solidFill>
                        <a:srgbClr val="0070C0"/>
                      </a:solidFill>
                    </a:ln>
                    <a:solidFill>
                      <a:srgbClr val="0070C0"/>
                    </a:solidFill>
                  </a:rPr>
                  <a:t>Database</a:t>
                </a: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71D4D9E0-49C3-4A9C-BCAC-4E84EB84084B}"/>
                  </a:ext>
                </a:extLst>
              </p:cNvPr>
              <p:cNvSpPr txBox="1"/>
              <p:nvPr/>
            </p:nvSpPr>
            <p:spPr>
              <a:xfrm>
                <a:off x="9706353" y="493110"/>
                <a:ext cx="2112558" cy="529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n>
                      <a:solidFill>
                        <a:srgbClr val="0070C0"/>
                      </a:solidFill>
                    </a:ln>
                    <a:solidFill>
                      <a:srgbClr val="0070C0"/>
                    </a:solidFill>
                  </a:rPr>
                  <a:t>App Server</a:t>
                </a: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F05F1515-B79B-4228-AE5C-BFCAE8DD5B8A}"/>
                  </a:ext>
                </a:extLst>
              </p:cNvPr>
              <p:cNvSpPr txBox="1"/>
              <p:nvPr/>
            </p:nvSpPr>
            <p:spPr>
              <a:xfrm>
                <a:off x="5542539" y="3163716"/>
                <a:ext cx="1763897" cy="915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n>
                      <a:solidFill>
                        <a:srgbClr val="0070C0"/>
                      </a:solidFill>
                    </a:ln>
                    <a:solidFill>
                      <a:srgbClr val="0070C0"/>
                    </a:solidFill>
                  </a:rPr>
                  <a:t>Source Code</a:t>
                </a: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4ED42FC0-4540-4811-A6D5-9D9129C253F9}"/>
                  </a:ext>
                </a:extLst>
              </p:cNvPr>
              <p:cNvSpPr txBox="1"/>
              <p:nvPr/>
            </p:nvSpPr>
            <p:spPr>
              <a:xfrm>
                <a:off x="5767281" y="4935742"/>
                <a:ext cx="1504426" cy="6263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ln>
                      <a:solidFill>
                        <a:srgbClr val="0070C0"/>
                      </a:solidFill>
                    </a:ln>
                    <a:solidFill>
                      <a:srgbClr val="0070C0"/>
                    </a:solidFill>
                  </a:rPr>
                  <a:t>LAMP</a:t>
                </a:r>
              </a:p>
            </p:txBody>
          </p:sp>
        </p:grp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47EDAAD-320A-4AD6-949F-F96BE54FD174}"/>
                </a:ext>
              </a:extLst>
            </p:cNvPr>
            <p:cNvSpPr/>
            <p:nvPr/>
          </p:nvSpPr>
          <p:spPr>
            <a:xfrm rot="5400000">
              <a:off x="2937932" y="273204"/>
              <a:ext cx="136278" cy="559562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2" name="Picture 2" descr="Firewall Generic Blue icon">
              <a:extLst>
                <a:ext uri="{FF2B5EF4-FFF2-40B4-BE49-F238E27FC236}">
                  <a16:creationId xmlns:a16="http://schemas.microsoft.com/office/drawing/2014/main" id="{E5CA4ABC-8FCF-4746-A45C-7E6011FB42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3370" y="2817918"/>
              <a:ext cx="395841" cy="3958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BFDE97D2-CC8C-44C7-96E8-93D4AB4B0AC7}"/>
                </a:ext>
              </a:extLst>
            </p:cNvPr>
            <p:cNvSpPr txBox="1"/>
            <p:nvPr/>
          </p:nvSpPr>
          <p:spPr>
            <a:xfrm>
              <a:off x="2355429" y="2737995"/>
              <a:ext cx="1414335" cy="311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n>
                    <a:solidFill>
                      <a:srgbClr val="0070C0"/>
                    </a:solidFill>
                  </a:ln>
                  <a:solidFill>
                    <a:srgbClr val="0070C0"/>
                  </a:solidFill>
                </a:rPr>
                <a:t>Firewall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98107694-3E86-49E1-A159-6E3DA11D6599}"/>
              </a:ext>
            </a:extLst>
          </p:cNvPr>
          <p:cNvGrpSpPr/>
          <p:nvPr/>
        </p:nvGrpSpPr>
        <p:grpSpPr>
          <a:xfrm>
            <a:off x="8217600" y="3032345"/>
            <a:ext cx="3837705" cy="3647625"/>
            <a:chOff x="63735" y="2737995"/>
            <a:chExt cx="6155476" cy="4096324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520D6E2D-06CD-43C4-9772-4E9685289881}"/>
                </a:ext>
              </a:extLst>
            </p:cNvPr>
            <p:cNvGrpSpPr/>
            <p:nvPr/>
          </p:nvGrpSpPr>
          <p:grpSpPr>
            <a:xfrm>
              <a:off x="63735" y="3197999"/>
              <a:ext cx="5787549" cy="3636320"/>
              <a:chOff x="5349267" y="493110"/>
              <a:chExt cx="6513020" cy="5068991"/>
            </a:xfrm>
          </p:grpSpPr>
          <p:sp>
            <p:nvSpPr>
              <p:cNvPr id="153" name="Rectangle: Rounded Corners 152">
                <a:extLst>
                  <a:ext uri="{FF2B5EF4-FFF2-40B4-BE49-F238E27FC236}">
                    <a16:creationId xmlns:a16="http://schemas.microsoft.com/office/drawing/2014/main" id="{0F089429-E56D-4B01-A109-4D205E5E4D39}"/>
                  </a:ext>
                </a:extLst>
              </p:cNvPr>
              <p:cNvSpPr/>
              <p:nvPr/>
            </p:nvSpPr>
            <p:spPr>
              <a:xfrm>
                <a:off x="5389685" y="512725"/>
                <a:ext cx="6472602" cy="4191163"/>
              </a:xfrm>
              <a:prstGeom prst="roundRect">
                <a:avLst>
                  <a:gd name="adj" fmla="val 3596"/>
                </a:avLst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4" name="Picture 4" descr="NGINX Tutorial - Javatpoint">
                <a:extLst>
                  <a:ext uri="{FF2B5EF4-FFF2-40B4-BE49-F238E27FC236}">
                    <a16:creationId xmlns:a16="http://schemas.microsoft.com/office/drawing/2014/main" id="{D5310CB4-1CFB-49B5-B918-187DBC6210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59926" y="2005828"/>
                <a:ext cx="1380857" cy="13808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481CF61-7C1D-491C-B5F3-747C382F2DCE}"/>
                  </a:ext>
                </a:extLst>
              </p:cNvPr>
              <p:cNvSpPr txBox="1"/>
              <p:nvPr/>
            </p:nvSpPr>
            <p:spPr>
              <a:xfrm>
                <a:off x="5349267" y="620229"/>
                <a:ext cx="1763899" cy="6263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ln>
                      <a:solidFill>
                        <a:srgbClr val="0070C0"/>
                      </a:solidFill>
                    </a:ln>
                    <a:solidFill>
                      <a:srgbClr val="0070C0"/>
                    </a:solidFill>
                  </a:rPr>
                  <a:t>Server</a:t>
                </a:r>
              </a:p>
            </p:txBody>
          </p:sp>
          <p:pic>
            <p:nvPicPr>
              <p:cNvPr id="156" name="Picture 8" descr="Database PNG Transparent Images | PNG All">
                <a:extLst>
                  <a:ext uri="{FF2B5EF4-FFF2-40B4-BE49-F238E27FC236}">
                    <a16:creationId xmlns:a16="http://schemas.microsoft.com/office/drawing/2014/main" id="{517A0BDD-A8C4-44F9-8692-001E4784F2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85298" y="3389565"/>
                <a:ext cx="855692" cy="11886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7" name="Picture 10" descr="Server Generic Flat icon">
                <a:extLst>
                  <a:ext uri="{FF2B5EF4-FFF2-40B4-BE49-F238E27FC236}">
                    <a16:creationId xmlns:a16="http://schemas.microsoft.com/office/drawing/2014/main" id="{2375E1E6-48E4-4A84-A880-8F7F18FF097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85298" y="966393"/>
                <a:ext cx="855692" cy="11038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8" name="Arrow: Left-Right 157">
                <a:extLst>
                  <a:ext uri="{FF2B5EF4-FFF2-40B4-BE49-F238E27FC236}">
                    <a16:creationId xmlns:a16="http://schemas.microsoft.com/office/drawing/2014/main" id="{70A2BEBD-4AE9-432C-AEB3-26579F5824CC}"/>
                  </a:ext>
                </a:extLst>
              </p:cNvPr>
              <p:cNvSpPr/>
              <p:nvPr/>
            </p:nvSpPr>
            <p:spPr>
              <a:xfrm rot="20153037">
                <a:off x="9032929" y="1817005"/>
                <a:ext cx="1766542" cy="149494"/>
              </a:xfrm>
              <a:prstGeom prst="leftRightArrow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Arrow: Left-Right 158">
                <a:extLst>
                  <a:ext uri="{FF2B5EF4-FFF2-40B4-BE49-F238E27FC236}">
                    <a16:creationId xmlns:a16="http://schemas.microsoft.com/office/drawing/2014/main" id="{686312FD-C061-49F5-8AD6-B2EF719DC427}"/>
                  </a:ext>
                </a:extLst>
              </p:cNvPr>
              <p:cNvSpPr/>
              <p:nvPr/>
            </p:nvSpPr>
            <p:spPr>
              <a:xfrm rot="2027354">
                <a:off x="9024583" y="3311938"/>
                <a:ext cx="1842363" cy="149494"/>
              </a:xfrm>
              <a:prstGeom prst="leftRightArrow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0" name="Picture 12" descr="Files, folder, folders icon - Download on Iconfinder">
                <a:extLst>
                  <a:ext uri="{FF2B5EF4-FFF2-40B4-BE49-F238E27FC236}">
                    <a16:creationId xmlns:a16="http://schemas.microsoft.com/office/drawing/2014/main" id="{D95C63F1-4302-4638-811F-F83A341E4CD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69197" y="1891752"/>
                <a:ext cx="1219200" cy="1219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1" name="Arrow: Left-Right 160">
                <a:extLst>
                  <a:ext uri="{FF2B5EF4-FFF2-40B4-BE49-F238E27FC236}">
                    <a16:creationId xmlns:a16="http://schemas.microsoft.com/office/drawing/2014/main" id="{9896BE11-CDB6-4523-9D77-7747B678BD4F}"/>
                  </a:ext>
                </a:extLst>
              </p:cNvPr>
              <p:cNvSpPr/>
              <p:nvPr/>
            </p:nvSpPr>
            <p:spPr>
              <a:xfrm>
                <a:off x="6825853" y="2493189"/>
                <a:ext cx="1153907" cy="149494"/>
              </a:xfrm>
              <a:prstGeom prst="leftRightArrow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453E69A5-703E-4336-A6B5-1EAAB5359FBF}"/>
                  </a:ext>
                </a:extLst>
              </p:cNvPr>
              <p:cNvSpPr txBox="1"/>
              <p:nvPr/>
            </p:nvSpPr>
            <p:spPr>
              <a:xfrm>
                <a:off x="7701992" y="3537799"/>
                <a:ext cx="1637852" cy="915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n>
                      <a:solidFill>
                        <a:srgbClr val="0070C0"/>
                      </a:solidFill>
                    </a:ln>
                    <a:solidFill>
                      <a:srgbClr val="0070C0"/>
                    </a:solidFill>
                  </a:rPr>
                  <a:t>Web Server</a:t>
                </a: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89BB5F79-AFE9-4638-B18B-CA742925A849}"/>
                  </a:ext>
                </a:extLst>
              </p:cNvPr>
              <p:cNvSpPr txBox="1"/>
              <p:nvPr/>
            </p:nvSpPr>
            <p:spPr>
              <a:xfrm>
                <a:off x="9938133" y="2905811"/>
                <a:ext cx="1880780" cy="529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n>
                      <a:solidFill>
                        <a:srgbClr val="0070C0"/>
                      </a:solidFill>
                    </a:ln>
                    <a:solidFill>
                      <a:srgbClr val="0070C0"/>
                    </a:solidFill>
                  </a:rPr>
                  <a:t>Database</a:t>
                </a:r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C22344EE-8988-47EB-88AD-1EF5A50EDF2C}"/>
                  </a:ext>
                </a:extLst>
              </p:cNvPr>
              <p:cNvSpPr txBox="1"/>
              <p:nvPr/>
            </p:nvSpPr>
            <p:spPr>
              <a:xfrm>
                <a:off x="9706353" y="493110"/>
                <a:ext cx="2112558" cy="529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n>
                      <a:solidFill>
                        <a:srgbClr val="0070C0"/>
                      </a:solidFill>
                    </a:ln>
                    <a:solidFill>
                      <a:srgbClr val="0070C0"/>
                    </a:solidFill>
                  </a:rPr>
                  <a:t>App Server</a:t>
                </a: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7EAAB9F4-8318-45D2-A6B2-88D6D0D4FE3F}"/>
                  </a:ext>
                </a:extLst>
              </p:cNvPr>
              <p:cNvSpPr txBox="1"/>
              <p:nvPr/>
            </p:nvSpPr>
            <p:spPr>
              <a:xfrm>
                <a:off x="5542539" y="3163716"/>
                <a:ext cx="1763897" cy="915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n>
                      <a:solidFill>
                        <a:srgbClr val="0070C0"/>
                      </a:solidFill>
                    </a:ln>
                    <a:solidFill>
                      <a:srgbClr val="0070C0"/>
                    </a:solidFill>
                  </a:rPr>
                  <a:t>Source Code</a:t>
                </a:r>
              </a:p>
            </p:txBody>
          </p: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827FED3C-7739-4984-BF69-CC957BBF9637}"/>
                  </a:ext>
                </a:extLst>
              </p:cNvPr>
              <p:cNvSpPr txBox="1"/>
              <p:nvPr/>
            </p:nvSpPr>
            <p:spPr>
              <a:xfrm>
                <a:off x="5767281" y="4935742"/>
                <a:ext cx="1504426" cy="6263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ln>
                      <a:solidFill>
                        <a:srgbClr val="0070C0"/>
                      </a:solidFill>
                    </a:ln>
                    <a:solidFill>
                      <a:srgbClr val="0070C0"/>
                    </a:solidFill>
                  </a:rPr>
                  <a:t>LAMP</a:t>
                </a:r>
              </a:p>
            </p:txBody>
          </p:sp>
        </p:grp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C5629748-F5E7-4479-8856-EC9F3AD81776}"/>
                </a:ext>
              </a:extLst>
            </p:cNvPr>
            <p:cNvSpPr/>
            <p:nvPr/>
          </p:nvSpPr>
          <p:spPr>
            <a:xfrm rot="5400000">
              <a:off x="2937932" y="273204"/>
              <a:ext cx="136278" cy="559562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1" name="Picture 2" descr="Firewall Generic Blue icon">
              <a:extLst>
                <a:ext uri="{FF2B5EF4-FFF2-40B4-BE49-F238E27FC236}">
                  <a16:creationId xmlns:a16="http://schemas.microsoft.com/office/drawing/2014/main" id="{0BD36266-CDCF-4EC6-B0E2-F4FCFEF28B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3370" y="2817918"/>
              <a:ext cx="395841" cy="3958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32D5E1F4-BC33-41A9-B359-23517ACF402C}"/>
                </a:ext>
              </a:extLst>
            </p:cNvPr>
            <p:cNvSpPr txBox="1"/>
            <p:nvPr/>
          </p:nvSpPr>
          <p:spPr>
            <a:xfrm>
              <a:off x="2472451" y="2737995"/>
              <a:ext cx="1297313" cy="311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n>
                    <a:solidFill>
                      <a:srgbClr val="0070C0"/>
                    </a:solidFill>
                  </a:ln>
                  <a:solidFill>
                    <a:srgbClr val="0070C0"/>
                  </a:solidFill>
                </a:rPr>
                <a:t>Firewall</a:t>
              </a:r>
            </a:p>
          </p:txBody>
        </p:sp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id="{6C8B1918-804E-4F29-A492-BDEADEEE1401}"/>
              </a:ext>
            </a:extLst>
          </p:cNvPr>
          <p:cNvSpPr txBox="1"/>
          <p:nvPr/>
        </p:nvSpPr>
        <p:spPr>
          <a:xfrm>
            <a:off x="6219275" y="5755596"/>
            <a:ext cx="1142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Replica</a:t>
            </a:r>
          </a:p>
        </p:txBody>
      </p:sp>
      <p:sp>
        <p:nvSpPr>
          <p:cNvPr id="168" name="Arrow: Curved Up 167">
            <a:extLst>
              <a:ext uri="{FF2B5EF4-FFF2-40B4-BE49-F238E27FC236}">
                <a16:creationId xmlns:a16="http://schemas.microsoft.com/office/drawing/2014/main" id="{6DDF85E4-8FCE-4C04-8D84-617BB692C898}"/>
              </a:ext>
            </a:extLst>
          </p:cNvPr>
          <p:cNvSpPr/>
          <p:nvPr/>
        </p:nvSpPr>
        <p:spPr>
          <a:xfrm>
            <a:off x="2541577" y="6095417"/>
            <a:ext cx="4631869" cy="467929"/>
          </a:xfrm>
          <a:prstGeom prst="curvedUpArrow">
            <a:avLst>
              <a:gd name="adj1" fmla="val 46951"/>
              <a:gd name="adj2" fmla="val 135567"/>
              <a:gd name="adj3" fmla="val 32516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59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169</Words>
  <Application>Microsoft Office PowerPoint</Application>
  <PresentationFormat>Widescreen</PresentationFormat>
  <Paragraphs>97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Abdo Pr</dc:creator>
  <cp:lastModifiedBy>Abdo Pr</cp:lastModifiedBy>
  <cp:revision>13</cp:revision>
  <dcterms:created xsi:type="dcterms:W3CDTF">2024-02-22T07:19:06Z</dcterms:created>
  <dcterms:modified xsi:type="dcterms:W3CDTF">2024-02-25T12:14:47Z</dcterms:modified>
</cp:coreProperties>
</file>