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43" r:id="rId3"/>
    <p:sldId id="262" r:id="rId4"/>
    <p:sldId id="341" r:id="rId5"/>
    <p:sldId id="342" r:id="rId6"/>
    <p:sldId id="345" r:id="rId7"/>
    <p:sldId id="344" r:id="rId8"/>
    <p:sldId id="346" r:id="rId9"/>
    <p:sldId id="347" r:id="rId10"/>
    <p:sldId id="356" r:id="rId11"/>
    <p:sldId id="357" r:id="rId12"/>
    <p:sldId id="358" r:id="rId13"/>
    <p:sldId id="348" r:id="rId14"/>
    <p:sldId id="349" r:id="rId15"/>
    <p:sldId id="350" r:id="rId16"/>
    <p:sldId id="359" r:id="rId17"/>
    <p:sldId id="351" r:id="rId18"/>
    <p:sldId id="352" r:id="rId19"/>
    <p:sldId id="353" r:id="rId20"/>
    <p:sldId id="354" r:id="rId21"/>
    <p:sldId id="355" r:id="rId22"/>
    <p:sldId id="3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79" d="100"/>
          <a:sy n="79" d="100"/>
        </p:scale>
        <p:origin x="12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7/1/2023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400" y="4892342"/>
            <a:ext cx="10192512" cy="646331"/>
          </a:xfrm>
          <a:prstGeom prst="rect">
            <a:avLst/>
          </a:prstGeom>
          <a:noFill/>
        </p:spPr>
        <p:txBody>
          <a:bodyPr wrap="square" rtlCol="0">
            <a:spAutoFit/>
          </a:bodyPr>
          <a:lstStyle/>
          <a:p>
            <a:pPr algn="ctr"/>
            <a:r>
              <a:rPr lang="en-US" sz="3600" b="1" dirty="0"/>
              <a:t>Educational website for learning sign language</a:t>
            </a:r>
          </a:p>
        </p:txBody>
      </p:sp>
      <p:sp>
        <p:nvSpPr>
          <p:cNvPr id="2" name="TextBox 1">
            <a:extLst>
              <a:ext uri="{FF2B5EF4-FFF2-40B4-BE49-F238E27FC236}">
                <a16:creationId xmlns:a16="http://schemas.microsoft.com/office/drawing/2014/main" id="{1983C5A8-9921-B196-C81A-338796D8FD8A}"/>
              </a:ext>
            </a:extLst>
          </p:cNvPr>
          <p:cNvSpPr txBox="1"/>
          <p:nvPr/>
        </p:nvSpPr>
        <p:spPr>
          <a:xfrm>
            <a:off x="3576536" y="3386628"/>
            <a:ext cx="5246451" cy="707886"/>
          </a:xfrm>
          <a:prstGeom prst="rect">
            <a:avLst/>
          </a:prstGeom>
          <a:noFill/>
        </p:spPr>
        <p:txBody>
          <a:bodyPr wrap="square" rtlCol="0">
            <a:spAutoFit/>
          </a:bodyPr>
          <a:lstStyle/>
          <a:p>
            <a:pPr algn="ctr"/>
            <a:r>
              <a:rPr lang="en-US" sz="2000" b="1" dirty="0">
                <a:solidFill>
                  <a:srgbClr val="002060"/>
                </a:solidFill>
                <a:latin typeface="Arial" panose="020B0604020202020204" pitchFamily="34" charset="0"/>
                <a:cs typeface="Arial" panose="020B0604020202020204" pitchFamily="34" charset="0"/>
              </a:rPr>
              <a:t>FACULTY OF INFORMATION TECHNOLOGY</a:t>
            </a:r>
          </a:p>
        </p:txBody>
      </p:sp>
    </p:spTree>
    <p:extLst>
      <p:ext uri="{BB962C8B-B14F-4D97-AF65-F5344CB8AC3E}">
        <p14:creationId xmlns:p14="http://schemas.microsoft.com/office/powerpoint/2010/main" val="410493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Related Works</a:t>
            </a:r>
          </a:p>
        </p:txBody>
      </p:sp>
      <p:sp>
        <p:nvSpPr>
          <p:cNvPr id="16" name="TextBox 15"/>
          <p:cNvSpPr txBox="1"/>
          <p:nvPr/>
        </p:nvSpPr>
        <p:spPr>
          <a:xfrm>
            <a:off x="178802" y="991485"/>
            <a:ext cx="11592784" cy="2148024"/>
          </a:xfrm>
          <a:prstGeom prst="rect">
            <a:avLst/>
          </a:prstGeom>
          <a:noFill/>
        </p:spPr>
        <p:txBody>
          <a:bodyPr wrap="square" rtlCol="0">
            <a:spAutoFit/>
          </a:bodyPr>
          <a:lstStyle/>
          <a:p>
            <a:pPr marL="0" indent="0" algn="just">
              <a:buFont typeface="Open Sans"/>
              <a:buNone/>
            </a:pPr>
            <a:r>
              <a:rPr lang="en-US" sz="1600" b="1" dirty="0" err="1">
                <a:effectLst/>
                <a:latin typeface="Calibri" panose="020F0502020204030204" pitchFamily="34" charset="0"/>
                <a:ea typeface="Calibri" panose="020F0502020204030204" pitchFamily="34" charset="0"/>
                <a:cs typeface="Arial" panose="020B0604020202020204" pitchFamily="34" charset="0"/>
              </a:rPr>
              <a:t>Aslpro</a:t>
            </a:r>
            <a:r>
              <a:rPr lang="en-US" sz="1600" b="1" dirty="0">
                <a:effectLst/>
                <a:latin typeface="Calibri" panose="020F0502020204030204" pitchFamily="34" charset="0"/>
                <a:ea typeface="Calibri" panose="020F0502020204030204" pitchFamily="34" charset="0"/>
                <a:cs typeface="Arial" panose="020B0604020202020204" pitchFamily="34" charset="0"/>
              </a:rPr>
              <a:t>  Web:</a:t>
            </a:r>
          </a:p>
          <a:p>
            <a:pPr marL="0" marR="114300" indent="0" algn="l" rtl="1">
              <a:lnSpc>
                <a:spcPct val="115000"/>
              </a:lnSpc>
              <a:spcBef>
                <a:spcPts val="0"/>
              </a:spcBef>
              <a:spcAft>
                <a:spcPts val="785"/>
              </a:spcAft>
              <a:buNone/>
            </a:pPr>
            <a:r>
              <a:rPr lang="en-US" sz="1600" dirty="0">
                <a:effectLst/>
                <a:latin typeface="Calibri" panose="020F0502020204030204" pitchFamily="34" charset="0"/>
                <a:ea typeface="Calibri" panose="020F0502020204030204" pitchFamily="34" charset="0"/>
                <a:cs typeface="Calibri" panose="020F0502020204030204" pitchFamily="34" charset="0"/>
              </a:rPr>
              <a:t>Great site to learn ASL on their website, </a:t>
            </a:r>
          </a:p>
          <a:p>
            <a:pPr marL="0" marR="114300" indent="0" algn="l" rtl="1">
              <a:lnSpc>
                <a:spcPct val="115000"/>
              </a:lnSpc>
              <a:spcBef>
                <a:spcPts val="0"/>
              </a:spcBef>
              <a:spcAft>
                <a:spcPts val="785"/>
              </a:spcAft>
              <a:buNone/>
            </a:pPr>
            <a:r>
              <a:rPr lang="en-US" sz="1600" dirty="0">
                <a:effectLst/>
                <a:latin typeface="Calibri" panose="020F0502020204030204" pitchFamily="34" charset="0"/>
                <a:ea typeface="Calibri" panose="020F0502020204030204" pitchFamily="34" charset="0"/>
                <a:cs typeface="Calibri" panose="020F0502020204030204" pitchFamily="34" charset="0"/>
              </a:rPr>
              <a:t>you can find great </a:t>
            </a:r>
          </a:p>
          <a:p>
            <a:pPr marL="0" marR="114300" indent="0" algn="l" rtl="1">
              <a:lnSpc>
                <a:spcPct val="115000"/>
              </a:lnSpc>
              <a:spcBef>
                <a:spcPts val="0"/>
              </a:spcBef>
              <a:spcAft>
                <a:spcPts val="785"/>
              </a:spcAft>
              <a:buNone/>
            </a:pPr>
            <a:r>
              <a:rPr lang="en-US" sz="1600" dirty="0">
                <a:effectLst/>
                <a:latin typeface="Calibri" panose="020F0502020204030204" pitchFamily="34" charset="0"/>
                <a:ea typeface="Calibri" panose="020F0502020204030204" pitchFamily="34" charset="0"/>
                <a:cs typeface="Calibri" panose="020F0502020204030204" pitchFamily="34" charset="0"/>
              </a:rPr>
              <a:t>educational tools you can learn everything </a:t>
            </a:r>
          </a:p>
          <a:p>
            <a:pPr marL="0" marR="114300" indent="0" algn="l" rtl="1">
              <a:lnSpc>
                <a:spcPct val="115000"/>
              </a:lnSpc>
              <a:spcBef>
                <a:spcPts val="0"/>
              </a:spcBef>
              <a:spcAft>
                <a:spcPts val="785"/>
              </a:spcAft>
              <a:buNone/>
            </a:pPr>
            <a:r>
              <a:rPr lang="en-US" sz="1600" dirty="0">
                <a:effectLst/>
                <a:latin typeface="Calibri" panose="020F0502020204030204" pitchFamily="34" charset="0"/>
                <a:ea typeface="Calibri" panose="020F0502020204030204" pitchFamily="34" charset="0"/>
                <a:cs typeface="Calibri" panose="020F0502020204030204" pitchFamily="34" charset="0"/>
              </a:rPr>
              <a:t>from the alphabet, to everyday words and phrases and more, the site is </a:t>
            </a:r>
          </a:p>
          <a:p>
            <a:pPr marL="0" marR="114300" indent="0" algn="l" rtl="1">
              <a:lnSpc>
                <a:spcPct val="115000"/>
              </a:lnSpc>
              <a:spcBef>
                <a:spcPts val="0"/>
              </a:spcBef>
              <a:spcAft>
                <a:spcPts val="785"/>
              </a:spcAft>
              <a:buNone/>
            </a:pPr>
            <a:r>
              <a:rPr lang="en-US" sz="1600" dirty="0">
                <a:effectLst/>
                <a:latin typeface="Calibri" panose="020F0502020204030204" pitchFamily="34" charset="0"/>
                <a:ea typeface="Calibri" panose="020F0502020204030204" pitchFamily="34" charset="0"/>
                <a:cs typeface="Calibri" panose="020F0502020204030204" pitchFamily="34" charset="0"/>
              </a:rPr>
              <a:t>completely free to use.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2B64DB0-DEC2-7027-7758-AF5C270B642F}"/>
              </a:ext>
            </a:extLst>
          </p:cNvPr>
          <p:cNvPicPr/>
          <p:nvPr/>
        </p:nvPicPr>
        <p:blipFill>
          <a:blip r:embed="rId3"/>
          <a:stretch>
            <a:fillRect/>
          </a:stretch>
        </p:blipFill>
        <p:spPr>
          <a:xfrm>
            <a:off x="365760" y="3341066"/>
            <a:ext cx="7461504" cy="2756281"/>
          </a:xfrm>
          <a:prstGeom prst="rect">
            <a:avLst/>
          </a:prstGeom>
        </p:spPr>
      </p:pic>
    </p:spTree>
    <p:extLst>
      <p:ext uri="{BB962C8B-B14F-4D97-AF65-F5344CB8AC3E}">
        <p14:creationId xmlns:p14="http://schemas.microsoft.com/office/powerpoint/2010/main" val="98576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Related Works</a:t>
            </a:r>
          </a:p>
        </p:txBody>
      </p:sp>
      <p:sp>
        <p:nvSpPr>
          <p:cNvPr id="16" name="TextBox 15"/>
          <p:cNvSpPr txBox="1"/>
          <p:nvPr/>
        </p:nvSpPr>
        <p:spPr>
          <a:xfrm>
            <a:off x="178802" y="991485"/>
            <a:ext cx="11592784" cy="1711366"/>
          </a:xfrm>
          <a:prstGeom prst="rect">
            <a:avLst/>
          </a:prstGeom>
          <a:noFill/>
        </p:spPr>
        <p:txBody>
          <a:bodyPr wrap="square" rtlCol="0">
            <a:spAutoFit/>
          </a:bodyPr>
          <a:lstStyle/>
          <a:p>
            <a:pPr marL="0" indent="0" algn="just">
              <a:lnSpc>
                <a:spcPct val="150000"/>
              </a:lnSpc>
              <a:buFont typeface="Open Sans"/>
              <a:buNone/>
            </a:pPr>
            <a:r>
              <a:rPr lang="en-US" b="1" dirty="0">
                <a:effectLst/>
                <a:latin typeface="Calibri" panose="020F0502020204030204" pitchFamily="34" charset="0"/>
                <a:ea typeface="Calibri" panose="020F0502020204030204" pitchFamily="34" charset="0"/>
                <a:cs typeface="Arial" panose="020B0604020202020204" pitchFamily="34" charset="0"/>
              </a:rPr>
              <a:t>Sign Language 101:</a:t>
            </a:r>
          </a:p>
          <a:p>
            <a:pPr marL="0" marR="0" indent="0" algn="l" rtl="0">
              <a:lnSpc>
                <a:spcPct val="150000"/>
              </a:lnSpc>
              <a:spcBef>
                <a:spcPts val="0"/>
              </a:spcBef>
              <a:spcAft>
                <a:spcPts val="800"/>
              </a:spcAft>
              <a:buNone/>
            </a:pPr>
            <a:r>
              <a:rPr lang="en-US" dirty="0">
                <a:effectLst/>
                <a:latin typeface="Calibri" panose="020F0502020204030204" pitchFamily="34" charset="0"/>
                <a:ea typeface="Calibri" panose="020F0502020204030204" pitchFamily="34" charset="0"/>
                <a:cs typeface="Calibri" panose="020F0502020204030204" pitchFamily="34" charset="0"/>
              </a:rPr>
              <a:t>SIGN LANGUAGE 101 is one of the most popular sites for teaching sign language in American English, offering us courses and books to facilitate learning for learners. Dr Byron Bridges offers us American Sign Language (ASL) courses for adults at two full levels Level I and Level II. In addition to a sign language course for children.</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صورة 6">
            <a:extLst>
              <a:ext uri="{FF2B5EF4-FFF2-40B4-BE49-F238E27FC236}">
                <a16:creationId xmlns:a16="http://schemas.microsoft.com/office/drawing/2014/main" id="{4FE27871-C785-2A5E-3348-EBDD68717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02" y="3045596"/>
            <a:ext cx="7416814" cy="3051751"/>
          </a:xfrm>
          <a:prstGeom prst="rect">
            <a:avLst/>
          </a:prstGeom>
        </p:spPr>
      </p:pic>
    </p:spTree>
    <p:extLst>
      <p:ext uri="{BB962C8B-B14F-4D97-AF65-F5344CB8AC3E}">
        <p14:creationId xmlns:p14="http://schemas.microsoft.com/office/powerpoint/2010/main" val="396881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Related Works</a:t>
            </a:r>
          </a:p>
        </p:txBody>
      </p:sp>
      <p:sp>
        <p:nvSpPr>
          <p:cNvPr id="16" name="TextBox 15"/>
          <p:cNvSpPr txBox="1"/>
          <p:nvPr/>
        </p:nvSpPr>
        <p:spPr>
          <a:xfrm>
            <a:off x="178802" y="991485"/>
            <a:ext cx="11592784" cy="1245277"/>
          </a:xfrm>
          <a:prstGeom prst="rect">
            <a:avLst/>
          </a:prstGeom>
          <a:noFill/>
        </p:spPr>
        <p:txBody>
          <a:bodyPr wrap="square" rtlCol="0">
            <a:spAutoFit/>
          </a:bodyPr>
          <a:lstStyle/>
          <a:p>
            <a:pPr marL="0" indent="0" algn="just">
              <a:buFont typeface="Open Sans"/>
              <a:buNone/>
            </a:pPr>
            <a:r>
              <a:rPr lang="en-US" sz="1800" b="1" dirty="0" err="1">
                <a:effectLst/>
                <a:latin typeface="Calibri" panose="020F0502020204030204" pitchFamily="34" charset="0"/>
                <a:ea typeface="Calibri" panose="020F0502020204030204" pitchFamily="34" charset="0"/>
                <a:cs typeface="Arial" panose="020B0604020202020204" pitchFamily="34" charset="0"/>
              </a:rPr>
              <a:t>startasl</a:t>
            </a:r>
            <a:r>
              <a:rPr lang="en-US" sz="1800" b="1" dirty="0">
                <a:effectLst/>
                <a:latin typeface="Calibri" panose="020F0502020204030204" pitchFamily="34" charset="0"/>
                <a:ea typeface="Calibri" panose="020F0502020204030204" pitchFamily="34" charset="0"/>
                <a:cs typeface="Arial" panose="020B0604020202020204" pitchFamily="34" charset="0"/>
              </a:rPr>
              <a:t>:</a:t>
            </a:r>
          </a:p>
          <a:p>
            <a:pPr marL="0" marR="0" indent="0" algn="l" rtl="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Start ASL offers us multiple options to choose from that suits you, you can choose the courses section in case you are a student who wants to learn sign language. You can also choose the School Options section in case you are a teacher, school, home school or organization.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صورة 7">
            <a:extLst>
              <a:ext uri="{FF2B5EF4-FFF2-40B4-BE49-F238E27FC236}">
                <a16:creationId xmlns:a16="http://schemas.microsoft.com/office/drawing/2014/main" id="{B21144F2-5FF2-E30B-A338-F9FED19B7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144" y="2438320"/>
            <a:ext cx="7339585" cy="3659028"/>
          </a:xfrm>
          <a:prstGeom prst="rect">
            <a:avLst/>
          </a:prstGeom>
        </p:spPr>
      </p:pic>
    </p:spTree>
    <p:extLst>
      <p:ext uri="{BB962C8B-B14F-4D97-AF65-F5344CB8AC3E}">
        <p14:creationId xmlns:p14="http://schemas.microsoft.com/office/powerpoint/2010/main" val="2066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Problem Definition</a:t>
            </a:r>
          </a:p>
        </p:txBody>
      </p:sp>
      <p:sp>
        <p:nvSpPr>
          <p:cNvPr id="16" name="TextBox 15"/>
          <p:cNvSpPr txBox="1"/>
          <p:nvPr/>
        </p:nvSpPr>
        <p:spPr>
          <a:xfrm>
            <a:off x="178802" y="991485"/>
            <a:ext cx="11592784" cy="5355312"/>
          </a:xfrm>
          <a:prstGeom prst="rect">
            <a:avLst/>
          </a:prstGeom>
          <a:noFill/>
        </p:spPr>
        <p:txBody>
          <a:bodyPr wrap="square" rtlCol="0">
            <a:spAutoFit/>
          </a:bodyPr>
          <a:lstStyle/>
          <a:p>
            <a:r>
              <a:rPr lang="en-US" dirty="0"/>
              <a:t>Deaf and dumb people have a lot of difficulties. Imagine that you live in a world </a:t>
            </a:r>
          </a:p>
          <a:p>
            <a:r>
              <a:rPr lang="en-US" dirty="0"/>
              <a:t>where no one knows your language and you have to navigate everyday life using </a:t>
            </a:r>
          </a:p>
          <a:p>
            <a:r>
              <a:rPr lang="en-US" dirty="0"/>
              <a:t>interpreters and special services to help you communicate with others. Imagine a world </a:t>
            </a:r>
          </a:p>
          <a:p>
            <a:r>
              <a:rPr lang="en-US" dirty="0"/>
              <a:t>where everyone is deaf, and you are the only one who hears it, and you are excluded </a:t>
            </a:r>
          </a:p>
          <a:p>
            <a:r>
              <a:rPr lang="en-US" dirty="0"/>
              <a:t>because of your “hearing” disability And you are classified as “another type.” This is </a:t>
            </a:r>
          </a:p>
          <a:p>
            <a:r>
              <a:rPr lang="en-US" dirty="0"/>
              <a:t>the reality of the deaf community</a:t>
            </a:r>
          </a:p>
          <a:p>
            <a:r>
              <a:rPr lang="en-US" dirty="0"/>
              <a:t>There are approximately 1.4 million deaf and hard of hearing people living in the </a:t>
            </a:r>
          </a:p>
          <a:p>
            <a:r>
              <a:rPr lang="en-US" dirty="0"/>
              <a:t>USA within the state of Michigan and more than 38 million deaf and hard of hearing </a:t>
            </a:r>
          </a:p>
          <a:p>
            <a:r>
              <a:rPr lang="en-US" dirty="0"/>
              <a:t>people all over the other America, where the deaf community is a vibrant but </a:t>
            </a:r>
          </a:p>
          <a:p>
            <a:r>
              <a:rPr lang="en-US" dirty="0"/>
              <a:t>unfortunately, incredibly marginalized community from Before the mainstream audio </a:t>
            </a:r>
          </a:p>
          <a:p>
            <a:r>
              <a:rPr lang="en-US" dirty="0"/>
              <a:t>community</a:t>
            </a:r>
          </a:p>
          <a:p>
            <a:r>
              <a:rPr lang="en-US" dirty="0"/>
              <a:t>Deaf people endure daily discrimination and oppression. Deaf people have faced </a:t>
            </a:r>
          </a:p>
          <a:p>
            <a:r>
              <a:rPr lang="en-US" dirty="0"/>
              <a:t>generations of systematic discrimination including forced sterilization in the twentieth </a:t>
            </a:r>
          </a:p>
          <a:p>
            <a:r>
              <a:rPr lang="en-US" dirty="0"/>
              <a:t>century. The relationship between the hearing community and the deaf community is </a:t>
            </a:r>
          </a:p>
          <a:p>
            <a:r>
              <a:rPr lang="en-US" dirty="0"/>
              <a:t>often strained due to the continuing lack of understanding of the deaf community. </a:t>
            </a:r>
          </a:p>
          <a:p>
            <a:r>
              <a:rPr lang="en-US" dirty="0"/>
              <a:t>Therefore, we wanted to make a site to teach sign language easily from home to help </a:t>
            </a:r>
          </a:p>
          <a:p>
            <a:r>
              <a:rPr lang="en-US" dirty="0"/>
              <a:t>spread sign language in the world and the ordinary person can learn sign language, not </a:t>
            </a:r>
          </a:p>
          <a:p>
            <a:r>
              <a:rPr lang="en-US" dirty="0"/>
              <a:t>just the deaf person, so that we are able to understand each other easily in the world.</a:t>
            </a:r>
          </a:p>
          <a:p>
            <a:endParaRPr lang="en-US" dirty="0"/>
          </a:p>
        </p:txBody>
      </p:sp>
    </p:spTree>
    <p:extLst>
      <p:ext uri="{BB962C8B-B14F-4D97-AF65-F5344CB8AC3E}">
        <p14:creationId xmlns:p14="http://schemas.microsoft.com/office/powerpoint/2010/main" val="239829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Proposed System</a:t>
            </a:r>
          </a:p>
        </p:txBody>
      </p:sp>
      <p:sp>
        <p:nvSpPr>
          <p:cNvPr id="16" name="TextBox 15"/>
          <p:cNvSpPr txBox="1"/>
          <p:nvPr/>
        </p:nvSpPr>
        <p:spPr>
          <a:xfrm>
            <a:off x="178802" y="991485"/>
            <a:ext cx="11592784" cy="4801314"/>
          </a:xfrm>
          <a:prstGeom prst="rect">
            <a:avLst/>
          </a:prstGeom>
          <a:noFill/>
        </p:spPr>
        <p:txBody>
          <a:bodyPr wrap="square" rtlCol="0">
            <a:spAutoFit/>
          </a:bodyPr>
          <a:lstStyle/>
          <a:p>
            <a:r>
              <a:rPr lang="en-US" dirty="0"/>
              <a:t>A proposed system for an educational website for learning sign language can include the following components:</a:t>
            </a:r>
          </a:p>
          <a:p>
            <a:r>
              <a:rPr lang="en-US" dirty="0"/>
              <a:t>1. User registration and login: Users can create an account and login to access the sign language learning materials.</a:t>
            </a:r>
          </a:p>
          <a:p>
            <a:r>
              <a:rPr lang="en-US" dirty="0"/>
              <a:t>2. Learning modules: The website can include different modules for learning sign language, including beginner, intermediate, and advanced levels. Each module can include lessons, videos, quizzes, and interactive exercises.</a:t>
            </a:r>
          </a:p>
          <a:p>
            <a:r>
              <a:rPr lang="en-US" dirty="0"/>
              <a:t>3. Glossary: The website can provide a comprehensive glossary of sign language terms and phrases, with video demonstrations and examples.</a:t>
            </a:r>
          </a:p>
          <a:p>
            <a:r>
              <a:rPr lang="en-US" dirty="0"/>
              <a:t>4. Progress tracking: The website can track users' progress in each module and provide feedback on their performance. This can motivate users to continue learning and improve their sign language skills.</a:t>
            </a:r>
          </a:p>
          <a:p>
            <a:r>
              <a:rPr lang="en-US" dirty="0"/>
              <a:t>5. Community features: The website can include features for users to connect with each other, including discussion forums, chat rooms, and social media integration. This can create a sense of community and support among users.</a:t>
            </a:r>
          </a:p>
          <a:p>
            <a:r>
              <a:rPr lang="en-US" dirty="0"/>
              <a:t>6. Accessibility features: The website should be designed with accessibility in mind, including compatibility with assistive technologies, such as screen readers and keyboard navigation, and providing captioning and audio descriptions for videos.</a:t>
            </a:r>
          </a:p>
          <a:p>
            <a:r>
              <a:rPr lang="en-US" dirty="0"/>
              <a:t>7. Feedback mechanism: The website can provide a feedback mechanism for users to share their thoughts and suggestions for improving the website and its content.</a:t>
            </a:r>
          </a:p>
          <a:p>
            <a:endParaRPr lang="en-US" dirty="0"/>
          </a:p>
          <a:p>
            <a:r>
              <a:rPr lang="en-US" dirty="0"/>
              <a:t>Overall, an educational website for learning sign language should be user-friendly, interactive, and accessible, with engaging content and features that support users' learning and progress.</a:t>
            </a:r>
          </a:p>
        </p:txBody>
      </p:sp>
    </p:spTree>
    <p:extLst>
      <p:ext uri="{BB962C8B-B14F-4D97-AF65-F5344CB8AC3E}">
        <p14:creationId xmlns:p14="http://schemas.microsoft.com/office/powerpoint/2010/main" val="160342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Methodologies and Techniques</a:t>
            </a:r>
          </a:p>
        </p:txBody>
      </p:sp>
      <p:pic>
        <p:nvPicPr>
          <p:cNvPr id="26" name="Picture 25">
            <a:extLst>
              <a:ext uri="{FF2B5EF4-FFF2-40B4-BE49-F238E27FC236}">
                <a16:creationId xmlns:a16="http://schemas.microsoft.com/office/drawing/2014/main" id="{092433B7-ECBE-8A26-751F-BFDF3B6FE35A}"/>
              </a:ext>
            </a:extLst>
          </p:cNvPr>
          <p:cNvPicPr>
            <a:picLocks noChangeAspect="1"/>
          </p:cNvPicPr>
          <p:nvPr/>
        </p:nvPicPr>
        <p:blipFill>
          <a:blip r:embed="rId3"/>
          <a:stretch>
            <a:fillRect/>
          </a:stretch>
        </p:blipFill>
        <p:spPr>
          <a:xfrm>
            <a:off x="524256" y="1118191"/>
            <a:ext cx="11426132" cy="4835912"/>
          </a:xfrm>
          <a:prstGeom prst="rect">
            <a:avLst/>
          </a:prstGeom>
        </p:spPr>
      </p:pic>
    </p:spTree>
    <p:extLst>
      <p:ext uri="{BB962C8B-B14F-4D97-AF65-F5344CB8AC3E}">
        <p14:creationId xmlns:p14="http://schemas.microsoft.com/office/powerpoint/2010/main" val="36169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Methodologies and Techniques</a:t>
            </a:r>
          </a:p>
        </p:txBody>
      </p:sp>
      <p:pic>
        <p:nvPicPr>
          <p:cNvPr id="130" name="Picture 129">
            <a:extLst>
              <a:ext uri="{FF2B5EF4-FFF2-40B4-BE49-F238E27FC236}">
                <a16:creationId xmlns:a16="http://schemas.microsoft.com/office/drawing/2014/main" id="{A2549F65-F285-8198-974B-E36F80CC2BC3}"/>
              </a:ext>
            </a:extLst>
          </p:cNvPr>
          <p:cNvPicPr>
            <a:picLocks noChangeAspect="1"/>
          </p:cNvPicPr>
          <p:nvPr/>
        </p:nvPicPr>
        <p:blipFill>
          <a:blip r:embed="rId3"/>
          <a:stretch>
            <a:fillRect/>
          </a:stretch>
        </p:blipFill>
        <p:spPr>
          <a:xfrm>
            <a:off x="1715644" y="1295215"/>
            <a:ext cx="8760711" cy="4267570"/>
          </a:xfrm>
          <a:prstGeom prst="rect">
            <a:avLst/>
          </a:prstGeom>
        </p:spPr>
      </p:pic>
    </p:spTree>
    <p:extLst>
      <p:ext uri="{BB962C8B-B14F-4D97-AF65-F5344CB8AC3E}">
        <p14:creationId xmlns:p14="http://schemas.microsoft.com/office/powerpoint/2010/main" val="8346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6063502" cy="461665"/>
          </a:xfrm>
          <a:prstGeom prst="rect">
            <a:avLst/>
          </a:prstGeom>
          <a:noFill/>
        </p:spPr>
        <p:txBody>
          <a:bodyPr wrap="square" rtlCol="0">
            <a:spAutoFit/>
          </a:bodyPr>
          <a:lstStyle/>
          <a:p>
            <a:r>
              <a:rPr lang="en-US" sz="2400" b="1" dirty="0"/>
              <a:t>System Requirements (S/W and H/W Tools)</a:t>
            </a:r>
          </a:p>
        </p:txBody>
      </p:sp>
      <p:sp>
        <p:nvSpPr>
          <p:cNvPr id="16" name="TextBox 15"/>
          <p:cNvSpPr txBox="1"/>
          <p:nvPr/>
        </p:nvSpPr>
        <p:spPr>
          <a:xfrm>
            <a:off x="178802" y="991485"/>
            <a:ext cx="11592784" cy="5078313"/>
          </a:xfrm>
          <a:prstGeom prst="rect">
            <a:avLst/>
          </a:prstGeom>
          <a:noFill/>
        </p:spPr>
        <p:txBody>
          <a:bodyPr wrap="square" rtlCol="0">
            <a:spAutoFit/>
          </a:bodyPr>
          <a:lstStyle/>
          <a:p>
            <a:r>
              <a:rPr lang="en-US" b="1" dirty="0"/>
              <a:t>Software Tools:</a:t>
            </a:r>
            <a:endParaRPr lang="ar-EG" b="1" dirty="0"/>
          </a:p>
          <a:p>
            <a:r>
              <a:rPr lang="en-US" dirty="0"/>
              <a:t>AI:</a:t>
            </a:r>
          </a:p>
          <a:p>
            <a:r>
              <a:rPr lang="en-US" dirty="0"/>
              <a:t>● Python </a:t>
            </a:r>
          </a:p>
          <a:p>
            <a:r>
              <a:rPr lang="en-US" dirty="0"/>
              <a:t>● TensorFlow</a:t>
            </a:r>
          </a:p>
          <a:p>
            <a:r>
              <a:rPr lang="en-US" dirty="0"/>
              <a:t>● </a:t>
            </a:r>
            <a:r>
              <a:rPr lang="en-US" dirty="0" err="1"/>
              <a:t>Keras</a:t>
            </a:r>
            <a:endParaRPr lang="en-US" dirty="0"/>
          </a:p>
          <a:p>
            <a:r>
              <a:rPr lang="en-US" dirty="0"/>
              <a:t>● OpenCV</a:t>
            </a:r>
          </a:p>
          <a:p>
            <a:r>
              <a:rPr lang="en-US" dirty="0"/>
              <a:t>Web:</a:t>
            </a:r>
          </a:p>
          <a:p>
            <a:r>
              <a:rPr lang="en-US" dirty="0"/>
              <a:t>● HTML</a:t>
            </a:r>
          </a:p>
          <a:p>
            <a:r>
              <a:rPr lang="en-US" dirty="0"/>
              <a:t>● CSS</a:t>
            </a:r>
          </a:p>
          <a:p>
            <a:r>
              <a:rPr lang="en-US" dirty="0"/>
              <a:t>● JavaScript</a:t>
            </a:r>
          </a:p>
          <a:p>
            <a:r>
              <a:rPr lang="en-US" dirty="0"/>
              <a:t>Database: </a:t>
            </a:r>
          </a:p>
          <a:p>
            <a:r>
              <a:rPr lang="en-US" dirty="0"/>
              <a:t>● SQL</a:t>
            </a:r>
          </a:p>
          <a:p>
            <a:r>
              <a:rPr lang="en-US" dirty="0"/>
              <a:t>Front End:</a:t>
            </a:r>
          </a:p>
          <a:p>
            <a:r>
              <a:rPr lang="en-US" dirty="0"/>
              <a:t>● HTML – JavaScript – CSS</a:t>
            </a:r>
          </a:p>
          <a:p>
            <a:r>
              <a:rPr lang="en-US" dirty="0"/>
              <a:t>Back End:</a:t>
            </a:r>
          </a:p>
          <a:p>
            <a:r>
              <a:rPr lang="en-US" dirty="0"/>
              <a:t>● Python</a:t>
            </a:r>
            <a:endParaRPr lang="ar-EG" dirty="0"/>
          </a:p>
          <a:p>
            <a:r>
              <a:rPr lang="en-US" b="1" dirty="0"/>
              <a:t>Hardware Tools:</a:t>
            </a:r>
          </a:p>
          <a:p>
            <a:r>
              <a:rPr lang="en-US" dirty="0"/>
              <a:t>There is no hardware Tools</a:t>
            </a:r>
          </a:p>
        </p:txBody>
      </p:sp>
    </p:spTree>
    <p:extLst>
      <p:ext uri="{BB962C8B-B14F-4D97-AF65-F5344CB8AC3E}">
        <p14:creationId xmlns:p14="http://schemas.microsoft.com/office/powerpoint/2010/main" val="105926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076462" cy="461665"/>
          </a:xfrm>
          <a:prstGeom prst="rect">
            <a:avLst/>
          </a:prstGeom>
          <a:noFill/>
        </p:spPr>
        <p:txBody>
          <a:bodyPr wrap="square" rtlCol="0">
            <a:spAutoFit/>
          </a:bodyPr>
          <a:lstStyle/>
          <a:p>
            <a:r>
              <a:rPr lang="en-US" sz="2400" b="1" dirty="0"/>
              <a:t>Results and Outcomes</a:t>
            </a:r>
          </a:p>
        </p:txBody>
      </p:sp>
      <p:sp>
        <p:nvSpPr>
          <p:cNvPr id="16" name="TextBox 15"/>
          <p:cNvSpPr txBox="1"/>
          <p:nvPr/>
        </p:nvSpPr>
        <p:spPr>
          <a:xfrm>
            <a:off x="178802" y="991485"/>
            <a:ext cx="11592784" cy="3737946"/>
          </a:xfrm>
          <a:prstGeom prst="rect">
            <a:avLst/>
          </a:prstGeom>
          <a:noFill/>
        </p:spPr>
        <p:txBody>
          <a:bodyPr wrap="square" rtlCol="0">
            <a:spAutoFit/>
          </a:bodyPr>
          <a:lstStyle/>
          <a:p>
            <a:pPr>
              <a:lnSpc>
                <a:spcPct val="150000"/>
              </a:lnSpc>
            </a:pPr>
            <a:r>
              <a:rPr lang="en-US" sz="2000" b="0" dirty="0">
                <a:solidFill>
                  <a:schemeClr val="tx1"/>
                </a:solidFill>
              </a:rPr>
              <a:t>Uses </a:t>
            </a:r>
            <a:r>
              <a:rPr lang="en-US" sz="2000" b="0" dirty="0" err="1">
                <a:solidFill>
                  <a:schemeClr val="tx1"/>
                </a:solidFill>
              </a:rPr>
              <a:t>MobileNet</a:t>
            </a:r>
            <a:r>
              <a:rPr lang="en-US" sz="2000" b="0" dirty="0">
                <a:solidFill>
                  <a:schemeClr val="tx1"/>
                </a:solidFill>
              </a:rPr>
              <a:t> and KNN classifier to classify the gestures. The user also has the privilege to save the model, upload a pre-trained model, and record gestures while speaking to other people.</a:t>
            </a:r>
            <a:br>
              <a:rPr lang="en-US" sz="2000" b="0" dirty="0">
                <a:solidFill>
                  <a:schemeClr val="tx1"/>
                </a:solidFill>
              </a:rPr>
            </a:br>
            <a:r>
              <a:rPr lang="en-US" sz="2000" b="0" dirty="0">
                <a:solidFill>
                  <a:schemeClr val="tx1"/>
                </a:solidFill>
              </a:rPr>
              <a:t>It also consists tutorial's page containing 100+ most commonly used phrases , alphabets , </a:t>
            </a:r>
            <a:r>
              <a:rPr lang="en-US" sz="2000" b="0" dirty="0" err="1">
                <a:solidFill>
                  <a:schemeClr val="tx1"/>
                </a:solidFill>
              </a:rPr>
              <a:t>etc</a:t>
            </a:r>
            <a:r>
              <a:rPr lang="en-US" sz="2000" b="0" dirty="0">
                <a:solidFill>
                  <a:schemeClr val="tx1"/>
                </a:solidFill>
              </a:rPr>
              <a:t> and a practice page to practice alphabets signs against a deep learning model.</a:t>
            </a:r>
            <a:endParaRPr lang="ar-EG" sz="2000" b="0" dirty="0">
              <a:solidFill>
                <a:schemeClr val="tx1"/>
              </a:solidFill>
            </a:endParaRPr>
          </a:p>
          <a:p>
            <a:pPr>
              <a:lnSpc>
                <a:spcPct val="150000"/>
              </a:lnSpc>
            </a:pPr>
            <a:endParaRPr lang="ar-EG" sz="2000" dirty="0"/>
          </a:p>
          <a:p>
            <a:pPr>
              <a:lnSpc>
                <a:spcPct val="150000"/>
              </a:lnSpc>
            </a:pPr>
            <a:r>
              <a:rPr lang="en-US" sz="2000" dirty="0"/>
              <a:t>The model and text to speech can be embedded into a video calling system. Thereby allowing the user to show the gestures and the receiver on the call will receive the message in the form of text or speech. While the receiver responds, the message will be relayed to the hearing/speech impaired user via text (subtitles).</a:t>
            </a:r>
          </a:p>
        </p:txBody>
      </p:sp>
    </p:spTree>
    <p:extLst>
      <p:ext uri="{BB962C8B-B14F-4D97-AF65-F5344CB8AC3E}">
        <p14:creationId xmlns:p14="http://schemas.microsoft.com/office/powerpoint/2010/main" val="3780989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076462" cy="461665"/>
          </a:xfrm>
          <a:prstGeom prst="rect">
            <a:avLst/>
          </a:prstGeom>
          <a:noFill/>
        </p:spPr>
        <p:txBody>
          <a:bodyPr wrap="square" rtlCol="0">
            <a:spAutoFit/>
          </a:bodyPr>
          <a:lstStyle/>
          <a:p>
            <a:r>
              <a:rPr lang="en-US" sz="2400" b="1" dirty="0"/>
              <a:t>System Validation</a:t>
            </a:r>
          </a:p>
        </p:txBody>
      </p:sp>
      <p:sp>
        <p:nvSpPr>
          <p:cNvPr id="16" name="TextBox 15"/>
          <p:cNvSpPr txBox="1"/>
          <p:nvPr/>
        </p:nvSpPr>
        <p:spPr>
          <a:xfrm>
            <a:off x="178802" y="991485"/>
            <a:ext cx="11592784" cy="5355312"/>
          </a:xfrm>
          <a:prstGeom prst="rect">
            <a:avLst/>
          </a:prstGeom>
          <a:noFill/>
        </p:spPr>
        <p:txBody>
          <a:bodyPr wrap="square" rtlCol="0">
            <a:spAutoFit/>
          </a:bodyPr>
          <a:lstStyle/>
          <a:p>
            <a:r>
              <a:rPr lang="en-US" dirty="0"/>
              <a:t>1. Usability testing: Conduct usability testing with actual users to evaluate the website's ease of use, navigation, and accessibility. The testing should involve a diverse group of users, including those with disabilities, to ensure that the website is inclusive and user-friendly for everyone.</a:t>
            </a:r>
          </a:p>
          <a:p>
            <a:r>
              <a:rPr lang="en-US" dirty="0"/>
              <a:t>2. Content evaluation: Evaluate the website's learning materials, including lessons, videos, quizzes, and interactive exercises, to ensure that they are accurate, up-to-date, and comprehensive. The content should be reviewed by sign language experts and educators to ensure its quality and relevance.</a:t>
            </a:r>
          </a:p>
          <a:p>
            <a:r>
              <a:rPr lang="en-US" dirty="0"/>
              <a:t>3. Performance testing: Conduct performance testing to evaluate the website's loading speed, responsiveness, and scalability. The testing should simulate high traffic and usage to ensure that the website can handle large volumes of users and data.</a:t>
            </a:r>
          </a:p>
          <a:p>
            <a:r>
              <a:rPr lang="en-US" dirty="0"/>
              <a:t>4. Security testing: Conduct security testing to evaluate the website's security features, including data encryption, user authentication, and protection against cyberattacks. The testing should identify any vulnerabilities and ensure that the website complies with data privacy and security regulations.</a:t>
            </a:r>
          </a:p>
          <a:p>
            <a:r>
              <a:rPr lang="en-US" dirty="0"/>
              <a:t>5. User feedback: Collect user feedback through surveys, feedback forms, and social media to evaluate the website's effectiveness and user satisfaction. The feedback should be analyzed and used to improve the website's content, features, and functionality.</a:t>
            </a:r>
          </a:p>
          <a:p>
            <a:endParaRPr lang="en-US" dirty="0"/>
          </a:p>
          <a:p>
            <a:r>
              <a:rPr lang="en-US" dirty="0"/>
              <a:t>Overall, system validation for an educational website for learning sign language should ensure that the website is usable, accessible, secure, and effective in supporting users' learning and progress. The testing and evaluation should be ongoing to ensure that the website remains up-to-date and responsive to users' needs and feedback.</a:t>
            </a:r>
          </a:p>
        </p:txBody>
      </p:sp>
    </p:spTree>
    <p:extLst>
      <p:ext uri="{BB962C8B-B14F-4D97-AF65-F5344CB8AC3E}">
        <p14:creationId xmlns:p14="http://schemas.microsoft.com/office/powerpoint/2010/main" val="70792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1085088" y="2910104"/>
            <a:ext cx="7339584" cy="33547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Presented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Sara Sayed </a:t>
            </a:r>
            <a:r>
              <a:rPr lang="en-US" sz="2000" dirty="0" err="1"/>
              <a:t>Hussien</a:t>
            </a:r>
            <a:r>
              <a:rPr lang="en-US" sz="2000" dirty="0"/>
              <a:t>                       89635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Alaa Ahmed Mohamed                89670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Barakat Ramadan                          89634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Abdelrahman </a:t>
            </a:r>
            <a:r>
              <a:rPr lang="en-US" sz="2000" dirty="0" err="1"/>
              <a:t>Sharawy</a:t>
            </a:r>
            <a:r>
              <a:rPr lang="en-US" sz="2000" dirty="0"/>
              <a:t>                 89587</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prstClr val="black"/>
                </a:solidFill>
                <a:latin typeface="Calibri" panose="020F0502020204030204"/>
              </a:rPr>
              <a:t>Supervised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Dr. </a:t>
            </a:r>
            <a:r>
              <a:rPr lang="en-US" sz="2000" dirty="0" err="1"/>
              <a:t>Maged</a:t>
            </a:r>
            <a:r>
              <a:rPr lang="en-US" sz="2000" dirty="0"/>
              <a:t> </a:t>
            </a:r>
            <a:r>
              <a:rPr lang="en-US" sz="2000" dirty="0" err="1"/>
              <a:t>Khafagy</a:t>
            </a:r>
            <a:r>
              <a:rPr lang="en-US" sz="20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TA. Ahmed Abdallah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TA. Mai Asse</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135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8914"/>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076462" cy="461665"/>
          </a:xfrm>
          <a:prstGeom prst="rect">
            <a:avLst/>
          </a:prstGeom>
          <a:noFill/>
        </p:spPr>
        <p:txBody>
          <a:bodyPr wrap="square" rtlCol="0">
            <a:spAutoFit/>
          </a:bodyPr>
          <a:lstStyle/>
          <a:p>
            <a:r>
              <a:rPr lang="en-US" sz="2400" b="1" dirty="0"/>
              <a:t>Conclusion</a:t>
            </a:r>
          </a:p>
        </p:txBody>
      </p:sp>
      <p:sp>
        <p:nvSpPr>
          <p:cNvPr id="16" name="TextBox 15"/>
          <p:cNvSpPr txBox="1"/>
          <p:nvPr/>
        </p:nvSpPr>
        <p:spPr>
          <a:xfrm>
            <a:off x="178802" y="991485"/>
            <a:ext cx="11592784" cy="2352952"/>
          </a:xfrm>
          <a:prstGeom prst="rect">
            <a:avLst/>
          </a:prstGeom>
          <a:noFill/>
        </p:spPr>
        <p:txBody>
          <a:bodyPr wrap="square" rtlCol="0">
            <a:spAutoFit/>
          </a:bodyPr>
          <a:lstStyle/>
          <a:p>
            <a:pPr>
              <a:lnSpc>
                <a:spcPct val="150000"/>
              </a:lnSpc>
            </a:pPr>
            <a:r>
              <a:rPr lang="en-US" sz="2000" dirty="0"/>
              <a:t>The ISL program so far, has been very productive over a very short period. Within two-and-a-half years, more than 250 hearing people received training in ISL at the basic and/or advanced level. The system provides an interface that can easily communicate with deaf people by Sign Language Recognition. The system is not only can apply in family environment, but also can apply in public. For the Social use, these system is very helpful for deaf and dumb people</a:t>
            </a:r>
          </a:p>
        </p:txBody>
      </p:sp>
    </p:spTree>
    <p:extLst>
      <p:ext uri="{BB962C8B-B14F-4D97-AF65-F5344CB8AC3E}">
        <p14:creationId xmlns:p14="http://schemas.microsoft.com/office/powerpoint/2010/main" val="2093843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076462" cy="461665"/>
          </a:xfrm>
          <a:prstGeom prst="rect">
            <a:avLst/>
          </a:prstGeom>
          <a:noFill/>
        </p:spPr>
        <p:txBody>
          <a:bodyPr wrap="square" rtlCol="0">
            <a:spAutoFit/>
          </a:bodyPr>
          <a:lstStyle/>
          <a:p>
            <a:r>
              <a:rPr lang="en-US" sz="2400" b="1" dirty="0"/>
              <a:t>References</a:t>
            </a:r>
          </a:p>
        </p:txBody>
      </p:sp>
      <p:sp>
        <p:nvSpPr>
          <p:cNvPr id="16" name="TextBox 15"/>
          <p:cNvSpPr txBox="1"/>
          <p:nvPr/>
        </p:nvSpPr>
        <p:spPr>
          <a:xfrm>
            <a:off x="178802" y="991485"/>
            <a:ext cx="11592784" cy="5632311"/>
          </a:xfrm>
          <a:prstGeom prst="rect">
            <a:avLst/>
          </a:prstGeom>
          <a:noFill/>
        </p:spPr>
        <p:txBody>
          <a:bodyPr wrap="square" rtlCol="0">
            <a:spAutoFit/>
          </a:bodyPr>
          <a:lstStyle/>
          <a:p>
            <a:r>
              <a:rPr lang="pt-BR" dirty="0"/>
              <a:t>[1] https://ar.wikipedia.org/wiki/%D9%84%D8%BA%D8%A9_%D8%A5%D8%B4%D8%A7%D8%B1 %D8%A9 </a:t>
            </a:r>
            <a:endParaRPr lang="ar-EG" dirty="0"/>
          </a:p>
          <a:p>
            <a:r>
              <a:rPr lang="pt-BR" dirty="0"/>
              <a:t>[2] https://www.deafwebsites.com/learning-sign-language.html </a:t>
            </a:r>
            <a:endParaRPr lang="ar-EG" dirty="0"/>
          </a:p>
          <a:p>
            <a:r>
              <a:rPr lang="pt-BR" dirty="0"/>
              <a:t>[3] http://www.lifeprint.com/asl101/lessons/goals_01.htm </a:t>
            </a:r>
            <a:endParaRPr lang="ar-EG" dirty="0"/>
          </a:p>
          <a:p>
            <a:r>
              <a:rPr lang="pt-BR" dirty="0"/>
              <a:t>[4] https://slcb.ca/en/12-good-reasons-to-learn-sign-language%E2%80%AF/ </a:t>
            </a:r>
            <a:endParaRPr lang="ar-EG" dirty="0"/>
          </a:p>
          <a:p>
            <a:r>
              <a:rPr lang="pt-BR" dirty="0"/>
              <a:t>[5] https://blog.ai-media.tv/blog/7-reasons-sign-language-is-awesome </a:t>
            </a:r>
            <a:endParaRPr lang="ar-EG" dirty="0"/>
          </a:p>
          <a:p>
            <a:r>
              <a:rPr lang="pt-BR" dirty="0"/>
              <a:t>[6] https://air.imag.fr/index.php/Proj-2013-2014-Sign2Speech-SRS </a:t>
            </a:r>
            <a:endParaRPr lang="ar-EG" dirty="0"/>
          </a:p>
          <a:p>
            <a:r>
              <a:rPr lang="pt-BR" dirty="0"/>
              <a:t>[7] http://sandlersignlab.haifa.ac.il/html/html_eng/pdf/Sign_Language_Overview_ELL2.pdf </a:t>
            </a:r>
            <a:endParaRPr lang="ar-EG" dirty="0"/>
          </a:p>
          <a:p>
            <a:r>
              <a:rPr lang="pt-BR" dirty="0"/>
              <a:t>[8] https://www.irjet.net/archives/V6/i3/IRJET-V6I3639.pdf </a:t>
            </a:r>
            <a:endParaRPr lang="ar-EG" dirty="0"/>
          </a:p>
          <a:p>
            <a:r>
              <a:rPr lang="pt-BR" dirty="0"/>
              <a:t>[9] https://create.arduino.cc/projecthub/173799/a-glove-that-translate-sign-language-into-textand-speech-c91b13 </a:t>
            </a:r>
            <a:endParaRPr lang="ar-EG" dirty="0"/>
          </a:p>
          <a:p>
            <a:r>
              <a:rPr lang="pt-BR" dirty="0"/>
              <a:t>[10] https://www.theatlantic.com/technology/archive/2017/11/why-sign-language-gloves-donthelp-deaf-people/545441/</a:t>
            </a:r>
            <a:endParaRPr lang="ar-EG" dirty="0"/>
          </a:p>
          <a:p>
            <a:r>
              <a:rPr lang="en-US" dirty="0"/>
              <a:t>[11] https://tallyfy.com/uml-diagram/</a:t>
            </a:r>
          </a:p>
          <a:p>
            <a:r>
              <a:rPr lang="en-US" dirty="0"/>
              <a:t>[12] https://www.visual-paradigm.com/guide/data-flow-diagram/what-isdata-flow-diagram/</a:t>
            </a:r>
          </a:p>
          <a:p>
            <a:r>
              <a:rPr lang="en-US" dirty="0"/>
              <a:t>[13] https://www.atlassian.com/agile</a:t>
            </a:r>
          </a:p>
          <a:p>
            <a:r>
              <a:rPr lang="en-US" dirty="0"/>
              <a:t>[14] https://www.atlassian.com/agile/project-management</a:t>
            </a:r>
          </a:p>
          <a:p>
            <a:r>
              <a:rPr lang="en-US" dirty="0"/>
              <a:t>[15] https://www.volusion.com/blog/search-algorithms/</a:t>
            </a:r>
          </a:p>
          <a:p>
            <a:r>
              <a:rPr lang="en-US" dirty="0"/>
              <a:t>[16] https://www.deafwebsites.com/learning-sign-language.html</a:t>
            </a:r>
          </a:p>
          <a:p>
            <a:r>
              <a:rPr lang="en-US" dirty="0"/>
              <a:t>[17] http://www.lifeprint.com/asl101/lessons/goals_01.htm</a:t>
            </a:r>
          </a:p>
          <a:p>
            <a:r>
              <a:rPr lang="en-US" dirty="0"/>
              <a:t>[18] https://slcb.ca/en/12-good-reasons-to-learn-sign-language%E2%80%AF/</a:t>
            </a:r>
          </a:p>
          <a:p>
            <a:r>
              <a:rPr lang="en-US" dirty="0"/>
              <a:t>[19] https://blog.ai-media.tv/blog/7-reasons-sign-language-is-awesome</a:t>
            </a:r>
          </a:p>
          <a:p>
            <a:r>
              <a:rPr lang="en-US" dirty="0"/>
              <a:t>[20] https://air.imag.fr/index.php/Proj-2013-2014-Sign2Speech-SRS</a:t>
            </a:r>
          </a:p>
        </p:txBody>
      </p:sp>
    </p:spTree>
    <p:extLst>
      <p:ext uri="{BB962C8B-B14F-4D97-AF65-F5344CB8AC3E}">
        <p14:creationId xmlns:p14="http://schemas.microsoft.com/office/powerpoint/2010/main" val="426787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Agenda</a:t>
            </a:r>
          </a:p>
        </p:txBody>
      </p:sp>
      <p:sp>
        <p:nvSpPr>
          <p:cNvPr id="16" name="TextBox 15"/>
          <p:cNvSpPr txBox="1"/>
          <p:nvPr/>
        </p:nvSpPr>
        <p:spPr>
          <a:xfrm>
            <a:off x="178802" y="991485"/>
            <a:ext cx="11592784"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Introduction</a:t>
            </a:r>
          </a:p>
          <a:p>
            <a:pPr marL="285750" indent="-285750">
              <a:buFont typeface="Wingdings" panose="05000000000000000000" pitchFamily="2" charset="2"/>
              <a:buChar char="§"/>
            </a:pPr>
            <a:r>
              <a:rPr lang="en-US" dirty="0"/>
              <a:t>Possible Beneficiaries</a:t>
            </a:r>
          </a:p>
          <a:p>
            <a:pPr marL="285750" indent="-285750">
              <a:buFont typeface="Wingdings" panose="05000000000000000000" pitchFamily="2" charset="2"/>
              <a:buChar char="§"/>
            </a:pPr>
            <a:r>
              <a:rPr lang="en-US" dirty="0"/>
              <a:t>Motivation</a:t>
            </a:r>
          </a:p>
          <a:p>
            <a:pPr marL="285750" indent="-285750">
              <a:buFont typeface="Wingdings" panose="05000000000000000000" pitchFamily="2" charset="2"/>
              <a:buChar char="§"/>
            </a:pPr>
            <a:r>
              <a:rPr lang="en-US" dirty="0"/>
              <a:t>Main Objectives</a:t>
            </a:r>
          </a:p>
          <a:p>
            <a:pPr marL="285750" indent="-285750">
              <a:buFont typeface="Wingdings" panose="05000000000000000000" pitchFamily="2" charset="2"/>
              <a:buChar char="§"/>
            </a:pPr>
            <a:r>
              <a:rPr lang="en-US" dirty="0"/>
              <a:t>SDG’s Goal</a:t>
            </a:r>
          </a:p>
          <a:p>
            <a:pPr marL="285750" indent="-285750">
              <a:buFont typeface="Wingdings" panose="05000000000000000000" pitchFamily="2" charset="2"/>
              <a:buChar char="§"/>
            </a:pPr>
            <a:r>
              <a:rPr lang="en-US" dirty="0"/>
              <a:t>Related Works</a:t>
            </a:r>
          </a:p>
          <a:p>
            <a:pPr marL="285750" indent="-285750">
              <a:buFont typeface="Wingdings" panose="05000000000000000000" pitchFamily="2" charset="2"/>
              <a:buChar char="§"/>
            </a:pPr>
            <a:r>
              <a:rPr lang="en-US" dirty="0"/>
              <a:t>Problem Definition</a:t>
            </a:r>
          </a:p>
          <a:p>
            <a:pPr marL="285750" indent="-285750">
              <a:buFont typeface="Wingdings" panose="05000000000000000000" pitchFamily="2" charset="2"/>
              <a:buChar char="§"/>
            </a:pPr>
            <a:r>
              <a:rPr lang="en-US" dirty="0"/>
              <a:t>Proposed System</a:t>
            </a:r>
          </a:p>
          <a:p>
            <a:pPr marL="285750" indent="-285750">
              <a:buFont typeface="Wingdings" panose="05000000000000000000" pitchFamily="2" charset="2"/>
              <a:buChar char="§"/>
            </a:pPr>
            <a:r>
              <a:rPr lang="en-US" dirty="0"/>
              <a:t>System Architecture</a:t>
            </a:r>
          </a:p>
          <a:p>
            <a:pPr marL="285750" indent="-285750">
              <a:buFont typeface="Wingdings" panose="05000000000000000000" pitchFamily="2" charset="2"/>
              <a:buChar char="§"/>
            </a:pPr>
            <a:r>
              <a:rPr lang="en-US" dirty="0"/>
              <a:t>Methodologies and Techniques</a:t>
            </a:r>
          </a:p>
          <a:p>
            <a:pPr marL="285750" indent="-285750">
              <a:buFont typeface="Wingdings" panose="05000000000000000000" pitchFamily="2" charset="2"/>
              <a:buChar char="§"/>
            </a:pPr>
            <a:r>
              <a:rPr lang="en-US" dirty="0"/>
              <a:t>System Requirements (S/W and H/W Tools)</a:t>
            </a:r>
          </a:p>
          <a:p>
            <a:pPr marL="285750" indent="-285750">
              <a:buFont typeface="Wingdings" panose="05000000000000000000" pitchFamily="2" charset="2"/>
              <a:buChar char="§"/>
            </a:pPr>
            <a:r>
              <a:rPr lang="en-US" dirty="0"/>
              <a:t>Results and Outcomes</a:t>
            </a:r>
          </a:p>
          <a:p>
            <a:pPr marL="285750" indent="-285750">
              <a:buFont typeface="Wingdings" panose="05000000000000000000" pitchFamily="2" charset="2"/>
              <a:buChar char="§"/>
            </a:pPr>
            <a:r>
              <a:rPr lang="en-US" dirty="0"/>
              <a:t>System Validation</a:t>
            </a:r>
          </a:p>
          <a:p>
            <a:pPr marL="285750" indent="-285750">
              <a:buFont typeface="Wingdings" panose="05000000000000000000" pitchFamily="2" charset="2"/>
              <a:buChar char="§"/>
            </a:pPr>
            <a:r>
              <a:rPr lang="en-US" dirty="0"/>
              <a:t>Conclusion</a:t>
            </a:r>
          </a:p>
          <a:p>
            <a:pPr marL="285750" indent="-285750">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316380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16" name="TextBox 15"/>
          <p:cNvSpPr txBox="1"/>
          <p:nvPr/>
        </p:nvSpPr>
        <p:spPr>
          <a:xfrm>
            <a:off x="178802" y="991485"/>
            <a:ext cx="11592784" cy="3737946"/>
          </a:xfrm>
          <a:prstGeom prst="rect">
            <a:avLst/>
          </a:prstGeom>
          <a:noFill/>
        </p:spPr>
        <p:txBody>
          <a:bodyPr wrap="square" rtlCol="0">
            <a:spAutoFit/>
          </a:bodyPr>
          <a:lstStyle/>
          <a:p>
            <a:pPr>
              <a:lnSpc>
                <a:spcPct val="150000"/>
              </a:lnSpc>
            </a:pPr>
            <a:r>
              <a:rPr lang="en-US" sz="2000" dirty="0"/>
              <a:t>The creation of sign language helped close the communication gap between those who can hear and those who cannot for persons who have lost their hearing or are hearing impaired. The use of sign language, which consists of a variety of hand movements and symbols, allows the deaf and hard of hearing to engage with their environment. </a:t>
            </a:r>
            <a:endParaRPr lang="ar-EG" sz="2000" dirty="0"/>
          </a:p>
          <a:p>
            <a:pPr>
              <a:lnSpc>
                <a:spcPct val="150000"/>
              </a:lnSpc>
            </a:pPr>
            <a:r>
              <a:rPr lang="en-US" sz="2000" dirty="0"/>
              <a:t>Anyone interested in being able to communicate with people who are hearing impaired should learn and comprehend sign language. Sign language is not just for people who are deaf. Learning sign language is not difficult, and studies show that there is an increasing need for sign language users in the workplace and globally. To meet this need, some schools and institutions have created degree programs in sign language. </a:t>
            </a:r>
          </a:p>
        </p:txBody>
      </p:sp>
    </p:spTree>
    <p:extLst>
      <p:ext uri="{BB962C8B-B14F-4D97-AF65-F5344CB8AC3E}">
        <p14:creationId xmlns:p14="http://schemas.microsoft.com/office/powerpoint/2010/main" val="113655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Possible Beneficiaries</a:t>
            </a:r>
          </a:p>
        </p:txBody>
      </p:sp>
      <p:sp>
        <p:nvSpPr>
          <p:cNvPr id="16" name="TextBox 15"/>
          <p:cNvSpPr txBox="1"/>
          <p:nvPr/>
        </p:nvSpPr>
        <p:spPr>
          <a:xfrm>
            <a:off x="178802" y="991485"/>
            <a:ext cx="11592784" cy="4619854"/>
          </a:xfrm>
          <a:prstGeom prst="rect">
            <a:avLst/>
          </a:prstGeom>
          <a:noFill/>
        </p:spPr>
        <p:txBody>
          <a:bodyPr wrap="square" rtlCol="0">
            <a:spAutoFit/>
          </a:bodyPr>
          <a:lstStyle/>
          <a:p>
            <a:pPr>
              <a:lnSpc>
                <a:spcPct val="150000"/>
              </a:lnSpc>
            </a:pPr>
            <a:r>
              <a:rPr lang="en-US" dirty="0"/>
              <a:t>You may communicate with a variety of hearing, hard-of-hearing, and deaf people by learning sign language, including students in mainstream and deaf school or university programs, deaf or hard-of-hearing locals, and businesspeople.</a:t>
            </a:r>
            <a:endParaRPr lang="ar-EG" dirty="0"/>
          </a:p>
          <a:p>
            <a:pPr>
              <a:lnSpc>
                <a:spcPct val="150000"/>
              </a:lnSpc>
            </a:pPr>
            <a:r>
              <a:rPr lang="en-US" dirty="0"/>
              <a:t>We may classify research goals into the many main categories listed below:</a:t>
            </a:r>
          </a:p>
          <a:p>
            <a:pPr>
              <a:lnSpc>
                <a:spcPct val="150000"/>
              </a:lnSpc>
            </a:pPr>
            <a:r>
              <a:rPr lang="en-US" dirty="0"/>
              <a:t>1. Students will have the foundational vocabulary and grammar for communicating </a:t>
            </a:r>
          </a:p>
          <a:p>
            <a:pPr>
              <a:lnSpc>
                <a:spcPct val="150000"/>
              </a:lnSpc>
            </a:pPr>
            <a:r>
              <a:rPr lang="en-US" dirty="0"/>
              <a:t>at the beginner level.</a:t>
            </a:r>
          </a:p>
          <a:p>
            <a:pPr>
              <a:lnSpc>
                <a:spcPct val="150000"/>
              </a:lnSpc>
            </a:pPr>
            <a:r>
              <a:rPr lang="en-US" dirty="0"/>
              <a:t>2. Anyone will be able to access the site and learn sign language.</a:t>
            </a:r>
          </a:p>
          <a:p>
            <a:pPr>
              <a:lnSpc>
                <a:spcPct val="150000"/>
              </a:lnSpc>
            </a:pPr>
            <a:r>
              <a:rPr lang="en-US" dirty="0"/>
              <a:t>3. It will make it easier for students to learn sign language from their homes without </a:t>
            </a:r>
          </a:p>
          <a:p>
            <a:pPr>
              <a:lnSpc>
                <a:spcPct val="150000"/>
              </a:lnSpc>
            </a:pPr>
            <a:r>
              <a:rPr lang="en-US" dirty="0"/>
              <a:t>having to go to specialized centers to teach sign language.</a:t>
            </a:r>
          </a:p>
          <a:p>
            <a:pPr>
              <a:lnSpc>
                <a:spcPct val="150000"/>
              </a:lnSpc>
            </a:pPr>
            <a:r>
              <a:rPr lang="en-US" dirty="0"/>
              <a:t>4. The site will make a quiz for the student after the end of each course he studies.</a:t>
            </a:r>
          </a:p>
          <a:p>
            <a:pPr>
              <a:lnSpc>
                <a:spcPct val="150000"/>
              </a:lnSpc>
            </a:pPr>
            <a:r>
              <a:rPr lang="en-US" dirty="0"/>
              <a:t>5. Students will be able to distinguish slowly written and signed numerals as well as </a:t>
            </a:r>
          </a:p>
          <a:p>
            <a:pPr>
              <a:lnSpc>
                <a:spcPct val="150000"/>
              </a:lnSpc>
            </a:pPr>
            <a:r>
              <a:rPr lang="en-US" dirty="0"/>
              <a:t>rudimentary fingerspelling of the numbers.</a:t>
            </a:r>
          </a:p>
        </p:txBody>
      </p:sp>
    </p:spTree>
    <p:extLst>
      <p:ext uri="{BB962C8B-B14F-4D97-AF65-F5344CB8AC3E}">
        <p14:creationId xmlns:p14="http://schemas.microsoft.com/office/powerpoint/2010/main" val="127541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1759726" cy="461665"/>
          </a:xfrm>
          <a:prstGeom prst="rect">
            <a:avLst/>
          </a:prstGeom>
          <a:noFill/>
        </p:spPr>
        <p:txBody>
          <a:bodyPr wrap="square" rtlCol="0">
            <a:spAutoFit/>
          </a:bodyPr>
          <a:lstStyle/>
          <a:p>
            <a:r>
              <a:rPr lang="en-US" sz="2400" b="1" dirty="0"/>
              <a:t>Motivation</a:t>
            </a:r>
          </a:p>
        </p:txBody>
      </p:sp>
      <p:sp>
        <p:nvSpPr>
          <p:cNvPr id="16" name="TextBox 15"/>
          <p:cNvSpPr txBox="1"/>
          <p:nvPr/>
        </p:nvSpPr>
        <p:spPr>
          <a:xfrm>
            <a:off x="178802" y="991485"/>
            <a:ext cx="11592784" cy="3737946"/>
          </a:xfrm>
          <a:prstGeom prst="rect">
            <a:avLst/>
          </a:prstGeom>
          <a:noFill/>
        </p:spPr>
        <p:txBody>
          <a:bodyPr wrap="square" rtlCol="0">
            <a:spAutoFit/>
          </a:bodyPr>
          <a:lstStyle/>
          <a:p>
            <a:pPr>
              <a:lnSpc>
                <a:spcPct val="150000"/>
              </a:lnSpc>
            </a:pPr>
            <a:r>
              <a:rPr lang="en-US" sz="2000" dirty="0"/>
              <a:t>There are many people and some families who have children, friends or some relationships who suffer from hearing disabilities and face some difficulties in communicating with each other, due to the inability of some to go to centers designated to learn sign language, due to the distance of these centers or their unavailability in neighboring areas To them or to the high cost of learning sign language in some centers. People who are Deaf or hard of hearing frequently use sign language as their primary means of communication, yet sign languages have a lot to offer to everyone. Look at these things: </a:t>
            </a:r>
            <a:endParaRPr lang="ar-EG" sz="2000" dirty="0"/>
          </a:p>
          <a:p>
            <a:pPr marL="457200" indent="-457200">
              <a:lnSpc>
                <a:spcPct val="150000"/>
              </a:lnSpc>
              <a:buAutoNum type="arabicPeriod"/>
            </a:pPr>
            <a:r>
              <a:rPr lang="en-US" sz="2000" dirty="0"/>
              <a:t>Possibility to interact with the Deaf community. </a:t>
            </a:r>
            <a:endParaRPr lang="ar-EG" sz="2000" dirty="0"/>
          </a:p>
          <a:p>
            <a:pPr marL="457200" indent="-457200">
              <a:lnSpc>
                <a:spcPct val="150000"/>
              </a:lnSpc>
              <a:buAutoNum type="arabicPeriod"/>
            </a:pPr>
            <a:r>
              <a:rPr lang="en-US" sz="2000" dirty="0"/>
              <a:t>It is the language that Deaf and hard of hearing individuals can use the most easily. </a:t>
            </a:r>
          </a:p>
        </p:txBody>
      </p:sp>
    </p:spTree>
    <p:extLst>
      <p:ext uri="{BB962C8B-B14F-4D97-AF65-F5344CB8AC3E}">
        <p14:creationId xmlns:p14="http://schemas.microsoft.com/office/powerpoint/2010/main" val="198228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Main Objectives</a:t>
            </a:r>
          </a:p>
        </p:txBody>
      </p:sp>
      <p:sp>
        <p:nvSpPr>
          <p:cNvPr id="16" name="TextBox 15"/>
          <p:cNvSpPr txBox="1"/>
          <p:nvPr/>
        </p:nvSpPr>
        <p:spPr>
          <a:xfrm>
            <a:off x="178802" y="991485"/>
            <a:ext cx="11592784" cy="4939814"/>
          </a:xfrm>
          <a:prstGeom prst="rect">
            <a:avLst/>
          </a:prstGeom>
          <a:noFill/>
        </p:spPr>
        <p:txBody>
          <a:bodyPr wrap="square" rtlCol="0">
            <a:spAutoFit/>
          </a:bodyPr>
          <a:lstStyle/>
          <a:p>
            <a:pPr>
              <a:lnSpc>
                <a:spcPct val="150000"/>
              </a:lnSpc>
            </a:pPr>
            <a:r>
              <a:rPr lang="en-US" dirty="0"/>
              <a:t>You may communicate with a variety of hearing, hard-of-hearing, and deaf people by learning sign language, including students in mainstream and deaf school or university programs, deaf or hard-of-hearing locals, and businesspeople.</a:t>
            </a:r>
            <a:endParaRPr lang="ar-EG" dirty="0"/>
          </a:p>
          <a:p>
            <a:pPr>
              <a:lnSpc>
                <a:spcPct val="150000"/>
              </a:lnSpc>
            </a:pPr>
            <a:r>
              <a:rPr lang="en-US" dirty="0"/>
              <a:t>We may classify research goals into the many main categories listed below:</a:t>
            </a:r>
          </a:p>
          <a:p>
            <a:pPr>
              <a:lnSpc>
                <a:spcPct val="150000"/>
              </a:lnSpc>
            </a:pPr>
            <a:r>
              <a:rPr lang="en-US" dirty="0"/>
              <a:t>1. Students will have the foundational vocabulary and grammar for communicating </a:t>
            </a:r>
          </a:p>
          <a:p>
            <a:pPr>
              <a:lnSpc>
                <a:spcPct val="150000"/>
              </a:lnSpc>
            </a:pPr>
            <a:r>
              <a:rPr lang="en-US" dirty="0"/>
              <a:t>at the beginner level.</a:t>
            </a:r>
          </a:p>
          <a:p>
            <a:pPr>
              <a:lnSpc>
                <a:spcPct val="150000"/>
              </a:lnSpc>
            </a:pPr>
            <a:r>
              <a:rPr lang="en-US" dirty="0"/>
              <a:t>2. Anyone will be able to access the site and learn sign language.</a:t>
            </a:r>
          </a:p>
          <a:p>
            <a:pPr>
              <a:lnSpc>
                <a:spcPct val="150000"/>
              </a:lnSpc>
            </a:pPr>
            <a:r>
              <a:rPr lang="en-US" dirty="0"/>
              <a:t>3. It will make it easier for students to learn sign language from their homes without </a:t>
            </a:r>
          </a:p>
          <a:p>
            <a:pPr>
              <a:lnSpc>
                <a:spcPct val="150000"/>
              </a:lnSpc>
            </a:pPr>
            <a:r>
              <a:rPr lang="en-US" dirty="0"/>
              <a:t>having to go to specialized centers to teach sign language.</a:t>
            </a:r>
          </a:p>
          <a:p>
            <a:pPr>
              <a:lnSpc>
                <a:spcPct val="150000"/>
              </a:lnSpc>
            </a:pPr>
            <a:r>
              <a:rPr lang="en-US" dirty="0"/>
              <a:t>4. The site will make a quiz for the student after the end of each course he studies.</a:t>
            </a:r>
          </a:p>
          <a:p>
            <a:pPr>
              <a:lnSpc>
                <a:spcPct val="150000"/>
              </a:lnSpc>
            </a:pPr>
            <a:r>
              <a:rPr lang="en-US" dirty="0"/>
              <a:t>5. Students will be able to distinguish slowly written and signed numerals as well as </a:t>
            </a:r>
          </a:p>
          <a:p>
            <a:pPr>
              <a:lnSpc>
                <a:spcPct val="150000"/>
              </a:lnSpc>
            </a:pPr>
            <a:r>
              <a:rPr lang="en-US" dirty="0"/>
              <a:t>rudimentary fingerspelling of the numbers.</a:t>
            </a:r>
          </a:p>
          <a:p>
            <a:endParaRPr lang="en-US" dirty="0"/>
          </a:p>
        </p:txBody>
      </p:sp>
    </p:spTree>
    <p:extLst>
      <p:ext uri="{BB962C8B-B14F-4D97-AF65-F5344CB8AC3E}">
        <p14:creationId xmlns:p14="http://schemas.microsoft.com/office/powerpoint/2010/main" val="264886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SDG’s Goal</a:t>
            </a:r>
          </a:p>
        </p:txBody>
      </p:sp>
      <p:sp>
        <p:nvSpPr>
          <p:cNvPr id="16" name="TextBox 15"/>
          <p:cNvSpPr txBox="1"/>
          <p:nvPr/>
        </p:nvSpPr>
        <p:spPr>
          <a:xfrm>
            <a:off x="178802" y="991485"/>
            <a:ext cx="11592784" cy="5078313"/>
          </a:xfrm>
          <a:prstGeom prst="rect">
            <a:avLst/>
          </a:prstGeom>
          <a:noFill/>
        </p:spPr>
        <p:txBody>
          <a:bodyPr wrap="square" rtlCol="0">
            <a:spAutoFit/>
          </a:bodyPr>
          <a:lstStyle/>
          <a:p>
            <a:r>
              <a:rPr lang="en-US" dirty="0"/>
              <a:t>The SDG's do not have a specific goal dedicated to educational websites for learning sign language, but the following goals can be relevant to such a website:</a:t>
            </a:r>
          </a:p>
          <a:p>
            <a:endParaRPr lang="en-US" dirty="0"/>
          </a:p>
          <a:p>
            <a:r>
              <a:rPr lang="en-US" dirty="0"/>
              <a:t>1. Goal 4: Quality Education - Ensure inclusive and equitable quality education and promote lifelong learning opportunities for all. This goal emphasizes the importance of providing quality education to everyone, including those with disabilities, and promoting lifelong learning opportunities.</a:t>
            </a:r>
          </a:p>
          <a:p>
            <a:endParaRPr lang="en-US" dirty="0"/>
          </a:p>
          <a:p>
            <a:r>
              <a:rPr lang="en-US" dirty="0"/>
              <a:t>2. Goal 10: Reduced Inequalities - Reduce inequality within and among countries, including inequalities experienced by people with disabilities. This goal emphasizes the need to address inequalities and discrimination faced by marginalized and vulnerable populations, including those with disabilities.</a:t>
            </a:r>
          </a:p>
          <a:p>
            <a:endParaRPr lang="en-US" dirty="0"/>
          </a:p>
          <a:p>
            <a:r>
              <a:rPr lang="en-US" dirty="0"/>
              <a:t>3. Goal 17: Partnerships for the Goals - Strengthen the means of implementation and revitalize the global partnership for sustainable development. This goal emphasizes the importance of partnerships and collaboration between governments, civil society, and the private sector to achieve the SDGs.</a:t>
            </a:r>
          </a:p>
          <a:p>
            <a:endParaRPr lang="en-US" dirty="0"/>
          </a:p>
          <a:p>
            <a:r>
              <a:rPr lang="en-US" dirty="0"/>
              <a:t>An educational website for learning sign language can contribute to achieving these goals by providing inclusive and equitable education opportunities for people with disabilities, reducing inequalities, and promoting partnerships and collaboration for sustainable development.</a:t>
            </a:r>
          </a:p>
        </p:txBody>
      </p:sp>
    </p:spTree>
    <p:extLst>
      <p:ext uri="{BB962C8B-B14F-4D97-AF65-F5344CB8AC3E}">
        <p14:creationId xmlns:p14="http://schemas.microsoft.com/office/powerpoint/2010/main" val="65882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441966" cy="461665"/>
          </a:xfrm>
          <a:prstGeom prst="rect">
            <a:avLst/>
          </a:prstGeom>
          <a:noFill/>
        </p:spPr>
        <p:txBody>
          <a:bodyPr wrap="square" rtlCol="0">
            <a:spAutoFit/>
          </a:bodyPr>
          <a:lstStyle/>
          <a:p>
            <a:r>
              <a:rPr lang="en-US" sz="2400" b="1" dirty="0"/>
              <a:t>Related Works</a:t>
            </a:r>
          </a:p>
        </p:txBody>
      </p:sp>
      <p:sp>
        <p:nvSpPr>
          <p:cNvPr id="16" name="TextBox 15"/>
          <p:cNvSpPr txBox="1"/>
          <p:nvPr/>
        </p:nvSpPr>
        <p:spPr>
          <a:xfrm>
            <a:off x="178802" y="991485"/>
            <a:ext cx="11592784" cy="2277547"/>
          </a:xfrm>
          <a:prstGeom prst="rect">
            <a:avLst/>
          </a:prstGeom>
          <a:noFill/>
        </p:spPr>
        <p:txBody>
          <a:bodyPr wrap="square" rtlCol="0">
            <a:spAutoFit/>
          </a:bodyPr>
          <a:lstStyle/>
          <a:p>
            <a:pPr marL="0" indent="0" algn="just">
              <a:buFont typeface="Open Sans"/>
              <a:buNone/>
            </a:pPr>
            <a:r>
              <a:rPr lang="en-US" sz="1600" b="1" dirty="0">
                <a:effectLst/>
                <a:latin typeface="Calibri" panose="020F0502020204030204" pitchFamily="34" charset="0"/>
                <a:ea typeface="Calibri" panose="020F0502020204030204" pitchFamily="34" charset="0"/>
                <a:cs typeface="Arial" panose="020B0604020202020204" pitchFamily="34" charset="0"/>
              </a:rPr>
              <a:t>ASL App:</a:t>
            </a:r>
          </a:p>
          <a:p>
            <a:pPr marL="0" indent="0" algn="just">
              <a:buFont typeface="Open Sans"/>
              <a:buNone/>
            </a:pPr>
            <a:r>
              <a:rPr lang="en-US" sz="1800" dirty="0">
                <a:effectLst/>
                <a:latin typeface="Calibri" panose="020F0502020204030204" pitchFamily="34" charset="0"/>
                <a:ea typeface="Calibri" panose="020F0502020204030204" pitchFamily="34" charset="0"/>
                <a:cs typeface="Arial" panose="020B0604020202020204" pitchFamily="34" charset="0"/>
              </a:rPr>
              <a:t>You may learn American sign language easily and </a:t>
            </a:r>
          </a:p>
          <a:p>
            <a:pPr marL="0" indent="0" algn="just">
              <a:buFont typeface="Open Sans"/>
              <a:buNone/>
            </a:pPr>
            <a:r>
              <a:rPr lang="en-US" sz="1800" dirty="0">
                <a:effectLst/>
                <a:latin typeface="Calibri" panose="020F0502020204030204" pitchFamily="34" charset="0"/>
                <a:ea typeface="Calibri" panose="020F0502020204030204" pitchFamily="34" charset="0"/>
                <a:cs typeface="Arial" panose="020B0604020202020204" pitchFamily="34" charset="0"/>
              </a:rPr>
              <a:t>step-by-step with the help of the ASL App. With more </a:t>
            </a:r>
          </a:p>
          <a:p>
            <a:pPr marL="0" indent="0" algn="just">
              <a:buFont typeface="Open Sans"/>
              <a:buNone/>
            </a:pPr>
            <a:r>
              <a:rPr lang="en-US" sz="1800" dirty="0">
                <a:effectLst/>
                <a:latin typeface="Calibri" panose="020F0502020204030204" pitchFamily="34" charset="0"/>
                <a:ea typeface="Calibri" panose="020F0502020204030204" pitchFamily="34" charset="0"/>
                <a:cs typeface="Arial" panose="020B0604020202020204" pitchFamily="34" charset="0"/>
              </a:rPr>
              <a:t>than 2,500 signs and sentences, simple navigation </a:t>
            </a:r>
          </a:p>
          <a:p>
            <a:pPr marL="0" indent="0" algn="just">
              <a:buFont typeface="Open Sans"/>
              <a:buNone/>
            </a:pPr>
            <a:r>
              <a:rPr lang="en-US" sz="1800" dirty="0">
                <a:effectLst/>
                <a:latin typeface="Calibri" panose="020F0502020204030204" pitchFamily="34" charset="0"/>
                <a:ea typeface="Calibri" panose="020F0502020204030204" pitchFamily="34" charset="0"/>
                <a:cs typeface="Arial" panose="020B0604020202020204" pitchFamily="34" charset="0"/>
              </a:rPr>
              <a:t>and features, and a variety of signers, The ASL App is </a:t>
            </a:r>
          </a:p>
          <a:p>
            <a:pPr marL="0" indent="0" algn="just">
              <a:buFont typeface="Open Sans"/>
              <a:buNone/>
            </a:pPr>
            <a:r>
              <a:rPr lang="en-US" sz="1800" dirty="0">
                <a:effectLst/>
                <a:latin typeface="Calibri" panose="020F0502020204030204" pitchFamily="34" charset="0"/>
                <a:ea typeface="Calibri" panose="020F0502020204030204" pitchFamily="34" charset="0"/>
                <a:cs typeface="Arial" panose="020B0604020202020204" pitchFamily="34" charset="0"/>
              </a:rPr>
              <a:t>made to make learning simple, approachable, </a:t>
            </a:r>
          </a:p>
          <a:p>
            <a:pPr marL="0" indent="0" algn="just">
              <a:buFont typeface="Open Sans"/>
              <a:buNone/>
            </a:pPr>
            <a:r>
              <a:rPr lang="en-US" sz="1800" dirty="0">
                <a:effectLst/>
                <a:latin typeface="Calibri" panose="020F0502020204030204" pitchFamily="34" charset="0"/>
                <a:ea typeface="Calibri" panose="020F0502020204030204" pitchFamily="34" charset="0"/>
                <a:cs typeface="Arial" panose="020B0604020202020204" pitchFamily="34" charset="0"/>
              </a:rPr>
              <a:t>and enjoyable.</a:t>
            </a:r>
            <a:endParaRPr lang="en-US" sz="1800" dirty="0"/>
          </a:p>
          <a:p>
            <a:endParaRPr lang="en-US" dirty="0"/>
          </a:p>
        </p:txBody>
      </p:sp>
      <p:pic>
        <p:nvPicPr>
          <p:cNvPr id="2" name="Picture 1">
            <a:extLst>
              <a:ext uri="{FF2B5EF4-FFF2-40B4-BE49-F238E27FC236}">
                <a16:creationId xmlns:a16="http://schemas.microsoft.com/office/drawing/2014/main" id="{09F324BA-C277-A790-ACDD-BE62A1B940BC}"/>
              </a:ext>
            </a:extLst>
          </p:cNvPr>
          <p:cNvPicPr>
            <a:picLocks noChangeAspect="1"/>
          </p:cNvPicPr>
          <p:nvPr/>
        </p:nvPicPr>
        <p:blipFill>
          <a:blip r:embed="rId3"/>
          <a:stretch>
            <a:fillRect/>
          </a:stretch>
        </p:blipFill>
        <p:spPr>
          <a:xfrm>
            <a:off x="6096000" y="1190263"/>
            <a:ext cx="1914310" cy="3042168"/>
          </a:xfrm>
          <a:prstGeom prst="rect">
            <a:avLst/>
          </a:prstGeom>
        </p:spPr>
      </p:pic>
    </p:spTree>
    <p:extLst>
      <p:ext uri="{BB962C8B-B14F-4D97-AF65-F5344CB8AC3E}">
        <p14:creationId xmlns:p14="http://schemas.microsoft.com/office/powerpoint/2010/main" val="2128844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2560</Words>
  <Application>Microsoft Office PowerPoint</Application>
  <PresentationFormat>Widescreen</PresentationFormat>
  <Paragraphs>173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Anas Rabea</cp:lastModifiedBy>
  <cp:revision>35</cp:revision>
  <dcterms:created xsi:type="dcterms:W3CDTF">2019-11-03T13:54:28Z</dcterms:created>
  <dcterms:modified xsi:type="dcterms:W3CDTF">2023-07-01T20:24:24Z</dcterms:modified>
</cp:coreProperties>
</file>