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71" r:id="rId5"/>
    <p:sldId id="272" r:id="rId6"/>
    <p:sldId id="281" r:id="rId7"/>
    <p:sldId id="274" r:id="rId8"/>
    <p:sldId id="275" r:id="rId9"/>
    <p:sldId id="276" r:id="rId10"/>
    <p:sldId id="277" r:id="rId11"/>
    <p:sldId id="278" r:id="rId12"/>
    <p:sldId id="282" r:id="rId13"/>
    <p:sldId id="283" r:id="rId14"/>
    <p:sldId id="284" r:id="rId15"/>
    <p:sldId id="285" r:id="rId16"/>
    <p:sldId id="286"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94660"/>
  </p:normalViewPr>
  <p:slideViewPr>
    <p:cSldViewPr snapToGrid="0">
      <p:cViewPr varScale="1">
        <p:scale>
          <a:sx n="90" d="100"/>
          <a:sy n="90" d="100"/>
        </p:scale>
        <p:origin x="96" y="64"/>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12/9/2014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12/9/2014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300594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3303391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smtClean="0"/>
              <a:t>odata.org</a:t>
            </a:r>
            <a:r>
              <a:rPr lang="en-US" baseline="0" smtClean="0"/>
              <a:t> examples</a:t>
            </a:r>
            <a:endParaRPr lang="en-US"/>
          </a:p>
        </p:txBody>
      </p:sp>
      <p:sp>
        <p:nvSpPr>
          <p:cNvPr id="4" name="Slide Number Placeholder 3"/>
          <p:cNvSpPr>
            <a:spLocks noGrp="1"/>
          </p:cNvSpPr>
          <p:nvPr>
            <p:ph type="sldNum" sz="quarter" idx="10"/>
          </p:nvPr>
        </p:nvSpPr>
        <p:spPr/>
        <p:txBody>
          <a:bodyPr/>
          <a:lstStyle/>
          <a:p>
            <a:fld id="{4CFD207A-07DF-40AD-A916-9872E089CE7A}" type="slidenum">
              <a:rPr lang="en-US" smtClean="0"/>
              <a:t>13</a:t>
            </a:fld>
            <a:endParaRPr lang="en-US"/>
          </a:p>
        </p:txBody>
      </p:sp>
    </p:spTree>
    <p:extLst>
      <p:ext uri="{BB962C8B-B14F-4D97-AF65-F5344CB8AC3E}">
        <p14:creationId xmlns:p14="http://schemas.microsoft.com/office/powerpoint/2010/main" val="10385240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hyperlink" Target="http://csharperimage.jeremylikness.com/"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hyperlink" Target="http://hanselman.com/" TargetMode="External"/><Relationship Id="rId7"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hyperlink" Target="http://ratchetandthegeek.com/" TargetMode="External"/><Relationship Id="rId5" Type="http://schemas.openxmlformats.org/officeDocument/2006/relationships/hyperlink" Target="http://thisdeveloperslife.com/" TargetMode="External"/><Relationship Id="rId4" Type="http://schemas.openxmlformats.org/officeDocument/2006/relationships/hyperlink" Target="http://hanselminutes.co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aka.ms/MVA-Voucher"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Jeremy Likness </a:t>
            </a:r>
            <a:r>
              <a:rPr lang="en-US" dirty="0"/>
              <a:t>| </a:t>
            </a:r>
            <a:r>
              <a:rPr lang="en-US" dirty="0" smtClean="0"/>
              <a:t>Principal Architect</a:t>
            </a:r>
          </a:p>
          <a:p>
            <a:r>
              <a:rPr lang="en-US" dirty="0" smtClean="0"/>
              <a:t>Christopher Harrison </a:t>
            </a:r>
            <a:r>
              <a:rPr lang="en-US" dirty="0"/>
              <a:t>| </a:t>
            </a:r>
            <a:r>
              <a:rPr lang="en-US" dirty="0" smtClean="0"/>
              <a:t>Content Developer</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Web API Design</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what is Web API design?</a:t>
            </a:r>
            <a:endParaRPr lang="en-US" dirty="0"/>
          </a:p>
        </p:txBody>
      </p:sp>
      <p:sp>
        <p:nvSpPr>
          <p:cNvPr id="3" name="Content Placeholder 2"/>
          <p:cNvSpPr>
            <a:spLocks noGrp="1"/>
          </p:cNvSpPr>
          <p:nvPr>
            <p:ph sz="quarter" idx="10"/>
          </p:nvPr>
        </p:nvSpPr>
        <p:spPr/>
        <p:txBody>
          <a:bodyPr/>
          <a:lstStyle/>
          <a:p>
            <a:r>
              <a:rPr lang="en-US" dirty="0" smtClean="0"/>
              <a:t>An intentional approach to building APIs </a:t>
            </a:r>
          </a:p>
          <a:p>
            <a:r>
              <a:rPr lang="en-US" dirty="0" smtClean="0"/>
              <a:t>A “must have” if your APIs will be consumed by third-party services</a:t>
            </a:r>
          </a:p>
          <a:p>
            <a:r>
              <a:rPr lang="en-US" dirty="0" smtClean="0"/>
              <a:t>Attention to details:</a:t>
            </a:r>
          </a:p>
          <a:p>
            <a:pPr lvl="1"/>
            <a:r>
              <a:rPr lang="en-US" dirty="0" smtClean="0"/>
              <a:t>How consumable is the API (signature, content negotiation)?</a:t>
            </a:r>
          </a:p>
          <a:p>
            <a:pPr lvl="1"/>
            <a:r>
              <a:rPr lang="en-US" dirty="0" smtClean="0"/>
              <a:t>Does it comply with standards (response codes, etc.)?</a:t>
            </a:r>
          </a:p>
          <a:p>
            <a:pPr lvl="1"/>
            <a:r>
              <a:rPr lang="en-US" dirty="0" smtClean="0"/>
              <a:t>Is it secure? </a:t>
            </a:r>
          </a:p>
          <a:p>
            <a:pPr lvl="1"/>
            <a:r>
              <a:rPr lang="en-US" dirty="0" smtClean="0"/>
              <a:t>How do you handle multiple versions? </a:t>
            </a:r>
          </a:p>
          <a:p>
            <a:pPr lvl="1"/>
            <a:r>
              <a:rPr lang="en-US" dirty="0" smtClean="0"/>
              <a:t>Is it truly RESTful?</a:t>
            </a:r>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20475907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Re</a:t>
            </a:r>
            <a:r>
              <a:rPr lang="en-US" dirty="0" smtClean="0"/>
              <a:t>presentational </a:t>
            </a:r>
            <a:r>
              <a:rPr lang="en-US" b="1" dirty="0" smtClean="0">
                <a:solidFill>
                  <a:srgbClr val="FF0000"/>
                </a:solidFill>
              </a:rPr>
              <a:t>S</a:t>
            </a:r>
            <a:r>
              <a:rPr lang="en-US" dirty="0" smtClean="0"/>
              <a:t>tate </a:t>
            </a:r>
            <a:r>
              <a:rPr lang="en-US" b="1" dirty="0" smtClean="0">
                <a:solidFill>
                  <a:srgbClr val="FF0000"/>
                </a:solidFill>
              </a:rPr>
              <a:t>T</a:t>
            </a:r>
            <a:r>
              <a:rPr lang="en-US" dirty="0" smtClean="0"/>
              <a:t>ransfer (REST) </a:t>
            </a:r>
            <a:endParaRPr lang="en-US" dirty="0"/>
          </a:p>
        </p:txBody>
      </p:sp>
      <p:sp>
        <p:nvSpPr>
          <p:cNvPr id="3" name="Content Placeholder 2"/>
          <p:cNvSpPr>
            <a:spLocks noGrp="1"/>
          </p:cNvSpPr>
          <p:nvPr>
            <p:ph sz="quarter" idx="10"/>
          </p:nvPr>
        </p:nvSpPr>
        <p:spPr/>
        <p:txBody>
          <a:bodyPr/>
          <a:lstStyle/>
          <a:p>
            <a:r>
              <a:rPr lang="en-US" dirty="0" smtClean="0"/>
              <a:t>Client-server </a:t>
            </a:r>
          </a:p>
          <a:p>
            <a:r>
              <a:rPr lang="en-US" dirty="0" smtClean="0"/>
              <a:t>Stateless </a:t>
            </a:r>
          </a:p>
          <a:p>
            <a:r>
              <a:rPr lang="en-US" dirty="0" smtClean="0"/>
              <a:t>Resource-based (vs. remote </a:t>
            </a:r>
            <a:r>
              <a:rPr lang="en-US" i="1" dirty="0" smtClean="0"/>
              <a:t>procedure call</a:t>
            </a:r>
            <a:r>
              <a:rPr lang="en-US" dirty="0" smtClean="0"/>
              <a:t>) </a:t>
            </a:r>
          </a:p>
          <a:p>
            <a:r>
              <a:rPr lang="en-US" dirty="0" smtClean="0"/>
              <a:t>HTTP methods (GET, POST, PUT, DELETE) </a:t>
            </a:r>
          </a:p>
          <a:p>
            <a:r>
              <a:rPr lang="en-US" dirty="0" err="1" smtClean="0"/>
              <a:t>Indempotency</a:t>
            </a:r>
            <a:r>
              <a:rPr lang="en-US" dirty="0" smtClean="0"/>
              <a:t> and side effects</a:t>
            </a:r>
          </a:p>
          <a:p>
            <a:r>
              <a:rPr lang="en-US" dirty="0" smtClean="0"/>
              <a:t>It’s a style, not a standard</a:t>
            </a:r>
          </a:p>
          <a:p>
            <a:r>
              <a:rPr lang="en-US" dirty="0" smtClean="0"/>
              <a:t>Don’t hate on HATEOAS</a:t>
            </a:r>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8672901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514" y="182215"/>
            <a:ext cx="9452643" cy="1288366"/>
          </a:xfrm>
        </p:spPr>
        <p:txBody>
          <a:bodyPr/>
          <a:lstStyle/>
          <a:p>
            <a:r>
              <a:rPr lang="en-US" b="1" dirty="0" smtClean="0">
                <a:solidFill>
                  <a:srgbClr val="FF0000"/>
                </a:solidFill>
              </a:rPr>
              <a:t>H</a:t>
            </a:r>
            <a:r>
              <a:rPr lang="en-US" b="1" dirty="0" smtClean="0"/>
              <a:t>ypermedia </a:t>
            </a:r>
            <a:r>
              <a:rPr lang="en-US" b="1" dirty="0" smtClean="0">
                <a:solidFill>
                  <a:srgbClr val="FF0000"/>
                </a:solidFill>
              </a:rPr>
              <a:t>a</a:t>
            </a:r>
            <a:r>
              <a:rPr lang="en-US" b="1" dirty="0" smtClean="0"/>
              <a:t>s </a:t>
            </a:r>
            <a:r>
              <a:rPr lang="en-US" b="1" dirty="0" smtClean="0">
                <a:solidFill>
                  <a:srgbClr val="FF0000"/>
                </a:solidFill>
              </a:rPr>
              <a:t>t</a:t>
            </a:r>
            <a:r>
              <a:rPr lang="en-US" b="1" dirty="0" smtClean="0"/>
              <a:t>he </a:t>
            </a:r>
            <a:r>
              <a:rPr lang="en-US" b="1" dirty="0" smtClean="0">
                <a:solidFill>
                  <a:srgbClr val="FF0000"/>
                </a:solidFill>
              </a:rPr>
              <a:t>E</a:t>
            </a:r>
            <a:r>
              <a:rPr lang="en-US" b="1" dirty="0" smtClean="0"/>
              <a:t>ngine </a:t>
            </a:r>
            <a:r>
              <a:rPr lang="en-US" b="1" dirty="0" smtClean="0">
                <a:solidFill>
                  <a:srgbClr val="FF0000"/>
                </a:solidFill>
              </a:rPr>
              <a:t>o</a:t>
            </a:r>
            <a:r>
              <a:rPr lang="en-US" b="1" dirty="0" smtClean="0"/>
              <a:t>f </a:t>
            </a:r>
            <a:r>
              <a:rPr lang="en-US" b="1" dirty="0" smtClean="0">
                <a:solidFill>
                  <a:srgbClr val="FF0000"/>
                </a:solidFill>
              </a:rPr>
              <a:t>A</a:t>
            </a:r>
            <a:r>
              <a:rPr lang="en-US" b="1" dirty="0" smtClean="0"/>
              <a:t>pplication </a:t>
            </a:r>
            <a:r>
              <a:rPr lang="en-US" b="1" dirty="0" smtClean="0">
                <a:solidFill>
                  <a:srgbClr val="FF0000"/>
                </a:solidFill>
              </a:rPr>
              <a:t>S</a:t>
            </a:r>
            <a:r>
              <a:rPr lang="en-US" b="1" dirty="0" smtClean="0"/>
              <a:t>tate</a:t>
            </a:r>
            <a:r>
              <a:rPr lang="en-US" dirty="0" smtClean="0"/>
              <a:t> (HATEOAS)</a:t>
            </a:r>
            <a:endParaRPr lang="en-US" dirty="0"/>
          </a:p>
        </p:txBody>
      </p:sp>
      <p:sp>
        <p:nvSpPr>
          <p:cNvPr id="3" name="Content Placeholder 2"/>
          <p:cNvSpPr>
            <a:spLocks noGrp="1"/>
          </p:cNvSpPr>
          <p:nvPr>
            <p:ph sz="quarter" idx="10"/>
          </p:nvPr>
        </p:nvSpPr>
        <p:spPr/>
        <p:txBody>
          <a:bodyPr/>
          <a:lstStyle/>
          <a:p>
            <a:r>
              <a:rPr lang="en-US" dirty="0" smtClean="0"/>
              <a:t>Hypermedia is the key</a:t>
            </a:r>
          </a:p>
          <a:p>
            <a:r>
              <a:rPr lang="en-US" dirty="0" smtClean="0"/>
              <a:t>It all starts at a URL</a:t>
            </a:r>
          </a:p>
          <a:p>
            <a:r>
              <a:rPr lang="en-US" dirty="0" smtClean="0"/>
              <a:t>Resources are returned </a:t>
            </a:r>
          </a:p>
          <a:p>
            <a:r>
              <a:rPr lang="en-US" dirty="0" smtClean="0"/>
              <a:t>Media types and locations are included</a:t>
            </a:r>
          </a:p>
          <a:p>
            <a:r>
              <a:rPr lang="en-US" dirty="0" smtClean="0"/>
              <a:t>References based on state </a:t>
            </a:r>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9204919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REST and HATEOAS in Action</a:t>
            </a:r>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20161226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Jeremy Likness | ‏@</a:t>
            </a:r>
            <a:r>
              <a:rPr lang="en-US" dirty="0" err="1" smtClean="0"/>
              <a:t>jeremylikness</a:t>
            </a:r>
            <a:r>
              <a:rPr lang="en-US" dirty="0" smtClean="0"/>
              <a:t> </a:t>
            </a:r>
            <a:endParaRPr lang="en-US" dirty="0"/>
          </a:p>
        </p:txBody>
      </p:sp>
      <p:sp>
        <p:nvSpPr>
          <p:cNvPr id="7" name="Content Placeholder 6"/>
          <p:cNvSpPr>
            <a:spLocks noGrp="1"/>
          </p:cNvSpPr>
          <p:nvPr>
            <p:ph idx="10"/>
          </p:nvPr>
        </p:nvSpPr>
        <p:spPr/>
        <p:txBody>
          <a:bodyPr/>
          <a:lstStyle/>
          <a:p>
            <a:r>
              <a:rPr lang="en-US" dirty="0" smtClean="0"/>
              <a:t>Principal Architect at iVision</a:t>
            </a:r>
          </a:p>
          <a:p>
            <a:pPr lvl="1"/>
            <a:r>
              <a:rPr lang="en-US" dirty="0" smtClean="0"/>
              <a:t>Focused on Microsoft stack Enterprise Applications</a:t>
            </a:r>
          </a:p>
          <a:p>
            <a:pPr lvl="1"/>
            <a:r>
              <a:rPr lang="en-US" dirty="0" smtClean="0">
                <a:hlinkClick r:id="rId3"/>
              </a:rPr>
              <a:t>http://csharperimage.jeremylikness.com/</a:t>
            </a:r>
            <a:r>
              <a:rPr lang="en-US" dirty="0" smtClean="0"/>
              <a:t> </a:t>
            </a:r>
          </a:p>
          <a:p>
            <a:pPr lvl="1"/>
            <a:r>
              <a:rPr lang="en-US" dirty="0" smtClean="0"/>
              <a:t>Former Certified Fitness Trainer and Specialist in Performance Nutrition   </a:t>
            </a:r>
          </a:p>
          <a:p>
            <a:r>
              <a:rPr lang="en-US" dirty="0" smtClean="0"/>
              <a:t>Over 20 Years of Professional Experience </a:t>
            </a:r>
          </a:p>
          <a:p>
            <a:pPr lvl="1"/>
            <a:r>
              <a:rPr lang="en-US" dirty="0" smtClean="0"/>
              <a:t>4-time Author incl. Programming the Windows Runtime by Example</a:t>
            </a:r>
          </a:p>
          <a:p>
            <a:pPr lvl="1"/>
            <a:r>
              <a:rPr lang="en-US" dirty="0" smtClean="0"/>
              <a:t>Prolific speaker at conferences including </a:t>
            </a:r>
            <a:r>
              <a:rPr lang="en-US" dirty="0" err="1" smtClean="0"/>
              <a:t>DevLink</a:t>
            </a:r>
            <a:r>
              <a:rPr lang="en-US" dirty="0" smtClean="0"/>
              <a:t>, CodeStock, and the Microsoft Worldwide Partner Conference </a:t>
            </a:r>
          </a:p>
          <a:p>
            <a:pPr lvl="1"/>
            <a:r>
              <a:rPr lang="en-US" dirty="0" smtClean="0"/>
              <a:t>5 Year Microsoft Most Valuable Professional (MVP)</a:t>
            </a:r>
          </a:p>
          <a:p>
            <a:pPr lvl="1"/>
            <a:r>
              <a:rPr lang="en-US" dirty="0" smtClean="0"/>
              <a:t>9-Ball player</a:t>
            </a:r>
          </a:p>
        </p:txBody>
      </p:sp>
      <p:pic>
        <p:nvPicPr>
          <p:cNvPr id="5" name="Picture 4"/>
          <p:cNvPicPr/>
          <p:nvPr/>
        </p:nvPicPr>
        <p:blipFill>
          <a:blip r:embed="rId4">
            <a:extLst>
              <a:ext uri="{28A0092B-C50C-407E-A947-70E740481C1C}">
                <a14:useLocalDpi xmlns:a14="http://schemas.microsoft.com/office/drawing/2010/main" val="0"/>
              </a:ext>
            </a:extLst>
          </a:blip>
          <a:stretch>
            <a:fillRect/>
          </a:stretch>
        </p:blipFill>
        <p:spPr bwMode="auto">
          <a:xfrm>
            <a:off x="9703020" y="202030"/>
            <a:ext cx="2259281" cy="2259281"/>
          </a:xfrm>
          <a:prstGeom prst="rect">
            <a:avLst/>
          </a:prstGeom>
          <a:noFill/>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2384500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Christopher Harrison | @</a:t>
            </a:r>
            <a:r>
              <a:rPr lang="en-US" dirty="0" err="1" smtClean="0"/>
              <a:t>geektrainer</a:t>
            </a:r>
            <a:endParaRPr lang="en-US" dirty="0"/>
          </a:p>
        </p:txBody>
      </p:sp>
      <p:sp>
        <p:nvSpPr>
          <p:cNvPr id="7" name="Content Placeholder 6"/>
          <p:cNvSpPr>
            <a:spLocks noGrp="1"/>
          </p:cNvSpPr>
          <p:nvPr>
            <p:ph idx="10"/>
          </p:nvPr>
        </p:nvSpPr>
        <p:spPr/>
        <p:txBody>
          <a:bodyPr/>
          <a:lstStyle/>
          <a:p>
            <a:r>
              <a:rPr lang="en-US" dirty="0" smtClean="0"/>
              <a:t>Principal Program Manager, Microsoft</a:t>
            </a:r>
          </a:p>
          <a:p>
            <a:pPr lvl="1"/>
            <a:r>
              <a:rPr lang="en-US" dirty="0" smtClean="0"/>
              <a:t>Web developer focused on Windows Azure and ASP.NET</a:t>
            </a:r>
          </a:p>
          <a:p>
            <a:pPr lvl="1"/>
            <a:r>
              <a:rPr lang="en-US" dirty="0" smtClean="0"/>
              <a:t>Blogging at </a:t>
            </a:r>
            <a:r>
              <a:rPr lang="en-US" dirty="0" smtClean="0">
                <a:hlinkClick r:id="rId3"/>
              </a:rPr>
              <a:t>http://hanselman.com</a:t>
            </a:r>
            <a:r>
              <a:rPr lang="en-US" dirty="0" smtClean="0"/>
              <a:t> for over a decade</a:t>
            </a:r>
          </a:p>
          <a:p>
            <a:r>
              <a:rPr lang="en-US" dirty="0" smtClean="0"/>
              <a:t>One of Microsoft’s Most Respected Developers</a:t>
            </a:r>
          </a:p>
          <a:p>
            <a:pPr lvl="1"/>
            <a:r>
              <a:rPr lang="en-US" dirty="0" smtClean="0"/>
              <a:t>Written a number of books and spoken in person to almost a half million developers worldwide</a:t>
            </a:r>
          </a:p>
          <a:p>
            <a:pPr lvl="1"/>
            <a:r>
              <a:rPr lang="en-US" dirty="0" smtClean="0">
                <a:hlinkClick r:id="rId4"/>
              </a:rPr>
              <a:t>http://hanselminutes.com</a:t>
            </a:r>
            <a:r>
              <a:rPr lang="en-US" dirty="0" smtClean="0"/>
              <a:t> for tech talk</a:t>
            </a:r>
          </a:p>
          <a:p>
            <a:pPr lvl="1"/>
            <a:r>
              <a:rPr lang="en-US" dirty="0" smtClean="0">
                <a:hlinkClick r:id="rId5"/>
              </a:rPr>
              <a:t>http://thisdeveloperslife.com</a:t>
            </a:r>
            <a:r>
              <a:rPr lang="en-US" dirty="0" smtClean="0"/>
              <a:t> on developers’ lives and loves</a:t>
            </a:r>
          </a:p>
          <a:p>
            <a:pPr lvl="1"/>
            <a:r>
              <a:rPr lang="en-US" dirty="0" smtClean="0">
                <a:hlinkClick r:id="rId6"/>
              </a:rPr>
              <a:t>http://ratchetandthegeek.com</a:t>
            </a:r>
            <a:r>
              <a:rPr lang="en-US" dirty="0" smtClean="0"/>
              <a:t> for pop culture and tech media</a:t>
            </a:r>
          </a:p>
        </p:txBody>
      </p:sp>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217018" y="110280"/>
            <a:ext cx="1830521" cy="2125767"/>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445219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3547459360"/>
              </p:ext>
            </p:extLst>
          </p:nvPr>
        </p:nvGraphicFramePr>
        <p:xfrm>
          <a:off x="379413" y="1417636"/>
          <a:ext cx="11525250" cy="3070528"/>
        </p:xfrm>
        <a:graphic>
          <a:graphicData uri="http://schemas.openxmlformats.org/drawingml/2006/table">
            <a:tbl>
              <a:tblPr firstRow="1" bandRow="1">
                <a:tableStyleId>{5C22544A-7EE6-4342-B048-85BDC9FD1C3A}</a:tableStyleId>
              </a:tblPr>
              <a:tblGrid>
                <a:gridCol w="5762625">
                  <a:extLst>
                    <a:ext uri="{9D8B030D-6E8A-4147-A177-3AD203B41FA5}">
                      <a16:colId xmlns="" xmlns:a16="http://schemas.microsoft.com/office/drawing/2014/main" val="1632794655"/>
                    </a:ext>
                  </a:extLst>
                </a:gridCol>
                <a:gridCol w="5762625">
                  <a:extLst>
                    <a:ext uri="{9D8B030D-6E8A-4147-A177-3AD203B41FA5}">
                      <a16:colId xmlns="" xmlns:a16="http://schemas.microsoft.com/office/drawing/2014/main"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Web</a:t>
                      </a:r>
                      <a:r>
                        <a:rPr lang="en-US" sz="3600" baseline="0" dirty="0" smtClean="0">
                          <a:latin typeface="Segoe UI Light" panose="020B0502040204020203" pitchFamily="34" charset="0"/>
                          <a:cs typeface="Segoe UI Light" panose="020B0502040204020203" pitchFamily="34" charset="0"/>
                        </a:rPr>
                        <a:t> API Design</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Introduction to Web</a:t>
                      </a:r>
                      <a:r>
                        <a:rPr lang="en-US" sz="2400" baseline="0" dirty="0" smtClean="0">
                          <a:latin typeface="Segoe UI Light" panose="020B0502040204020203" pitchFamily="34" charset="0"/>
                          <a:cs typeface="Segoe UI Light" panose="020B0502040204020203" pitchFamily="34" charset="0"/>
                        </a:rPr>
                        <a:t> API</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04 | Validation</a:t>
                      </a:r>
                      <a:r>
                        <a:rPr lang="en-US" sz="2400" baseline="0" dirty="0" smtClean="0">
                          <a:latin typeface="Segoe UI Light" panose="020B0502040204020203" pitchFamily="34" charset="0"/>
                          <a:cs typeface="Segoe UI Light" panose="020B0502040204020203" pitchFamily="34" charset="0"/>
                        </a:rPr>
                        <a:t> and Error Handling</a:t>
                      </a:r>
                      <a:r>
                        <a:rPr lang="en-US" sz="2400" dirty="0" smtClean="0">
                          <a:latin typeface="Segoe UI Light" panose="020B0502040204020203" pitchFamily="34" charset="0"/>
                          <a:cs typeface="Segoe UI Light" panose="020B0502040204020203" pitchFamily="34" charset="0"/>
                        </a:rPr>
                        <a:t> </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Basic Web API Design</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Security </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Configuration</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Advanced</a:t>
                      </a:r>
                      <a:r>
                        <a:rPr lang="en-US" sz="2400" baseline="0" dirty="0" smtClean="0">
                          <a:latin typeface="Segoe UI Light" panose="020B0502040204020203" pitchFamily="34" charset="0"/>
                          <a:cs typeface="Segoe UI Light" panose="020B0502040204020203" pitchFamily="34" charset="0"/>
                        </a:rPr>
                        <a:t> Web API Design</a:t>
                      </a:r>
                      <a:r>
                        <a:rPr lang="en-US" sz="2400" dirty="0" smtClean="0">
                          <a:latin typeface="Segoe UI Light" panose="020B0502040204020203" pitchFamily="34" charset="0"/>
                          <a:cs typeface="Segoe UI Light" panose="020B0502040204020203" pitchFamily="34" charset="0"/>
                        </a:rPr>
                        <a:t> </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12060533"/>
                  </a:ext>
                </a:extLst>
              </a:tr>
            </a:tbl>
          </a:graphicData>
        </a:graphic>
      </p:graphicFrame>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Setting Expectations</a:t>
            </a:r>
            <a:endParaRPr lang="en-US" dirty="0"/>
          </a:p>
        </p:txBody>
      </p:sp>
      <p:sp>
        <p:nvSpPr>
          <p:cNvPr id="3" name="Content Placeholder 2"/>
          <p:cNvSpPr>
            <a:spLocks noGrp="1"/>
          </p:cNvSpPr>
          <p:nvPr>
            <p:ph sz="quarter" idx="10"/>
          </p:nvPr>
        </p:nvSpPr>
        <p:spPr/>
        <p:txBody>
          <a:bodyPr/>
          <a:lstStyle/>
          <a:p>
            <a:r>
              <a:rPr lang="en-US" dirty="0" smtClean="0"/>
              <a:t>Target Audience</a:t>
            </a:r>
          </a:p>
          <a:p>
            <a:pPr lvl="1"/>
            <a:r>
              <a:rPr lang="en-US" dirty="0" smtClean="0"/>
              <a:t>Web Application Developer</a:t>
            </a:r>
          </a:p>
          <a:p>
            <a:pPr lvl="1"/>
            <a:r>
              <a:rPr lang="en-US" dirty="0" smtClean="0"/>
              <a:t>Interesting in building </a:t>
            </a:r>
            <a:r>
              <a:rPr lang="en-US" dirty="0"/>
              <a:t>p</a:t>
            </a:r>
            <a:r>
              <a:rPr lang="en-US" dirty="0" smtClean="0"/>
              <a:t>ublic-facing RESTful APIs </a:t>
            </a:r>
          </a:p>
          <a:p>
            <a:pPr lvl="1"/>
            <a:r>
              <a:rPr lang="en-US" dirty="0" smtClean="0"/>
              <a:t>Would like to expand knowledge of Web API design</a:t>
            </a:r>
          </a:p>
          <a:p>
            <a:r>
              <a:rPr lang="en-US" dirty="0" smtClean="0"/>
              <a:t>Suggested Prerequisites/Supporting Material</a:t>
            </a:r>
          </a:p>
          <a:p>
            <a:pPr lvl="1"/>
            <a:r>
              <a:rPr lang="en-US" dirty="0" smtClean="0"/>
              <a:t>Visual Studio 2013+</a:t>
            </a:r>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19674073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77813" y="1427918"/>
            <a:ext cx="11525250" cy="5290388"/>
          </a:xfrm>
        </p:spPr>
        <p:txBody>
          <a:bodyPr/>
          <a:lstStyle/>
          <a:p>
            <a:r>
              <a:rPr lang="en-US" dirty="0" smtClean="0"/>
              <a:t>Microsoft Virtual Academy</a:t>
            </a:r>
          </a:p>
          <a:p>
            <a:pPr lvl="1"/>
            <a:r>
              <a:rPr lang="en-US" dirty="0" smtClean="0"/>
              <a:t>Free online learning tailored for IT Pros and Developers </a:t>
            </a:r>
          </a:p>
          <a:p>
            <a:pPr lvl="1"/>
            <a:r>
              <a:rPr lang="en-US" dirty="0"/>
              <a:t>Over </a:t>
            </a:r>
            <a:r>
              <a:rPr lang="en-US" dirty="0" smtClean="0"/>
              <a:t>1M registered users</a:t>
            </a:r>
          </a:p>
          <a:p>
            <a:pPr lvl="1"/>
            <a:r>
              <a:rPr lang="en-US" dirty="0" smtClean="0"/>
              <a:t>Up-to-date, relevant training on variety of Microsoft products</a:t>
            </a:r>
          </a:p>
          <a:p>
            <a:r>
              <a:rPr lang="en-US" dirty="0" smtClean="0"/>
              <a:t>“Earn while you learn!” </a:t>
            </a:r>
          </a:p>
          <a:p>
            <a:pPr lvl="1"/>
            <a:r>
              <a:rPr lang="en-US" dirty="0" smtClean="0"/>
              <a:t>Get 50 MVA Points for this event!</a:t>
            </a:r>
          </a:p>
          <a:p>
            <a:pPr lvl="1"/>
            <a:r>
              <a:rPr lang="en-US" dirty="0" smtClean="0"/>
              <a:t>Visit </a:t>
            </a:r>
            <a:r>
              <a:rPr lang="en-US" dirty="0" smtClean="0">
                <a:hlinkClick r:id="rId2"/>
              </a:rPr>
              <a:t>http://aka.ms/MVA-Voucher</a:t>
            </a:r>
            <a:r>
              <a:rPr lang="en-US" dirty="0" smtClean="0"/>
              <a:t> </a:t>
            </a:r>
          </a:p>
          <a:p>
            <a:pPr lvl="1"/>
            <a:r>
              <a:rPr lang="en-US" dirty="0" smtClean="0"/>
              <a:t>Enter this code: </a:t>
            </a:r>
            <a:r>
              <a:rPr lang="en-US" b="1" dirty="0" smtClean="0"/>
              <a:t>PowerJump1 </a:t>
            </a:r>
            <a:r>
              <a:rPr lang="en-US" dirty="0" smtClean="0"/>
              <a:t>(expires 8/15/2013)</a:t>
            </a:r>
            <a:endParaRPr lang="en-US" dirty="0"/>
          </a:p>
        </p:txBody>
      </p:sp>
      <p:sp>
        <p:nvSpPr>
          <p:cNvPr id="3" name="Title 2"/>
          <p:cNvSpPr>
            <a:spLocks noGrp="1"/>
          </p:cNvSpPr>
          <p:nvPr>
            <p:ph type="title"/>
          </p:nvPr>
        </p:nvSpPr>
        <p:spPr>
          <a:xfrm>
            <a:off x="-367266" y="182215"/>
            <a:ext cx="11416266" cy="1063487"/>
          </a:xfrm>
        </p:spPr>
        <p:txBody>
          <a:bodyPr/>
          <a:lstStyle/>
          <a:p>
            <a:r>
              <a:rPr lang="en-US" dirty="0" smtClean="0"/>
              <a:t>     Join the MVA Community!</a:t>
            </a:r>
            <a:endParaRPr lang="en-US" dirty="0"/>
          </a:p>
        </p:txBody>
      </p:sp>
      <p:sp>
        <p:nvSpPr>
          <p:cNvPr id="7" name="TextBox 6"/>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365470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01 | Introduction to Web API</a:t>
            </a:r>
            <a:endParaRPr lang="en-US" dirty="0"/>
          </a:p>
        </p:txBody>
      </p:sp>
      <p:sp>
        <p:nvSpPr>
          <p:cNvPr id="4" name="Subtitle 3"/>
          <p:cNvSpPr>
            <a:spLocks noGrp="1"/>
          </p:cNvSpPr>
          <p:nvPr>
            <p:ph type="subTitle" idx="1"/>
          </p:nvPr>
        </p:nvSpPr>
        <p:spPr/>
        <p:txBody>
          <a:bodyPr/>
          <a:lstStyle/>
          <a:p>
            <a:r>
              <a:rPr lang="en-US" dirty="0" smtClean="0"/>
              <a:t>Jeremy Likness </a:t>
            </a:r>
            <a:r>
              <a:rPr lang="en-US" dirty="0"/>
              <a:t>| </a:t>
            </a:r>
            <a:r>
              <a:rPr lang="en-US" dirty="0" smtClean="0"/>
              <a:t>Principal </a:t>
            </a:r>
            <a:r>
              <a:rPr lang="en-US" dirty="0"/>
              <a:t>Architect</a:t>
            </a:r>
          </a:p>
          <a:p>
            <a:r>
              <a:rPr lang="en-US" dirty="0" smtClean="0"/>
              <a:t>Christopher Harrison </a:t>
            </a:r>
            <a:r>
              <a:rPr lang="en-US" dirty="0"/>
              <a:t>| </a:t>
            </a:r>
            <a:r>
              <a:rPr lang="en-US" dirty="0" smtClean="0"/>
              <a:t>Content Developer</a:t>
            </a:r>
            <a:endParaRPr lang="en-US" dirty="0"/>
          </a:p>
        </p:txBody>
      </p:sp>
      <p:sp>
        <p:nvSpPr>
          <p:cNvPr id="7" name="TextBox 6"/>
          <p:cNvSpPr txBox="1"/>
          <p:nvPr/>
        </p:nvSpPr>
        <p:spPr>
          <a:xfrm>
            <a:off x="6345829" y="755471"/>
            <a:ext cx="3671248" cy="646331"/>
          </a:xfrm>
          <a:prstGeom prst="rect">
            <a:avLst/>
          </a:prstGeom>
          <a:solidFill>
            <a:srgbClr val="FFFF00"/>
          </a:solidFill>
        </p:spPr>
        <p:txBody>
          <a:bodyPr wrap="square" rtlCol="0">
            <a:spAutoFit/>
          </a:bodyPr>
          <a:lstStyle/>
          <a:p>
            <a:r>
              <a:rPr lang="en-US" dirty="0" smtClean="0"/>
              <a:t>Please make sure there’s a “Module Transition” slide for every module</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ASP.NET Web API</a:t>
            </a:r>
          </a:p>
          <a:p>
            <a:r>
              <a:rPr lang="en-GB" dirty="0" smtClean="0"/>
              <a:t>Web API Design</a:t>
            </a:r>
          </a:p>
          <a:p>
            <a:r>
              <a:rPr lang="en-GB" dirty="0" smtClean="0"/>
              <a:t>REST</a:t>
            </a:r>
          </a:p>
          <a:p>
            <a:r>
              <a:rPr lang="en-GB" dirty="0" smtClean="0"/>
              <a:t>HATEOAS</a:t>
            </a:r>
          </a:p>
          <a:p>
            <a:r>
              <a:rPr lang="en-GB" dirty="0" smtClean="0"/>
              <a:t>Scaffolding</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
        <p:nvSpPr>
          <p:cNvPr id="5" name="TextBox 4"/>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ASP.NET Web API</a:t>
            </a:r>
            <a:endParaRPr lang="en-US" dirty="0"/>
          </a:p>
        </p:txBody>
      </p:sp>
      <p:sp>
        <p:nvSpPr>
          <p:cNvPr id="3" name="Content Placeholder 2"/>
          <p:cNvSpPr>
            <a:spLocks noGrp="1"/>
          </p:cNvSpPr>
          <p:nvPr>
            <p:ph sz="quarter" idx="10"/>
          </p:nvPr>
        </p:nvSpPr>
        <p:spPr/>
        <p:txBody>
          <a:bodyPr/>
          <a:lstStyle/>
          <a:p>
            <a:r>
              <a:rPr lang="en-US" dirty="0" smtClean="0"/>
              <a:t>Option for web applications</a:t>
            </a:r>
          </a:p>
          <a:p>
            <a:r>
              <a:rPr lang="en-US" dirty="0" smtClean="0"/>
              <a:t>Makes it easy to build HTTP-based services</a:t>
            </a:r>
          </a:p>
          <a:p>
            <a:r>
              <a:rPr lang="en-US" dirty="0" smtClean="0"/>
              <a:t>Ideal for RESTful APIs</a:t>
            </a:r>
            <a:endParaRPr lang="en-US" dirty="0"/>
          </a:p>
        </p:txBody>
      </p:sp>
      <p:sp>
        <p:nvSpPr>
          <p:cNvPr id="4" name="TextBox 3"/>
          <p:cNvSpPr txBox="1"/>
          <p:nvPr/>
        </p:nvSpPr>
        <p:spPr>
          <a:xfrm>
            <a:off x="9906000" y="-1"/>
            <a:ext cx="2286000" cy="2031325"/>
          </a:xfrm>
          <a:prstGeom prst="rect">
            <a:avLst/>
          </a:prstGeom>
          <a:solidFill>
            <a:srgbClr val="FFFF00"/>
          </a:solidFill>
          <a:ln>
            <a:noFill/>
          </a:ln>
        </p:spPr>
        <p:txBody>
          <a:bodyPr wrap="square" rtlCol="0">
            <a:spAutoFit/>
          </a:bodyPr>
          <a:lstStyle/>
          <a:p>
            <a:pPr algn="ctr"/>
            <a:endParaRPr lang="en-US" dirty="0" smtClean="0"/>
          </a:p>
          <a:p>
            <a:pPr algn="ctr"/>
            <a:endParaRPr lang="en-US" dirty="0"/>
          </a:p>
          <a:p>
            <a:pPr algn="ctr"/>
            <a:r>
              <a:rPr lang="en-US" dirty="0" smtClean="0"/>
              <a:t>Please leave this area blank to allow for picture in picture recording</a:t>
            </a:r>
          </a:p>
          <a:p>
            <a:pPr algn="ctr"/>
            <a:endParaRPr lang="en-US" dirty="0"/>
          </a:p>
        </p:txBody>
      </p:sp>
      <p:pic>
        <p:nvPicPr>
          <p:cNvPr id="5" name="Picture 4"/>
          <p:cNvPicPr>
            <a:picLocks noChangeAspect="1"/>
          </p:cNvPicPr>
          <p:nvPr/>
        </p:nvPicPr>
        <p:blipFill>
          <a:blip r:embed="rId2"/>
          <a:stretch>
            <a:fillRect/>
          </a:stretch>
        </p:blipFill>
        <p:spPr>
          <a:xfrm>
            <a:off x="4621841" y="2743403"/>
            <a:ext cx="5105050" cy="3840943"/>
          </a:xfrm>
          <a:prstGeom prst="rect">
            <a:avLst/>
          </a:prstGeom>
        </p:spPr>
      </p:pic>
      <p:cxnSp>
        <p:nvCxnSpPr>
          <p:cNvPr id="7" name="Straight Arrow Connector 6"/>
          <p:cNvCxnSpPr/>
          <p:nvPr/>
        </p:nvCxnSpPr>
        <p:spPr>
          <a:xfrm flipH="1" flipV="1">
            <a:off x="6740165" y="3827282"/>
            <a:ext cx="358219" cy="83898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9" name="Straight Arrow Connector 8"/>
          <p:cNvCxnSpPr/>
          <p:nvPr/>
        </p:nvCxnSpPr>
        <p:spPr>
          <a:xfrm flipH="1">
            <a:off x="6504495" y="4817097"/>
            <a:ext cx="575035" cy="37707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5579891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30e9df3-be65-4c73-a93b-d1236ebd677e"/>
    <PublishingExpirationDate xmlns="http://schemas.microsoft.com/sharepoint/v3" xsi:nil="true"/>
    <PublishingStartDate xmlns="http://schemas.microsoft.com/sharepoint/v3" xsi:nil="true"/>
    <TaxKeywordTaxHTField xmlns="230e9df3-be65-4c73-a93b-d1236ebd677e">
      <Terms xmlns="http://schemas.microsoft.com/office/infopath/2007/PartnerControls"/>
    </TaxKeywordTaxHTFiel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96889825850D44592AC5D2F43187AE4" ma:contentTypeVersion="5" ma:contentTypeDescription="Create a new document." ma:contentTypeScope="" ma:versionID="fde90edb5a63ba841bca516fd2abaf95">
  <xsd:schema xmlns:xsd="http://www.w3.org/2001/XMLSchema" xmlns:xs="http://www.w3.org/2001/XMLSchema" xmlns:p="http://schemas.microsoft.com/office/2006/metadata/properties" xmlns:ns1="http://schemas.microsoft.com/sharepoint/v3" xmlns:ns2="230e9df3-be65-4c73-a93b-d1236ebd677e" xmlns:ns3="27aa9422-7f1f-4c84-9cdf-302b1a67e513" targetNamespace="http://schemas.microsoft.com/office/2006/metadata/properties" ma:root="true" ma:fieldsID="5e7808ae941cc340dbe51a3031959734" ns1:_="" ns2:_="" ns3:_="">
    <xsd:import namespace="http://schemas.microsoft.com/sharepoint/v3"/>
    <xsd:import namespace="230e9df3-be65-4c73-a93b-d1236ebd677e"/>
    <xsd:import namespace="27aa9422-7f1f-4c84-9cdf-302b1a67e513"/>
    <xsd:element name="properties">
      <xsd:complexType>
        <xsd:sequence>
          <xsd:element name="documentManagement">
            <xsd:complexType>
              <xsd:all>
                <xsd:element ref="ns1:PublishingStartDate" minOccurs="0"/>
                <xsd:element ref="ns1:PublishingExpirationDate" minOccurs="0"/>
                <xsd:element ref="ns2:TaxKeywordTaxHTField" minOccurs="0"/>
                <xsd:element ref="ns2:TaxCatchAl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6a1576-3e7e-4087-ab3d-29105cf9744e}" ma:internalName="TaxCatchAll" ma:showField="CatchAllData" ma:web="27aa9422-7f1f-4c84-9cdf-302b1a67e5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27aa9422-7f1f-4c84-9cdf-302b1a67e513"/>
    <ds:schemaRef ds:uri="http://schemas.microsoft.com/office/2006/documentManagement/types"/>
    <ds:schemaRef ds:uri="http://schemas.microsoft.com/office/2006/metadata/properties"/>
    <ds:schemaRef ds:uri="http://purl.org/dc/elements/1.1/"/>
    <ds:schemaRef ds:uri="230e9df3-be65-4c73-a93b-d1236ebd677e"/>
    <ds:schemaRef ds:uri="http://purl.org/dc/terms/"/>
    <ds:schemaRef ds:uri="http://schemas.openxmlformats.org/package/2006/metadata/core-properties"/>
    <ds:schemaRef ds:uri="http://purl.org/dc/dcmitype/"/>
    <ds:schemaRef ds:uri="http://schemas.microsoft.com/office/infopath/2007/PartnerControls"/>
    <ds:schemaRef ds:uri="http://schemas.microsoft.com/sharepoint/v3"/>
    <ds:schemaRef ds:uri="http://www.w3.org/XML/1998/namespac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3253B29C-1CCD-4FE8-A1C4-023A0910DF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7aa9422-7f1f-4c84-9cdf-302b1a67e5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3370</TotalTime>
  <Words>596</Words>
  <Application>Microsoft Office PowerPoint</Application>
  <PresentationFormat>Widescreen</PresentationFormat>
  <Paragraphs>117</Paragraphs>
  <Slides>14</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Segoe</vt:lpstr>
      <vt:lpstr>Segoe UI</vt:lpstr>
      <vt:lpstr>Segoe UI Light</vt:lpstr>
      <vt:lpstr>1_Office Theme</vt:lpstr>
      <vt:lpstr>Web API Design</vt:lpstr>
      <vt:lpstr>Meet Jeremy Likness | ‏@jeremylikness </vt:lpstr>
      <vt:lpstr>Meet Christopher Harrison | @geektrainer</vt:lpstr>
      <vt:lpstr>Course Topics</vt:lpstr>
      <vt:lpstr>Setting Expectations</vt:lpstr>
      <vt:lpstr>     Join the MVA Community!</vt:lpstr>
      <vt:lpstr>PowerPoint Presentation</vt:lpstr>
      <vt:lpstr>Module Overview</vt:lpstr>
      <vt:lpstr>ASP.NET Web API</vt:lpstr>
      <vt:lpstr>But what is Web API design?</vt:lpstr>
      <vt:lpstr>Representational State Transfer (REST) </vt:lpstr>
      <vt:lpstr>Hypermedia as the Engine of Application State (HATEOAS)</vt:lpstr>
      <vt:lpstr>REST and HATEOAS in Action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Jeremy Likness</cp:lastModifiedBy>
  <cp:revision>65</cp:revision>
  <dcterms:created xsi:type="dcterms:W3CDTF">2013-02-15T23:12:42Z</dcterms:created>
  <dcterms:modified xsi:type="dcterms:W3CDTF">2014-12-09T22:32:26Z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0x010100496889825850D44592AC5D2F43187AE4</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