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77" r:id="rId5"/>
    <p:sldId id="278" r:id="rId6"/>
    <p:sldId id="303" r:id="rId7"/>
    <p:sldId id="282" r:id="rId8"/>
    <p:sldId id="301" r:id="rId9"/>
    <p:sldId id="305" r:id="rId10"/>
    <p:sldId id="306" r:id="rId11"/>
    <p:sldId id="307" r:id="rId12"/>
    <p:sldId id="302" r:id="rId13"/>
    <p:sldId id="308" r:id="rId14"/>
    <p:sldId id="309" r:id="rId15"/>
    <p:sldId id="300" r:id="rId16"/>
    <p:sldId id="304"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04aModelValidation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26681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04aModelValidation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649459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Validation and Error Handling</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Helpers</a:t>
            </a:r>
            <a:endParaRPr lang="en-US" dirty="0"/>
          </a:p>
        </p:txBody>
      </p:sp>
      <p:sp>
        <p:nvSpPr>
          <p:cNvPr id="3" name="Content Placeholder 2"/>
          <p:cNvSpPr>
            <a:spLocks noGrp="1"/>
          </p:cNvSpPr>
          <p:nvPr>
            <p:ph sz="quarter" idx="10"/>
          </p:nvPr>
        </p:nvSpPr>
        <p:spPr/>
        <p:txBody>
          <a:bodyPr/>
          <a:lstStyle/>
          <a:p>
            <a:r>
              <a:rPr lang="en-US" dirty="0" smtClean="0"/>
              <a:t>Conflict</a:t>
            </a:r>
          </a:p>
          <a:p>
            <a:r>
              <a:rPr lang="en-US" dirty="0" smtClean="0"/>
              <a:t>Created</a:t>
            </a:r>
          </a:p>
          <a:p>
            <a:r>
              <a:rPr lang="en-US" dirty="0" err="1" smtClean="0"/>
              <a:t>CreatedAtRoute</a:t>
            </a:r>
            <a:endParaRPr lang="en-US" dirty="0" smtClean="0"/>
          </a:p>
          <a:p>
            <a:r>
              <a:rPr lang="en-US" dirty="0" err="1" smtClean="0"/>
              <a:t>InternalServerError</a:t>
            </a:r>
            <a:endParaRPr lang="en-US" dirty="0" smtClean="0"/>
          </a:p>
          <a:p>
            <a:r>
              <a:rPr lang="en-US" dirty="0" err="1" smtClean="0"/>
              <a:t>NotFound</a:t>
            </a:r>
            <a:r>
              <a:rPr lang="en-US" dirty="0" smtClean="0"/>
              <a:t> </a:t>
            </a:r>
          </a:p>
          <a:p>
            <a:r>
              <a:rPr lang="en-US" dirty="0" smtClean="0"/>
              <a:t>Ok</a:t>
            </a:r>
          </a:p>
          <a:p>
            <a:r>
              <a:rPr lang="en-US" dirty="0" err="1" smtClean="0"/>
              <a:t>StatusCode</a:t>
            </a:r>
            <a:endParaRPr lang="en-US" dirty="0" smtClean="0"/>
          </a:p>
          <a:p>
            <a:r>
              <a:rPr lang="en-US" dirty="0" err="1" smtClean="0"/>
              <a:t>BadRequest</a:t>
            </a:r>
            <a:endParaRPr lang="en-US" dirty="0" smtClean="0"/>
          </a:p>
          <a:p>
            <a:endParaRPr lang="en-US" dirty="0" smtClean="0"/>
          </a:p>
        </p:txBody>
      </p:sp>
    </p:spTree>
    <p:extLst>
      <p:ext uri="{BB962C8B-B14F-4D97-AF65-F5344CB8AC3E}">
        <p14:creationId xmlns:p14="http://schemas.microsoft.com/office/powerpoint/2010/main" val="4167399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Helpers</a:t>
            </a:r>
            <a:endParaRPr lang="en-US" b="1" dirty="0"/>
          </a:p>
        </p:txBody>
      </p:sp>
    </p:spTree>
    <p:extLst>
      <p:ext uri="{BB962C8B-B14F-4D97-AF65-F5344CB8AC3E}">
        <p14:creationId xmlns:p14="http://schemas.microsoft.com/office/powerpoint/2010/main" val="2475386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Exception Filters</a:t>
            </a:r>
            <a:endParaRPr lang="en-US" dirty="0"/>
          </a:p>
        </p:txBody>
      </p:sp>
      <p:sp>
        <p:nvSpPr>
          <p:cNvPr id="4" name="Subtitle 3"/>
          <p:cNvSpPr>
            <a:spLocks noGrp="1"/>
          </p:cNvSpPr>
          <p:nvPr>
            <p:ph type="subTitle" idx="1"/>
          </p:nvPr>
        </p:nvSpPr>
        <p:spPr/>
        <p:txBody>
          <a:bodyPr/>
          <a:lstStyle/>
          <a:p>
            <a:r>
              <a:rPr lang="en-US" dirty="0" smtClean="0"/>
              <a:t>When the exception is the rule</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Global Exception Handling</a:t>
            </a:r>
            <a:endParaRPr lang="en-US" dirty="0"/>
          </a:p>
        </p:txBody>
      </p:sp>
      <p:sp>
        <p:nvSpPr>
          <p:cNvPr id="4" name="Subtitle 3"/>
          <p:cNvSpPr>
            <a:spLocks noGrp="1"/>
          </p:cNvSpPr>
          <p:nvPr>
            <p:ph type="subTitle" idx="1"/>
          </p:nvPr>
        </p:nvSpPr>
        <p:spPr/>
        <p:txBody>
          <a:bodyPr/>
          <a:lstStyle/>
          <a:p>
            <a:r>
              <a:rPr lang="en-US" dirty="0" smtClean="0"/>
              <a:t>A strategy we can all agree on</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Status Codes</a:t>
            </a:r>
          </a:p>
          <a:p>
            <a:r>
              <a:rPr lang="en-GB" dirty="0" smtClean="0"/>
              <a:t>Model Validation</a:t>
            </a:r>
          </a:p>
          <a:p>
            <a:r>
              <a:rPr lang="en-GB" dirty="0" smtClean="0"/>
              <a:t>Built-in Helpers</a:t>
            </a:r>
          </a:p>
          <a:p>
            <a:r>
              <a:rPr lang="en-GB" dirty="0" smtClean="0"/>
              <a:t>Exception Filters</a:t>
            </a:r>
          </a:p>
          <a:p>
            <a:r>
              <a:rPr lang="en-GB" dirty="0" smtClean="0"/>
              <a:t>Global Exception Handling</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Status Codes</a:t>
            </a:r>
            <a:endParaRPr lang="en-US" dirty="0"/>
          </a:p>
        </p:txBody>
      </p:sp>
      <p:sp>
        <p:nvSpPr>
          <p:cNvPr id="4" name="Subtitle 3"/>
          <p:cNvSpPr>
            <a:spLocks noGrp="1"/>
          </p:cNvSpPr>
          <p:nvPr>
            <p:ph type="subTitle" idx="1"/>
          </p:nvPr>
        </p:nvSpPr>
        <p:spPr/>
        <p:txBody>
          <a:bodyPr/>
          <a:lstStyle/>
          <a:p>
            <a:r>
              <a:rPr lang="en-US" dirty="0" smtClean="0"/>
              <a:t>Speaking the language of HTTP</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Codes</a:t>
            </a:r>
            <a:endParaRPr lang="en-US" dirty="0"/>
          </a:p>
        </p:txBody>
      </p:sp>
      <p:sp>
        <p:nvSpPr>
          <p:cNvPr id="3" name="Content Placeholder 2"/>
          <p:cNvSpPr>
            <a:spLocks noGrp="1"/>
          </p:cNvSpPr>
          <p:nvPr>
            <p:ph sz="quarter" idx="10"/>
          </p:nvPr>
        </p:nvSpPr>
        <p:spPr/>
        <p:txBody>
          <a:bodyPr/>
          <a:lstStyle/>
          <a:p>
            <a:r>
              <a:rPr lang="en-US" dirty="0" smtClean="0"/>
              <a:t>200 – OK – things are great (return the item)</a:t>
            </a:r>
          </a:p>
          <a:p>
            <a:r>
              <a:rPr lang="en-US" dirty="0" smtClean="0"/>
              <a:t>201 Created – after POST (HATEOAS – return location)</a:t>
            </a:r>
          </a:p>
          <a:p>
            <a:r>
              <a:rPr lang="en-US" dirty="0" smtClean="0"/>
              <a:t>204 No Content (i.e. successful DELETE) </a:t>
            </a:r>
          </a:p>
          <a:p>
            <a:r>
              <a:rPr lang="en-US" dirty="0" smtClean="0"/>
              <a:t>400 – Bad Request (validation error, missing </a:t>
            </a:r>
            <a:r>
              <a:rPr lang="en-US" dirty="0" err="1" smtClean="0"/>
              <a:t>parms</a:t>
            </a:r>
            <a:r>
              <a:rPr lang="en-US" dirty="0" smtClean="0"/>
              <a:t>, etc.)</a:t>
            </a:r>
          </a:p>
          <a:p>
            <a:r>
              <a:rPr lang="en-US" dirty="0" smtClean="0"/>
              <a:t>401 – Unauthorized – Who are you? </a:t>
            </a:r>
          </a:p>
          <a:p>
            <a:r>
              <a:rPr lang="en-US" dirty="0" smtClean="0"/>
              <a:t>403 – Forbidden – No soup for you</a:t>
            </a:r>
          </a:p>
          <a:p>
            <a:r>
              <a:rPr lang="en-US" dirty="0" smtClean="0"/>
              <a:t>404 – Not Found </a:t>
            </a:r>
          </a:p>
          <a:p>
            <a:endParaRPr lang="en-US" dirty="0" smtClean="0"/>
          </a:p>
          <a:p>
            <a:endParaRPr lang="en-US" dirty="0" smtClean="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 Validation</a:t>
            </a:r>
            <a:endParaRPr lang="en-US" dirty="0"/>
          </a:p>
        </p:txBody>
      </p:sp>
      <p:sp>
        <p:nvSpPr>
          <p:cNvPr id="4" name="Subtitle 3"/>
          <p:cNvSpPr>
            <a:spLocks noGrp="1"/>
          </p:cNvSpPr>
          <p:nvPr>
            <p:ph type="subTitle" idx="1"/>
          </p:nvPr>
        </p:nvSpPr>
        <p:spPr/>
        <p:txBody>
          <a:bodyPr/>
          <a:lstStyle/>
          <a:p>
            <a:r>
              <a:rPr lang="en-US" dirty="0" smtClean="0"/>
              <a:t>Keeping it real</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a:t>
            </a:r>
            <a:endParaRPr lang="en-US" dirty="0"/>
          </a:p>
        </p:txBody>
      </p:sp>
      <p:sp>
        <p:nvSpPr>
          <p:cNvPr id="3" name="Content Placeholder 2"/>
          <p:cNvSpPr>
            <a:spLocks noGrp="1"/>
          </p:cNvSpPr>
          <p:nvPr>
            <p:ph sz="quarter" idx="10"/>
          </p:nvPr>
        </p:nvSpPr>
        <p:spPr/>
        <p:txBody>
          <a:bodyPr/>
          <a:lstStyle/>
          <a:p>
            <a:r>
              <a:rPr lang="en-US" dirty="0" smtClean="0"/>
              <a:t>Primitive types validated automatically</a:t>
            </a:r>
          </a:p>
          <a:p>
            <a:r>
              <a:rPr lang="en-US" dirty="0" err="1" smtClean="0"/>
              <a:t>CreditCard</a:t>
            </a:r>
            <a:endParaRPr lang="en-US" dirty="0" smtClean="0"/>
          </a:p>
          <a:p>
            <a:r>
              <a:rPr lang="en-US" dirty="0" err="1" smtClean="0"/>
              <a:t>EmailAddress</a:t>
            </a:r>
            <a:endParaRPr lang="en-US" dirty="0" smtClean="0"/>
          </a:p>
          <a:p>
            <a:r>
              <a:rPr lang="en-US" dirty="0" smtClean="0"/>
              <a:t>Max and Min </a:t>
            </a:r>
          </a:p>
          <a:p>
            <a:r>
              <a:rPr lang="en-US" dirty="0" smtClean="0"/>
              <a:t>Phone</a:t>
            </a:r>
          </a:p>
          <a:p>
            <a:r>
              <a:rPr lang="en-US" dirty="0" smtClean="0"/>
              <a:t>Range</a:t>
            </a:r>
          </a:p>
          <a:p>
            <a:r>
              <a:rPr lang="en-US" dirty="0" smtClean="0"/>
              <a:t>Required</a:t>
            </a:r>
          </a:p>
          <a:p>
            <a:r>
              <a:rPr lang="en-US" dirty="0" smtClean="0"/>
              <a:t>URL</a:t>
            </a:r>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 (con</a:t>
            </a:r>
            <a:r>
              <a:rPr lang="en-US" dirty="0" smtClean="0"/>
              <a:t>tinued</a:t>
            </a: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Custom validations available </a:t>
            </a:r>
          </a:p>
          <a:p>
            <a:r>
              <a:rPr lang="en-US" dirty="0" smtClean="0"/>
              <a:t>Surfaced in Web API via </a:t>
            </a:r>
            <a:r>
              <a:rPr lang="en-US" dirty="0" err="1" smtClean="0"/>
              <a:t>ModelState</a:t>
            </a:r>
            <a:r>
              <a:rPr lang="en-US" dirty="0" smtClean="0"/>
              <a:t> </a:t>
            </a:r>
          </a:p>
          <a:p>
            <a:r>
              <a:rPr lang="en-US" dirty="0" err="1" smtClean="0"/>
              <a:t>ModelState.AddModelError</a:t>
            </a:r>
            <a:r>
              <a:rPr lang="en-US" dirty="0" smtClean="0"/>
              <a:t> for manual </a:t>
            </a:r>
          </a:p>
          <a:p>
            <a:r>
              <a:rPr lang="en-US" dirty="0" smtClean="0"/>
              <a:t>Check </a:t>
            </a:r>
            <a:r>
              <a:rPr lang="en-US" dirty="0" err="1" smtClean="0"/>
              <a:t>ModelState.IsValid</a:t>
            </a:r>
            <a:r>
              <a:rPr lang="en-US" dirty="0" smtClean="0"/>
              <a:t> </a:t>
            </a:r>
          </a:p>
          <a:p>
            <a:r>
              <a:rPr lang="en-US" dirty="0" smtClean="0"/>
              <a:t>Return </a:t>
            </a:r>
            <a:r>
              <a:rPr lang="en-US" dirty="0" err="1" smtClean="0"/>
              <a:t>ModelState</a:t>
            </a:r>
            <a:r>
              <a:rPr lang="en-US" dirty="0" smtClean="0"/>
              <a:t> to serialize to client</a:t>
            </a:r>
          </a:p>
          <a:p>
            <a:endParaRPr lang="en-US" dirty="0" smtClean="0"/>
          </a:p>
          <a:p>
            <a:endParaRPr lang="en-US" dirty="0" smtClean="0"/>
          </a:p>
        </p:txBody>
      </p:sp>
    </p:spTree>
    <p:extLst>
      <p:ext uri="{BB962C8B-B14F-4D97-AF65-F5344CB8AC3E}">
        <p14:creationId xmlns:p14="http://schemas.microsoft.com/office/powerpoint/2010/main" val="3947630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Model Validation</a:t>
            </a:r>
            <a:endParaRPr lang="en-US" b="1" dirty="0"/>
          </a:p>
        </p:txBody>
      </p:sp>
    </p:spTree>
    <p:extLst>
      <p:ext uri="{BB962C8B-B14F-4D97-AF65-F5344CB8AC3E}">
        <p14:creationId xmlns:p14="http://schemas.microsoft.com/office/powerpoint/2010/main" val="728035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Built-in Helpers</a:t>
            </a:r>
            <a:endParaRPr lang="en-US" dirty="0"/>
          </a:p>
        </p:txBody>
      </p:sp>
      <p:sp>
        <p:nvSpPr>
          <p:cNvPr id="4" name="Subtitle 3"/>
          <p:cNvSpPr>
            <a:spLocks noGrp="1"/>
          </p:cNvSpPr>
          <p:nvPr>
            <p:ph type="subTitle" idx="1"/>
          </p:nvPr>
        </p:nvSpPr>
        <p:spPr/>
        <p:txBody>
          <a:bodyPr/>
          <a:lstStyle/>
          <a:p>
            <a:r>
              <a:rPr lang="en-US" dirty="0" smtClean="0"/>
              <a:t>Don’t reinvent the wheel!</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4395</TotalTime>
  <Words>192</Words>
  <Application>Microsoft Office PowerPoint</Application>
  <PresentationFormat>Widescreen</PresentationFormat>
  <Paragraphs>59</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vt:lpstr>
      <vt:lpstr>Segoe UI</vt:lpstr>
      <vt:lpstr>Segoe UI Light</vt:lpstr>
      <vt:lpstr>1_Office Theme</vt:lpstr>
      <vt:lpstr>PowerPoint Presentation</vt:lpstr>
      <vt:lpstr>Module Overview</vt:lpstr>
      <vt:lpstr>PowerPoint Presentation</vt:lpstr>
      <vt:lpstr>Status Codes</vt:lpstr>
      <vt:lpstr>PowerPoint Presentation</vt:lpstr>
      <vt:lpstr>Data Annotations</vt:lpstr>
      <vt:lpstr>Data Annotations (continued)</vt:lpstr>
      <vt:lpstr>Model Validation</vt:lpstr>
      <vt:lpstr>PowerPoint Presentation</vt:lpstr>
      <vt:lpstr>Built-in Helpers</vt:lpstr>
      <vt:lpstr>Helpers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94</cp:revision>
  <dcterms:created xsi:type="dcterms:W3CDTF">2013-02-15T23:12:42Z</dcterms:created>
  <dcterms:modified xsi:type="dcterms:W3CDTF">2015-01-09T02:04:49Z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