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77" r:id="rId5"/>
    <p:sldId id="278" r:id="rId6"/>
    <p:sldId id="303" r:id="rId7"/>
    <p:sldId id="311" r:id="rId8"/>
    <p:sldId id="310" r:id="rId9"/>
    <p:sldId id="301" r:id="rId10"/>
    <p:sldId id="305" r:id="rId11"/>
    <p:sldId id="312" r:id="rId12"/>
    <p:sldId id="302" r:id="rId13"/>
    <p:sldId id="313" r:id="rId14"/>
    <p:sldId id="314" r:id="rId15"/>
    <p:sldId id="300" r:id="rId16"/>
    <p:sldId id="316" r:id="rId17"/>
    <p:sldId id="315" r:id="rId18"/>
    <p:sldId id="317" r:id="rId19"/>
    <p:sldId id="304" r:id="rId20"/>
    <p:sldId id="318" r:id="rId21"/>
    <p:sldId id="319" r:id="rId22"/>
    <p:sldId id="320" r:id="rId23"/>
    <p:sldId id="321" r:id="rId24"/>
    <p:sldId id="309" r:id="rId25"/>
    <p:sldId id="322"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7896" autoAdjust="0"/>
  </p:normalViewPr>
  <p:slideViewPr>
    <p:cSldViewPr snapToGrid="0">
      <p:cViewPr varScale="1">
        <p:scale>
          <a:sx n="74" d="100"/>
          <a:sy n="74" d="100"/>
        </p:scale>
        <p:origin x="712" y="5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31AFBE-DAEA-44D5-8415-BC73F58EFA77}" type="doc">
      <dgm:prSet loTypeId="urn:microsoft.com/office/officeart/2005/8/layout/chevron2" loCatId="process" qsTypeId="urn:microsoft.com/office/officeart/2005/8/quickstyle/simple1" qsCatId="simple" csTypeId="urn:microsoft.com/office/officeart/2005/8/colors/colorful3" csCatId="colorful" phldr="1"/>
      <dgm:spPr/>
      <dgm:t>
        <a:bodyPr/>
        <a:lstStyle/>
        <a:p>
          <a:endParaRPr lang="en-US"/>
        </a:p>
      </dgm:t>
    </dgm:pt>
    <dgm:pt modelId="{72C84063-AED8-4516-A41E-E9BA8105F8E0}">
      <dgm:prSet phldrT="[Text]"/>
      <dgm:spPr/>
      <dgm:t>
        <a:bodyPr/>
        <a:lstStyle/>
        <a:p>
          <a:r>
            <a:rPr lang="en-US" dirty="0" smtClean="0"/>
            <a:t>v1</a:t>
          </a:r>
          <a:endParaRPr lang="en-US" dirty="0"/>
        </a:p>
      </dgm:t>
    </dgm:pt>
    <dgm:pt modelId="{8778F2AB-B655-4817-A0FA-13313E2B11F6}" type="parTrans" cxnId="{10C96502-9343-42B3-827E-F0F98F88DF63}">
      <dgm:prSet/>
      <dgm:spPr/>
      <dgm:t>
        <a:bodyPr/>
        <a:lstStyle/>
        <a:p>
          <a:endParaRPr lang="en-US"/>
        </a:p>
      </dgm:t>
    </dgm:pt>
    <dgm:pt modelId="{25FB5F2D-6BE7-4F33-A184-61770FAC2072}" type="sibTrans" cxnId="{10C96502-9343-42B3-827E-F0F98F88DF63}">
      <dgm:prSet/>
      <dgm:spPr/>
      <dgm:t>
        <a:bodyPr/>
        <a:lstStyle/>
        <a:p>
          <a:endParaRPr lang="en-US"/>
        </a:p>
      </dgm:t>
    </dgm:pt>
    <dgm:pt modelId="{49DE29FD-06D9-462D-9CE6-8FFF9CF17177}">
      <dgm:prSet phldrT="[Text]"/>
      <dgm:spPr/>
      <dgm:t>
        <a:bodyPr/>
        <a:lstStyle/>
        <a:p>
          <a:r>
            <a:rPr lang="en-US" dirty="0" smtClean="0"/>
            <a:t>You thought there would only be three types of dates</a:t>
          </a:r>
          <a:endParaRPr lang="en-US" dirty="0"/>
        </a:p>
      </dgm:t>
    </dgm:pt>
    <dgm:pt modelId="{284702D0-C566-4C67-9A52-8DEBBB05C0C2}" type="parTrans" cxnId="{564E4A6D-5861-49EE-958D-8EBC0F233397}">
      <dgm:prSet/>
      <dgm:spPr/>
      <dgm:t>
        <a:bodyPr/>
        <a:lstStyle/>
        <a:p>
          <a:endParaRPr lang="en-US"/>
        </a:p>
      </dgm:t>
    </dgm:pt>
    <dgm:pt modelId="{A61F681B-9CC5-4335-985F-49C1CB5621B6}" type="sibTrans" cxnId="{564E4A6D-5861-49EE-958D-8EBC0F233397}">
      <dgm:prSet/>
      <dgm:spPr/>
      <dgm:t>
        <a:bodyPr/>
        <a:lstStyle/>
        <a:p>
          <a:endParaRPr lang="en-US"/>
        </a:p>
      </dgm:t>
    </dgm:pt>
    <dgm:pt modelId="{83C22955-F503-4B08-B1B1-0767DF47FC63}">
      <dgm:prSet phldrT="[Text]"/>
      <dgm:spPr/>
      <dgm:t>
        <a:bodyPr/>
        <a:lstStyle/>
        <a:p>
          <a:r>
            <a:rPr lang="en-US" dirty="0" smtClean="0"/>
            <a:t>So you returned a single object </a:t>
          </a:r>
          <a:endParaRPr lang="en-US" dirty="0"/>
        </a:p>
      </dgm:t>
    </dgm:pt>
    <dgm:pt modelId="{9B075334-32AE-457A-8357-A77AE0DB2E97}" type="parTrans" cxnId="{F0BCD62D-75DF-4400-9F94-7C50AA410FFE}">
      <dgm:prSet/>
      <dgm:spPr/>
      <dgm:t>
        <a:bodyPr/>
        <a:lstStyle/>
        <a:p>
          <a:endParaRPr lang="en-US"/>
        </a:p>
      </dgm:t>
    </dgm:pt>
    <dgm:pt modelId="{207A4BBA-C58A-4720-805E-A2157F015FCC}" type="sibTrans" cxnId="{F0BCD62D-75DF-4400-9F94-7C50AA410FFE}">
      <dgm:prSet/>
      <dgm:spPr/>
      <dgm:t>
        <a:bodyPr/>
        <a:lstStyle/>
        <a:p>
          <a:endParaRPr lang="en-US"/>
        </a:p>
      </dgm:t>
    </dgm:pt>
    <dgm:pt modelId="{6E3AC7C8-84D4-4345-9DC4-4670CF41915F}">
      <dgm:prSet phldrT="[Text]"/>
      <dgm:spPr/>
      <dgm:t>
        <a:bodyPr/>
        <a:lstStyle/>
        <a:p>
          <a:r>
            <a:rPr lang="en-US" dirty="0" smtClean="0"/>
            <a:t>v2</a:t>
          </a:r>
          <a:endParaRPr lang="en-US" dirty="0"/>
        </a:p>
      </dgm:t>
    </dgm:pt>
    <dgm:pt modelId="{AFE49948-7CB5-4A4F-995A-8DC9489B91AE}" type="parTrans" cxnId="{6FCB299F-A92E-45D1-B219-1CD8F43438E7}">
      <dgm:prSet/>
      <dgm:spPr/>
      <dgm:t>
        <a:bodyPr/>
        <a:lstStyle/>
        <a:p>
          <a:endParaRPr lang="en-US"/>
        </a:p>
      </dgm:t>
    </dgm:pt>
    <dgm:pt modelId="{B1503AE5-DE76-4B69-8549-6D13AE2AF633}" type="sibTrans" cxnId="{6FCB299F-A92E-45D1-B219-1CD8F43438E7}">
      <dgm:prSet/>
      <dgm:spPr/>
      <dgm:t>
        <a:bodyPr/>
        <a:lstStyle/>
        <a:p>
          <a:endParaRPr lang="en-US"/>
        </a:p>
      </dgm:t>
    </dgm:pt>
    <dgm:pt modelId="{89DE63EF-B3C8-458D-B915-09BFE576A34F}">
      <dgm:prSet phldrT="[Text]"/>
      <dgm:spPr/>
      <dgm:t>
        <a:bodyPr/>
        <a:lstStyle/>
        <a:p>
          <a:r>
            <a:rPr lang="en-US" dirty="0" smtClean="0"/>
            <a:t>Things change (surprise!) and now you may have 1..n dates </a:t>
          </a:r>
          <a:endParaRPr lang="en-US" dirty="0"/>
        </a:p>
      </dgm:t>
    </dgm:pt>
    <dgm:pt modelId="{CF1D9192-744B-40CC-9BCE-E324E91D910A}" type="parTrans" cxnId="{7FF154F7-7BDA-464B-882A-5C30C0DCAFCA}">
      <dgm:prSet/>
      <dgm:spPr/>
      <dgm:t>
        <a:bodyPr/>
        <a:lstStyle/>
        <a:p>
          <a:endParaRPr lang="en-US"/>
        </a:p>
      </dgm:t>
    </dgm:pt>
    <dgm:pt modelId="{9F8B87B9-8933-4E91-AB66-BB8BB1AD608D}" type="sibTrans" cxnId="{7FF154F7-7BDA-464B-882A-5C30C0DCAFCA}">
      <dgm:prSet/>
      <dgm:spPr/>
      <dgm:t>
        <a:bodyPr/>
        <a:lstStyle/>
        <a:p>
          <a:endParaRPr lang="en-US"/>
        </a:p>
      </dgm:t>
    </dgm:pt>
    <dgm:pt modelId="{685E302A-37A3-4F69-8822-B10C05F7AAC7}">
      <dgm:prSet phldrT="[Text]"/>
      <dgm:spPr/>
      <dgm:t>
        <a:bodyPr/>
        <a:lstStyle/>
        <a:p>
          <a:r>
            <a:rPr lang="en-US" dirty="0" smtClean="0"/>
            <a:t>{id, type, date}</a:t>
          </a:r>
          <a:endParaRPr lang="en-US" dirty="0"/>
        </a:p>
      </dgm:t>
    </dgm:pt>
    <dgm:pt modelId="{38F0F377-8DCB-4647-B9A7-094A0533C435}" type="parTrans" cxnId="{7ABB59F4-7ADF-4F03-91AD-B69416681851}">
      <dgm:prSet/>
      <dgm:spPr/>
      <dgm:t>
        <a:bodyPr/>
        <a:lstStyle/>
        <a:p>
          <a:endParaRPr lang="en-US"/>
        </a:p>
      </dgm:t>
    </dgm:pt>
    <dgm:pt modelId="{4CAF93E1-4506-4895-B3E0-A63EFC1350E3}" type="sibTrans" cxnId="{7ABB59F4-7ADF-4F03-91AD-B69416681851}">
      <dgm:prSet/>
      <dgm:spPr/>
      <dgm:t>
        <a:bodyPr/>
        <a:lstStyle/>
        <a:p>
          <a:endParaRPr lang="en-US"/>
        </a:p>
      </dgm:t>
    </dgm:pt>
    <dgm:pt modelId="{1BF9C2CD-BB22-4632-BE55-59449C52EDAB}">
      <dgm:prSet phldrT="[Text]"/>
      <dgm:spPr/>
      <dgm:t>
        <a:bodyPr/>
        <a:lstStyle/>
        <a:p>
          <a:r>
            <a:rPr lang="en-US" dirty="0" smtClean="0"/>
            <a:t>{ id, </a:t>
          </a:r>
          <a:r>
            <a:rPr lang="en-US" dirty="0" err="1" smtClean="0"/>
            <a:t>fooDate</a:t>
          </a:r>
          <a:r>
            <a:rPr lang="en-US" dirty="0" smtClean="0"/>
            <a:t>, </a:t>
          </a:r>
          <a:r>
            <a:rPr lang="en-US" dirty="0" err="1" smtClean="0"/>
            <a:t>barDate</a:t>
          </a:r>
          <a:r>
            <a:rPr lang="en-US" dirty="0" smtClean="0"/>
            <a:t>, </a:t>
          </a:r>
          <a:r>
            <a:rPr lang="en-US" dirty="0" err="1" smtClean="0"/>
            <a:t>widgetDate</a:t>
          </a:r>
          <a:r>
            <a:rPr lang="en-US" dirty="0" smtClean="0"/>
            <a:t> }</a:t>
          </a:r>
          <a:endParaRPr lang="en-US" dirty="0"/>
        </a:p>
      </dgm:t>
    </dgm:pt>
    <dgm:pt modelId="{A6C499AD-4A33-4425-8622-F827F4D9DDAE}" type="parTrans" cxnId="{622BC44A-4F29-44CB-B56F-7547A933BE37}">
      <dgm:prSet/>
      <dgm:spPr/>
      <dgm:t>
        <a:bodyPr/>
        <a:lstStyle/>
        <a:p>
          <a:endParaRPr lang="en-US"/>
        </a:p>
      </dgm:t>
    </dgm:pt>
    <dgm:pt modelId="{2E391214-7221-421A-89D0-8F3F671A512D}" type="sibTrans" cxnId="{622BC44A-4F29-44CB-B56F-7547A933BE37}">
      <dgm:prSet/>
      <dgm:spPr/>
      <dgm:t>
        <a:bodyPr/>
        <a:lstStyle/>
        <a:p>
          <a:endParaRPr lang="en-US"/>
        </a:p>
      </dgm:t>
    </dgm:pt>
    <dgm:pt modelId="{6304A6C3-0030-488C-9EB8-9523AC3FA439}">
      <dgm:prSet phldrT="[Text]"/>
      <dgm:spPr/>
      <dgm:t>
        <a:bodyPr/>
        <a:lstStyle/>
        <a:p>
          <a:r>
            <a:rPr lang="en-US" dirty="0" smtClean="0"/>
            <a:t>So you return a set of rows instead with a date type</a:t>
          </a:r>
          <a:endParaRPr lang="en-US" dirty="0"/>
        </a:p>
      </dgm:t>
    </dgm:pt>
    <dgm:pt modelId="{EF85B223-4BD8-4EC0-B241-2E797A5C44D3}" type="parTrans" cxnId="{3F64204A-D17F-4C69-B3BF-577354AD226E}">
      <dgm:prSet/>
      <dgm:spPr/>
      <dgm:t>
        <a:bodyPr/>
        <a:lstStyle/>
        <a:p>
          <a:endParaRPr lang="en-US"/>
        </a:p>
      </dgm:t>
    </dgm:pt>
    <dgm:pt modelId="{A793C610-6378-4B2D-AEA1-9870826A8165}" type="sibTrans" cxnId="{3F64204A-D17F-4C69-B3BF-577354AD226E}">
      <dgm:prSet/>
      <dgm:spPr/>
      <dgm:t>
        <a:bodyPr/>
        <a:lstStyle/>
        <a:p>
          <a:endParaRPr lang="en-US"/>
        </a:p>
      </dgm:t>
    </dgm:pt>
    <dgm:pt modelId="{60BCFE6E-9155-4C21-A26A-328931E3A519}" type="pres">
      <dgm:prSet presAssocID="{CB31AFBE-DAEA-44D5-8415-BC73F58EFA77}" presName="linearFlow" presStyleCnt="0">
        <dgm:presLayoutVars>
          <dgm:dir/>
          <dgm:animLvl val="lvl"/>
          <dgm:resizeHandles val="exact"/>
        </dgm:presLayoutVars>
      </dgm:prSet>
      <dgm:spPr/>
      <dgm:t>
        <a:bodyPr/>
        <a:lstStyle/>
        <a:p>
          <a:endParaRPr lang="en-US"/>
        </a:p>
      </dgm:t>
    </dgm:pt>
    <dgm:pt modelId="{847E7D6A-EE97-42E1-B39D-9807D90F4CCF}" type="pres">
      <dgm:prSet presAssocID="{72C84063-AED8-4516-A41E-E9BA8105F8E0}" presName="composite" presStyleCnt="0"/>
      <dgm:spPr/>
    </dgm:pt>
    <dgm:pt modelId="{F86DCCC1-BE8C-451F-8334-66E626EBC338}" type="pres">
      <dgm:prSet presAssocID="{72C84063-AED8-4516-A41E-E9BA8105F8E0}" presName="parentText" presStyleLbl="alignNode1" presStyleIdx="0" presStyleCnt="2">
        <dgm:presLayoutVars>
          <dgm:chMax val="1"/>
          <dgm:bulletEnabled val="1"/>
        </dgm:presLayoutVars>
      </dgm:prSet>
      <dgm:spPr/>
      <dgm:t>
        <a:bodyPr/>
        <a:lstStyle/>
        <a:p>
          <a:endParaRPr lang="en-US"/>
        </a:p>
      </dgm:t>
    </dgm:pt>
    <dgm:pt modelId="{12A6C3CC-A67A-4A87-8F08-82220699C3B6}" type="pres">
      <dgm:prSet presAssocID="{72C84063-AED8-4516-A41E-E9BA8105F8E0}" presName="descendantText" presStyleLbl="alignAcc1" presStyleIdx="0" presStyleCnt="2">
        <dgm:presLayoutVars>
          <dgm:bulletEnabled val="1"/>
        </dgm:presLayoutVars>
      </dgm:prSet>
      <dgm:spPr/>
      <dgm:t>
        <a:bodyPr/>
        <a:lstStyle/>
        <a:p>
          <a:endParaRPr lang="en-US"/>
        </a:p>
      </dgm:t>
    </dgm:pt>
    <dgm:pt modelId="{0EB69E59-DAC5-4598-8747-400CA4D8A19F}" type="pres">
      <dgm:prSet presAssocID="{25FB5F2D-6BE7-4F33-A184-61770FAC2072}" presName="sp" presStyleCnt="0"/>
      <dgm:spPr/>
    </dgm:pt>
    <dgm:pt modelId="{82CC6A56-7E2D-4BC2-AD46-97E9011DC3CF}" type="pres">
      <dgm:prSet presAssocID="{6E3AC7C8-84D4-4345-9DC4-4670CF41915F}" presName="composite" presStyleCnt="0"/>
      <dgm:spPr/>
    </dgm:pt>
    <dgm:pt modelId="{14F6DA88-C20D-4C32-A1B0-9E851A6032FD}" type="pres">
      <dgm:prSet presAssocID="{6E3AC7C8-84D4-4345-9DC4-4670CF41915F}" presName="parentText" presStyleLbl="alignNode1" presStyleIdx="1" presStyleCnt="2">
        <dgm:presLayoutVars>
          <dgm:chMax val="1"/>
          <dgm:bulletEnabled val="1"/>
        </dgm:presLayoutVars>
      </dgm:prSet>
      <dgm:spPr/>
      <dgm:t>
        <a:bodyPr/>
        <a:lstStyle/>
        <a:p>
          <a:endParaRPr lang="en-US"/>
        </a:p>
      </dgm:t>
    </dgm:pt>
    <dgm:pt modelId="{8844029F-54BA-4378-83D4-32B76F91C629}" type="pres">
      <dgm:prSet presAssocID="{6E3AC7C8-84D4-4345-9DC4-4670CF41915F}" presName="descendantText" presStyleLbl="alignAcc1" presStyleIdx="1" presStyleCnt="2">
        <dgm:presLayoutVars>
          <dgm:bulletEnabled val="1"/>
        </dgm:presLayoutVars>
      </dgm:prSet>
      <dgm:spPr/>
      <dgm:t>
        <a:bodyPr/>
        <a:lstStyle/>
        <a:p>
          <a:endParaRPr lang="en-US"/>
        </a:p>
      </dgm:t>
    </dgm:pt>
  </dgm:ptLst>
  <dgm:cxnLst>
    <dgm:cxn modelId="{6FCB299F-A92E-45D1-B219-1CD8F43438E7}" srcId="{CB31AFBE-DAEA-44D5-8415-BC73F58EFA77}" destId="{6E3AC7C8-84D4-4345-9DC4-4670CF41915F}" srcOrd="1" destOrd="0" parTransId="{AFE49948-7CB5-4A4F-995A-8DC9489B91AE}" sibTransId="{B1503AE5-DE76-4B69-8549-6D13AE2AF633}"/>
    <dgm:cxn modelId="{10C96502-9343-42B3-827E-F0F98F88DF63}" srcId="{CB31AFBE-DAEA-44D5-8415-BC73F58EFA77}" destId="{72C84063-AED8-4516-A41E-E9BA8105F8E0}" srcOrd="0" destOrd="0" parTransId="{8778F2AB-B655-4817-A0FA-13313E2B11F6}" sibTransId="{25FB5F2D-6BE7-4F33-A184-61770FAC2072}"/>
    <dgm:cxn modelId="{CBBB2562-5E6D-4CBC-8C8F-4932580F61C2}" type="presOf" srcId="{72C84063-AED8-4516-A41E-E9BA8105F8E0}" destId="{F86DCCC1-BE8C-451F-8334-66E626EBC338}" srcOrd="0" destOrd="0" presId="urn:microsoft.com/office/officeart/2005/8/layout/chevron2"/>
    <dgm:cxn modelId="{7ABB59F4-7ADF-4F03-91AD-B69416681851}" srcId="{6E3AC7C8-84D4-4345-9DC4-4670CF41915F}" destId="{685E302A-37A3-4F69-8822-B10C05F7AAC7}" srcOrd="2" destOrd="0" parTransId="{38F0F377-8DCB-4647-B9A7-094A0533C435}" sibTransId="{4CAF93E1-4506-4895-B3E0-A63EFC1350E3}"/>
    <dgm:cxn modelId="{AEF2EE8A-7CD1-4759-A943-03ED12C0638F}" type="presOf" srcId="{89DE63EF-B3C8-458D-B915-09BFE576A34F}" destId="{8844029F-54BA-4378-83D4-32B76F91C629}" srcOrd="0" destOrd="0" presId="urn:microsoft.com/office/officeart/2005/8/layout/chevron2"/>
    <dgm:cxn modelId="{4509158E-4B8E-4830-9B0E-A378DDDD3A58}" type="presOf" srcId="{49DE29FD-06D9-462D-9CE6-8FFF9CF17177}" destId="{12A6C3CC-A67A-4A87-8F08-82220699C3B6}" srcOrd="0" destOrd="0" presId="urn:microsoft.com/office/officeart/2005/8/layout/chevron2"/>
    <dgm:cxn modelId="{564E4A6D-5861-49EE-958D-8EBC0F233397}" srcId="{72C84063-AED8-4516-A41E-E9BA8105F8E0}" destId="{49DE29FD-06D9-462D-9CE6-8FFF9CF17177}" srcOrd="0" destOrd="0" parTransId="{284702D0-C566-4C67-9A52-8DEBBB05C0C2}" sibTransId="{A61F681B-9CC5-4335-985F-49C1CB5621B6}"/>
    <dgm:cxn modelId="{BB680E5C-1D4A-4098-9074-292E209AAC7B}" type="presOf" srcId="{6E3AC7C8-84D4-4345-9DC4-4670CF41915F}" destId="{14F6DA88-C20D-4C32-A1B0-9E851A6032FD}" srcOrd="0" destOrd="0" presId="urn:microsoft.com/office/officeart/2005/8/layout/chevron2"/>
    <dgm:cxn modelId="{058A84C6-31CD-41A7-91B9-2A20AFEC0F9F}" type="presOf" srcId="{1BF9C2CD-BB22-4632-BE55-59449C52EDAB}" destId="{12A6C3CC-A67A-4A87-8F08-82220699C3B6}" srcOrd="0" destOrd="2" presId="urn:microsoft.com/office/officeart/2005/8/layout/chevron2"/>
    <dgm:cxn modelId="{622BC44A-4F29-44CB-B56F-7547A933BE37}" srcId="{72C84063-AED8-4516-A41E-E9BA8105F8E0}" destId="{1BF9C2CD-BB22-4632-BE55-59449C52EDAB}" srcOrd="2" destOrd="0" parTransId="{A6C499AD-4A33-4425-8622-F827F4D9DDAE}" sibTransId="{2E391214-7221-421A-89D0-8F3F671A512D}"/>
    <dgm:cxn modelId="{EBCF725E-D152-423F-A151-1467035856D5}" type="presOf" srcId="{83C22955-F503-4B08-B1B1-0767DF47FC63}" destId="{12A6C3CC-A67A-4A87-8F08-82220699C3B6}" srcOrd="0" destOrd="1" presId="urn:microsoft.com/office/officeart/2005/8/layout/chevron2"/>
    <dgm:cxn modelId="{4305B82F-3B1E-490F-92D7-07768E42B250}" type="presOf" srcId="{CB31AFBE-DAEA-44D5-8415-BC73F58EFA77}" destId="{60BCFE6E-9155-4C21-A26A-328931E3A519}" srcOrd="0" destOrd="0" presId="urn:microsoft.com/office/officeart/2005/8/layout/chevron2"/>
    <dgm:cxn modelId="{784EDBF9-BBE0-44D9-A097-58BBF6DD016E}" type="presOf" srcId="{6304A6C3-0030-488C-9EB8-9523AC3FA439}" destId="{8844029F-54BA-4378-83D4-32B76F91C629}" srcOrd="0" destOrd="1" presId="urn:microsoft.com/office/officeart/2005/8/layout/chevron2"/>
    <dgm:cxn modelId="{7FF154F7-7BDA-464B-882A-5C30C0DCAFCA}" srcId="{6E3AC7C8-84D4-4345-9DC4-4670CF41915F}" destId="{89DE63EF-B3C8-458D-B915-09BFE576A34F}" srcOrd="0" destOrd="0" parTransId="{CF1D9192-744B-40CC-9BCE-E324E91D910A}" sibTransId="{9F8B87B9-8933-4E91-AB66-BB8BB1AD608D}"/>
    <dgm:cxn modelId="{3F64204A-D17F-4C69-B3BF-577354AD226E}" srcId="{6E3AC7C8-84D4-4345-9DC4-4670CF41915F}" destId="{6304A6C3-0030-488C-9EB8-9523AC3FA439}" srcOrd="1" destOrd="0" parTransId="{EF85B223-4BD8-4EC0-B241-2E797A5C44D3}" sibTransId="{A793C610-6378-4B2D-AEA1-9870826A8165}"/>
    <dgm:cxn modelId="{F0BCD62D-75DF-4400-9F94-7C50AA410FFE}" srcId="{72C84063-AED8-4516-A41E-E9BA8105F8E0}" destId="{83C22955-F503-4B08-B1B1-0767DF47FC63}" srcOrd="1" destOrd="0" parTransId="{9B075334-32AE-457A-8357-A77AE0DB2E97}" sibTransId="{207A4BBA-C58A-4720-805E-A2157F015FCC}"/>
    <dgm:cxn modelId="{B3692F9F-E32E-497A-AF55-C60856ABB9FC}" type="presOf" srcId="{685E302A-37A3-4F69-8822-B10C05F7AAC7}" destId="{8844029F-54BA-4378-83D4-32B76F91C629}" srcOrd="0" destOrd="2" presId="urn:microsoft.com/office/officeart/2005/8/layout/chevron2"/>
    <dgm:cxn modelId="{B84EA5E4-12AD-41A2-9BB6-E9F448A880DF}" type="presParOf" srcId="{60BCFE6E-9155-4C21-A26A-328931E3A519}" destId="{847E7D6A-EE97-42E1-B39D-9807D90F4CCF}" srcOrd="0" destOrd="0" presId="urn:microsoft.com/office/officeart/2005/8/layout/chevron2"/>
    <dgm:cxn modelId="{EDCFE980-FA89-4C1A-A77C-CD1560413C15}" type="presParOf" srcId="{847E7D6A-EE97-42E1-B39D-9807D90F4CCF}" destId="{F86DCCC1-BE8C-451F-8334-66E626EBC338}" srcOrd="0" destOrd="0" presId="urn:microsoft.com/office/officeart/2005/8/layout/chevron2"/>
    <dgm:cxn modelId="{4E91F0C1-3985-4EE1-8B8F-089C606E3209}" type="presParOf" srcId="{847E7D6A-EE97-42E1-B39D-9807D90F4CCF}" destId="{12A6C3CC-A67A-4A87-8F08-82220699C3B6}" srcOrd="1" destOrd="0" presId="urn:microsoft.com/office/officeart/2005/8/layout/chevron2"/>
    <dgm:cxn modelId="{D6A11688-0C0F-4C14-AEE5-9FE81B19C1D9}" type="presParOf" srcId="{60BCFE6E-9155-4C21-A26A-328931E3A519}" destId="{0EB69E59-DAC5-4598-8747-400CA4D8A19F}" srcOrd="1" destOrd="0" presId="urn:microsoft.com/office/officeart/2005/8/layout/chevron2"/>
    <dgm:cxn modelId="{F0900841-DF75-4C08-875C-5DCCCFF2C33D}" type="presParOf" srcId="{60BCFE6E-9155-4C21-A26A-328931E3A519}" destId="{82CC6A56-7E2D-4BC2-AD46-97E9011DC3CF}" srcOrd="2" destOrd="0" presId="urn:microsoft.com/office/officeart/2005/8/layout/chevron2"/>
    <dgm:cxn modelId="{FE3602E4-DDAC-47A4-8C3C-FE8B98424084}" type="presParOf" srcId="{82CC6A56-7E2D-4BC2-AD46-97E9011DC3CF}" destId="{14F6DA88-C20D-4C32-A1B0-9E851A6032FD}" srcOrd="0" destOrd="0" presId="urn:microsoft.com/office/officeart/2005/8/layout/chevron2"/>
    <dgm:cxn modelId="{44EA5351-29AC-40E5-9515-4770FD111853}" type="presParOf" srcId="{82CC6A56-7E2D-4BC2-AD46-97E9011DC3CF}" destId="{8844029F-54BA-4378-83D4-32B76F91C62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43923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01aParameterBinding /</a:t>
            </a:r>
            <a:r>
              <a:rPr lang="en-US" dirty="0" err="1" smtClean="0"/>
              <a:t>api</a:t>
            </a:r>
            <a:r>
              <a:rPr lang="en-US" dirty="0" smtClean="0"/>
              <a:t>/vectors</a:t>
            </a:r>
          </a:p>
          <a:p>
            <a:r>
              <a:rPr lang="en-US" dirty="0" smtClean="0"/>
              <a:t>Use</a:t>
            </a:r>
            <a:r>
              <a:rPr lang="en-US" baseline="0" dirty="0" smtClean="0"/>
              <a:t> </a:t>
            </a:r>
            <a:r>
              <a:rPr lang="en-US" baseline="0" dirty="0" err="1" smtClean="0"/>
              <a:t>querystring?name</a:t>
            </a:r>
            <a:r>
              <a:rPr lang="en-US" baseline="0" dirty="0" smtClean="0"/>
              <a:t>= or standard/name then:</a:t>
            </a:r>
          </a:p>
          <a:p>
            <a:r>
              <a:rPr lang="en-US" dirty="0" smtClean="0"/>
              <a:t>/</a:t>
            </a:r>
            <a:r>
              <a:rPr lang="en-US" dirty="0" err="1" smtClean="0"/>
              <a:t>api</a:t>
            </a:r>
            <a:r>
              <a:rPr lang="en-US" dirty="0" smtClean="0"/>
              <a:t>/vectors/</a:t>
            </a:r>
            <a:r>
              <a:rPr lang="en-US" dirty="0" err="1" smtClean="0"/>
              <a:t>backwards?Origin.X</a:t>
            </a:r>
            <a:r>
              <a:rPr lang="en-US" dirty="0" smtClean="0"/>
              <a:t>=1&amp;Origin.Y=2&amp;Origin.Z=3&amp;Direction.X=1&amp;Direction.Y=2&amp;Direction.Z=3</a:t>
            </a:r>
          </a:p>
          <a:p>
            <a:r>
              <a:rPr lang="en-US" dirty="0" smtClean="0"/>
              <a:t>Content-Type</a:t>
            </a:r>
            <a:r>
              <a:rPr lang="en-US" baseline="0" dirty="0" smtClean="0"/>
              <a:t> application/</a:t>
            </a:r>
            <a:r>
              <a:rPr lang="en-US" baseline="0" dirty="0" err="1" smtClean="0"/>
              <a:t>json</a:t>
            </a:r>
            <a:r>
              <a:rPr lang="en-US" baseline="0" dirty="0" smtClean="0"/>
              <a:t> and raw content = “test”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157734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01bTypeConverters</a:t>
            </a:r>
          </a:p>
          <a:p>
            <a:r>
              <a:rPr lang="en-US" dirty="0" smtClean="0"/>
              <a:t>/</a:t>
            </a:r>
            <a:r>
              <a:rPr lang="en-US" dirty="0" err="1" smtClean="0"/>
              <a:t>api</a:t>
            </a:r>
            <a:r>
              <a:rPr lang="en-US" dirty="0" smtClean="0"/>
              <a:t>/vectors/1|2|3|4|5|6</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79858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01cModelBinders</a:t>
            </a:r>
          </a:p>
          <a:p>
            <a:r>
              <a:rPr lang="en-US" dirty="0" smtClean="0"/>
              <a:t>/</a:t>
            </a:r>
            <a:r>
              <a:rPr lang="en-US" dirty="0" err="1" smtClean="0"/>
              <a:t>api</a:t>
            </a:r>
            <a:r>
              <a:rPr lang="en-US" dirty="0" smtClean="0"/>
              <a:t>/vectors/</a:t>
            </a:r>
            <a:r>
              <a:rPr lang="en-US" dirty="0" err="1" smtClean="0"/>
              <a:t>nobinder</a:t>
            </a:r>
            <a:r>
              <a:rPr lang="en-US" dirty="0" smtClean="0"/>
              <a:t> requires for data (</a:t>
            </a:r>
            <a:r>
              <a:rPr lang="en-US" dirty="0" err="1" smtClean="0"/>
              <a:t>Origin.X</a:t>
            </a:r>
            <a:r>
              <a:rPr lang="en-US" dirty="0" smtClean="0"/>
              <a:t>, etc.) </a:t>
            </a:r>
          </a:p>
          <a:p>
            <a:r>
              <a:rPr lang="en-US" dirty="0" smtClean="0"/>
              <a:t>/</a:t>
            </a:r>
            <a:r>
              <a:rPr lang="en-US" dirty="0" err="1" smtClean="0"/>
              <a:t>api</a:t>
            </a:r>
            <a:r>
              <a:rPr lang="en-US" dirty="0" smtClean="0"/>
              <a:t>/vectors/binder can take a ?vector=1|2|3|4|5|6</a:t>
            </a:r>
            <a:r>
              <a:rPr lang="en-US" baseline="0" dirty="0" smtClean="0"/>
              <a:t> post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80577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06dVersioning</a:t>
            </a:r>
          </a:p>
          <a:p>
            <a:r>
              <a:rPr lang="en-US" dirty="0" smtClean="0"/>
              <a:t>/</a:t>
            </a:r>
            <a:r>
              <a:rPr lang="en-US" dirty="0" err="1" smtClean="0"/>
              <a:t>api</a:t>
            </a:r>
            <a:r>
              <a:rPr lang="en-US" dirty="0" smtClean="0"/>
              <a:t>/things,</a:t>
            </a:r>
            <a:r>
              <a:rPr lang="en-US" baseline="0" dirty="0" smtClean="0"/>
              <a:t> /</a:t>
            </a:r>
            <a:r>
              <a:rPr lang="en-US" baseline="0" dirty="0" err="1" smtClean="0"/>
              <a:t>api</a:t>
            </a:r>
            <a:r>
              <a:rPr lang="en-US" baseline="0" dirty="0" smtClean="0"/>
              <a:t>/v2/things, /</a:t>
            </a:r>
            <a:r>
              <a:rPr lang="en-US" baseline="0" dirty="0" err="1" smtClean="0"/>
              <a:t>api</a:t>
            </a:r>
            <a:r>
              <a:rPr lang="en-US" baseline="0" dirty="0" smtClean="0"/>
              <a:t>/v1/things, header Version 1, header Accept application/xml, header Accept application/</a:t>
            </a:r>
            <a:r>
              <a:rPr lang="en-US" baseline="0" dirty="0" err="1" smtClean="0"/>
              <a:t>xml;Version</a:t>
            </a:r>
            <a:r>
              <a:rPr lang="en-US" baseline="0" dirty="0" smtClean="0"/>
              <a:t>=1</a:t>
            </a:r>
          </a:p>
          <a:p>
            <a:r>
              <a:rPr lang="en-US" dirty="0" smtClean="0"/>
              <a:t>/</a:t>
            </a:r>
            <a:r>
              <a:rPr lang="en-US" dirty="0" err="1" smtClean="0"/>
              <a:t>api</a:t>
            </a:r>
            <a:r>
              <a:rPr lang="en-US" dirty="0" smtClean="0"/>
              <a:t>/versions (use same request</a:t>
            </a:r>
            <a:r>
              <a:rPr lang="en-US" baseline="0" dirty="0" smtClean="0"/>
              <a:t> headers)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713863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csharperimage.jeremylikness.com/"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Advanced Design</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Model-Binding</a:t>
            </a:r>
            <a:endParaRPr lang="en-US" dirty="0"/>
          </a:p>
        </p:txBody>
      </p:sp>
      <p:sp>
        <p:nvSpPr>
          <p:cNvPr id="3" name="Content Placeholder 2"/>
          <p:cNvSpPr>
            <a:spLocks noGrp="1"/>
          </p:cNvSpPr>
          <p:nvPr>
            <p:ph sz="quarter" idx="10"/>
          </p:nvPr>
        </p:nvSpPr>
        <p:spPr/>
        <p:txBody>
          <a:bodyPr/>
          <a:lstStyle/>
          <a:p>
            <a:r>
              <a:rPr lang="en-US" dirty="0" smtClean="0"/>
              <a:t>More specific solution than type conversion</a:t>
            </a:r>
          </a:p>
          <a:p>
            <a:r>
              <a:rPr lang="en-US" dirty="0" smtClean="0"/>
              <a:t>Access to the HTTP Context and actions</a:t>
            </a:r>
          </a:p>
          <a:p>
            <a:r>
              <a:rPr lang="en-US" dirty="0" smtClean="0"/>
              <a:t>Can apply to parameter, type, or register a provider</a:t>
            </a:r>
          </a:p>
          <a:p>
            <a:r>
              <a:rPr lang="en-US" dirty="0" smtClean="0"/>
              <a:t>Implement </a:t>
            </a:r>
            <a:r>
              <a:rPr lang="en-US" dirty="0" err="1" smtClean="0"/>
              <a:t>IModelBinder</a:t>
            </a:r>
            <a:endParaRPr lang="en-US" dirty="0" smtClean="0"/>
          </a:p>
          <a:p>
            <a:r>
              <a:rPr lang="en-US" dirty="0" err="1" smtClean="0"/>
              <a:t>BindModel</a:t>
            </a:r>
            <a:r>
              <a:rPr lang="en-US" dirty="0" smtClean="0"/>
              <a:t> returns false if the model cannot be processed</a:t>
            </a:r>
          </a:p>
          <a:p>
            <a:endParaRPr lang="en-US" dirty="0" smtClean="0"/>
          </a:p>
          <a:p>
            <a:endParaRPr lang="en-US" dirty="0" smtClean="0"/>
          </a:p>
        </p:txBody>
      </p:sp>
    </p:spTree>
    <p:extLst>
      <p:ext uri="{BB962C8B-B14F-4D97-AF65-F5344CB8AC3E}">
        <p14:creationId xmlns:p14="http://schemas.microsoft.com/office/powerpoint/2010/main" val="2926174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Model-Binding</a:t>
            </a:r>
            <a:endParaRPr lang="en-US" b="1" dirty="0"/>
          </a:p>
        </p:txBody>
      </p:sp>
    </p:spTree>
    <p:extLst>
      <p:ext uri="{BB962C8B-B14F-4D97-AF65-F5344CB8AC3E}">
        <p14:creationId xmlns:p14="http://schemas.microsoft.com/office/powerpoint/2010/main" val="2151588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Versioning</a:t>
            </a:r>
            <a:endParaRPr lang="en-US" dirty="0"/>
          </a:p>
        </p:txBody>
      </p:sp>
      <p:sp>
        <p:nvSpPr>
          <p:cNvPr id="4" name="Subtitle 3"/>
          <p:cNvSpPr>
            <a:spLocks noGrp="1"/>
          </p:cNvSpPr>
          <p:nvPr>
            <p:ph type="subTitle" idx="1"/>
          </p:nvPr>
        </p:nvSpPr>
        <p:spPr/>
        <p:txBody>
          <a:bodyPr/>
          <a:lstStyle/>
          <a:p>
            <a:r>
              <a:rPr lang="en-US" dirty="0" smtClean="0"/>
              <a:t>Wait? You mean your APIs get updates?</a:t>
            </a:r>
            <a:endParaRPr lang="en-US" dirty="0"/>
          </a:p>
        </p:txBody>
      </p:sp>
    </p:spTree>
    <p:extLst>
      <p:ext uri="{BB962C8B-B14F-4D97-AF65-F5344CB8AC3E}">
        <p14:creationId xmlns:p14="http://schemas.microsoft.com/office/powerpoint/2010/main" val="704507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 Scenario</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2694545990"/>
              </p:ext>
            </p:extLst>
          </p:nvPr>
        </p:nvGraphicFramePr>
        <p:xfrm>
          <a:off x="379413" y="1387475"/>
          <a:ext cx="11525250" cy="5291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4149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a:t>
            </a:r>
            <a:endParaRPr lang="en-US" dirty="0"/>
          </a:p>
        </p:txBody>
      </p:sp>
      <p:sp>
        <p:nvSpPr>
          <p:cNvPr id="3" name="Content Placeholder 2"/>
          <p:cNvSpPr>
            <a:spLocks noGrp="1"/>
          </p:cNvSpPr>
          <p:nvPr>
            <p:ph sz="quarter" idx="10"/>
          </p:nvPr>
        </p:nvSpPr>
        <p:spPr/>
        <p:txBody>
          <a:bodyPr/>
          <a:lstStyle/>
          <a:p>
            <a:r>
              <a:rPr lang="en-US" dirty="0" smtClean="0"/>
              <a:t>Must-have feature for publicly consumed API</a:t>
            </a:r>
          </a:p>
          <a:p>
            <a:r>
              <a:rPr lang="en-US" dirty="0" smtClean="0"/>
              <a:t>Good to have feature even if it is internally consumed</a:t>
            </a:r>
          </a:p>
          <a:p>
            <a:r>
              <a:rPr lang="en-US" dirty="0" smtClean="0"/>
              <a:t>There is no one accepted standard, but several approaches that you can support: </a:t>
            </a:r>
          </a:p>
          <a:p>
            <a:pPr lvl="1"/>
            <a:r>
              <a:rPr lang="en-US" dirty="0" smtClean="0"/>
              <a:t>Part of the path, i.e. /</a:t>
            </a:r>
            <a:r>
              <a:rPr lang="en-US" dirty="0" err="1" smtClean="0"/>
              <a:t>api</a:t>
            </a:r>
            <a:r>
              <a:rPr lang="en-US" dirty="0" smtClean="0"/>
              <a:t>/v1/versions </a:t>
            </a:r>
          </a:p>
          <a:p>
            <a:pPr lvl="1"/>
            <a:r>
              <a:rPr lang="en-US" dirty="0" smtClean="0"/>
              <a:t>Parameter, i.e. /</a:t>
            </a:r>
            <a:r>
              <a:rPr lang="en-US" dirty="0" err="1" smtClean="0"/>
              <a:t>api</a:t>
            </a:r>
            <a:r>
              <a:rPr lang="en-US" dirty="0" smtClean="0"/>
              <a:t>/</a:t>
            </a:r>
            <a:r>
              <a:rPr lang="en-US" dirty="0" err="1" smtClean="0"/>
              <a:t>versions?version</a:t>
            </a:r>
            <a:r>
              <a:rPr lang="en-US" dirty="0" smtClean="0"/>
              <a:t>=v1 </a:t>
            </a:r>
          </a:p>
          <a:p>
            <a:pPr lvl="1"/>
            <a:r>
              <a:rPr lang="en-US" dirty="0" smtClean="0"/>
              <a:t>Accept, i.e. application/v1+json or application/</a:t>
            </a:r>
            <a:r>
              <a:rPr lang="en-US" dirty="0" err="1" smtClean="0"/>
              <a:t>json;v</a:t>
            </a:r>
            <a:r>
              <a:rPr lang="en-US" dirty="0" smtClean="0"/>
              <a:t>=1</a:t>
            </a:r>
          </a:p>
          <a:p>
            <a:pPr lvl="1"/>
            <a:r>
              <a:rPr lang="en-US" dirty="0" smtClean="0"/>
              <a:t>Request header, i.e. version 1.0  </a:t>
            </a:r>
          </a:p>
          <a:p>
            <a:r>
              <a:rPr lang="en-US" dirty="0" smtClean="0"/>
              <a:t>There are several approaches</a:t>
            </a:r>
          </a:p>
          <a:p>
            <a:endParaRPr lang="en-US" dirty="0" smtClean="0"/>
          </a:p>
          <a:p>
            <a:endParaRPr lang="en-US" dirty="0" smtClean="0"/>
          </a:p>
        </p:txBody>
      </p:sp>
    </p:spTree>
    <p:extLst>
      <p:ext uri="{BB962C8B-B14F-4D97-AF65-F5344CB8AC3E}">
        <p14:creationId xmlns:p14="http://schemas.microsoft.com/office/powerpoint/2010/main" val="4246098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Versioning</a:t>
            </a:r>
            <a:endParaRPr lang="en-US" b="1" dirty="0"/>
          </a:p>
        </p:txBody>
      </p:sp>
    </p:spTree>
    <p:extLst>
      <p:ext uri="{BB962C8B-B14F-4D97-AF65-F5344CB8AC3E}">
        <p14:creationId xmlns:p14="http://schemas.microsoft.com/office/powerpoint/2010/main" val="816884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Azure API Services</a:t>
            </a:r>
            <a:endParaRPr lang="en-US" dirty="0"/>
          </a:p>
        </p:txBody>
      </p:sp>
      <p:sp>
        <p:nvSpPr>
          <p:cNvPr id="4" name="Subtitle 3"/>
          <p:cNvSpPr>
            <a:spLocks noGrp="1"/>
          </p:cNvSpPr>
          <p:nvPr>
            <p:ph type="subTitle" idx="1"/>
          </p:nvPr>
        </p:nvSpPr>
        <p:spPr/>
        <p:txBody>
          <a:bodyPr/>
          <a:lstStyle/>
          <a:p>
            <a:r>
              <a:rPr lang="en-US" dirty="0" smtClean="0"/>
              <a:t>Take your Web API to the cloud and beyond</a:t>
            </a:r>
            <a:endParaRPr lang="en-US" dirty="0"/>
          </a:p>
        </p:txBody>
      </p:sp>
    </p:spTree>
    <p:extLst>
      <p:ext uri="{BB962C8B-B14F-4D97-AF65-F5344CB8AC3E}">
        <p14:creationId xmlns:p14="http://schemas.microsoft.com/office/powerpoint/2010/main" val="3698693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API Services (Management)</a:t>
            </a:r>
            <a:endParaRPr lang="en-US" dirty="0"/>
          </a:p>
        </p:txBody>
      </p:sp>
      <p:sp>
        <p:nvSpPr>
          <p:cNvPr id="3" name="Content Placeholder 2"/>
          <p:cNvSpPr>
            <a:spLocks noGrp="1"/>
          </p:cNvSpPr>
          <p:nvPr>
            <p:ph sz="quarter" idx="10"/>
          </p:nvPr>
        </p:nvSpPr>
        <p:spPr/>
        <p:txBody>
          <a:bodyPr/>
          <a:lstStyle/>
          <a:p>
            <a:r>
              <a:rPr lang="en-US" dirty="0" smtClean="0"/>
              <a:t>Create a public portal for consumption of the API</a:t>
            </a:r>
          </a:p>
          <a:p>
            <a:r>
              <a:rPr lang="en-US" dirty="0" smtClean="0"/>
              <a:t>Will “wrap” your API with an Azure-managed one</a:t>
            </a:r>
          </a:p>
          <a:p>
            <a:r>
              <a:rPr lang="en-US" dirty="0" smtClean="0"/>
              <a:t>Adds security, access, discovery, descriptions, and more</a:t>
            </a:r>
          </a:p>
          <a:p>
            <a:r>
              <a:rPr lang="en-US" dirty="0" smtClean="0"/>
              <a:t>Can charge for access to services </a:t>
            </a:r>
          </a:p>
          <a:p>
            <a:r>
              <a:rPr lang="en-US" dirty="0" smtClean="0"/>
              <a:t>Secured via a variety of methods </a:t>
            </a:r>
          </a:p>
          <a:p>
            <a:r>
              <a:rPr lang="en-US" dirty="0" smtClean="0"/>
              <a:t>Transform SOAP to REST and vice versa </a:t>
            </a:r>
          </a:p>
          <a:p>
            <a:r>
              <a:rPr lang="en-US" dirty="0" smtClean="0"/>
              <a:t>Export definitions in WADL and Swagger</a:t>
            </a:r>
          </a:p>
          <a:p>
            <a:r>
              <a:rPr lang="en-US" dirty="0" smtClean="0"/>
              <a:t>Analytics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195191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a:t>
            </a:r>
            <a:endParaRPr lang="en-US" dirty="0"/>
          </a:p>
        </p:txBody>
      </p:sp>
      <p:pic>
        <p:nvPicPr>
          <p:cNvPr id="4" name="Content Placeholder 3"/>
          <p:cNvPicPr>
            <a:picLocks noGrp="1" noChangeAspect="1"/>
          </p:cNvPicPr>
          <p:nvPr>
            <p:ph sz="quarter" idx="10"/>
          </p:nvPr>
        </p:nvPicPr>
        <p:blipFill>
          <a:blip r:embed="rId2"/>
          <a:stretch>
            <a:fillRect/>
          </a:stretch>
        </p:blipFill>
        <p:spPr>
          <a:xfrm>
            <a:off x="2518629" y="1387475"/>
            <a:ext cx="7246818" cy="5291138"/>
          </a:xfrm>
          <a:prstGeom prst="rect">
            <a:avLst/>
          </a:prstGeom>
        </p:spPr>
      </p:pic>
    </p:spTree>
    <p:extLst>
      <p:ext uri="{BB962C8B-B14F-4D97-AF65-F5344CB8AC3E}">
        <p14:creationId xmlns:p14="http://schemas.microsoft.com/office/powerpoint/2010/main" val="2708234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WADL (Web Application Description</a:t>
            </a:r>
            <a:br>
              <a:rPr lang="en-US" dirty="0" smtClean="0"/>
            </a:br>
            <a:r>
              <a:rPr lang="en-US" dirty="0" smtClean="0"/>
              <a:t>Language)</a:t>
            </a:r>
            <a:endParaRPr lang="en-US" dirty="0"/>
          </a:p>
        </p:txBody>
      </p:sp>
      <p:pic>
        <p:nvPicPr>
          <p:cNvPr id="5" name="Content Placeholder 4"/>
          <p:cNvPicPr>
            <a:picLocks noGrp="1" noChangeAspect="1"/>
          </p:cNvPicPr>
          <p:nvPr>
            <p:ph sz="quarter" idx="10"/>
          </p:nvPr>
        </p:nvPicPr>
        <p:blipFill>
          <a:blip r:embed="rId2"/>
          <a:stretch>
            <a:fillRect/>
          </a:stretch>
        </p:blipFill>
        <p:spPr>
          <a:xfrm>
            <a:off x="1578635" y="1293344"/>
            <a:ext cx="9126806" cy="5479400"/>
          </a:xfrm>
          <a:prstGeom prst="rect">
            <a:avLst/>
          </a:prstGeom>
        </p:spPr>
      </p:pic>
    </p:spTree>
    <p:extLst>
      <p:ext uri="{BB962C8B-B14F-4D97-AF65-F5344CB8AC3E}">
        <p14:creationId xmlns:p14="http://schemas.microsoft.com/office/powerpoint/2010/main" val="2100431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Parameter </a:t>
            </a:r>
            <a:r>
              <a:rPr lang="en-GB" dirty="0" smtClean="0"/>
              <a:t>Binding</a:t>
            </a:r>
            <a:endParaRPr lang="en-GB" dirty="0" smtClean="0"/>
          </a:p>
          <a:p>
            <a:r>
              <a:rPr lang="en-GB" dirty="0" smtClean="0"/>
              <a:t>Type Converters</a:t>
            </a:r>
          </a:p>
          <a:p>
            <a:r>
              <a:rPr lang="en-GB" dirty="0" smtClean="0"/>
              <a:t>Model Binding</a:t>
            </a:r>
          </a:p>
          <a:p>
            <a:r>
              <a:rPr lang="en-GB" dirty="0" smtClean="0"/>
              <a:t>Versioning</a:t>
            </a:r>
          </a:p>
          <a:p>
            <a:r>
              <a:rPr lang="en-GB" dirty="0" smtClean="0"/>
              <a:t>Azure API Services</a:t>
            </a:r>
          </a:p>
          <a:p>
            <a:r>
              <a:rPr lang="en-GB" dirty="0" smtClean="0"/>
              <a:t>Conclusion</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Swagger</a:t>
            </a:r>
            <a:endParaRPr lang="en-US" dirty="0"/>
          </a:p>
        </p:txBody>
      </p:sp>
      <p:pic>
        <p:nvPicPr>
          <p:cNvPr id="4" name="Content Placeholder 3"/>
          <p:cNvPicPr>
            <a:picLocks noGrp="1" noChangeAspect="1"/>
          </p:cNvPicPr>
          <p:nvPr>
            <p:ph sz="quarter" idx="10"/>
          </p:nvPr>
        </p:nvPicPr>
        <p:blipFill>
          <a:blip r:embed="rId2"/>
          <a:stretch>
            <a:fillRect/>
          </a:stretch>
        </p:blipFill>
        <p:spPr>
          <a:xfrm>
            <a:off x="3349664" y="1245702"/>
            <a:ext cx="5584748" cy="5315900"/>
          </a:xfrm>
          <a:prstGeom prst="rect">
            <a:avLst/>
          </a:prstGeom>
        </p:spPr>
      </p:pic>
    </p:spTree>
    <p:extLst>
      <p:ext uri="{BB962C8B-B14F-4D97-AF65-F5344CB8AC3E}">
        <p14:creationId xmlns:p14="http://schemas.microsoft.com/office/powerpoint/2010/main" val="2637009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Conclusion</a:t>
            </a:r>
            <a:endParaRPr lang="en-US" dirty="0"/>
          </a:p>
        </p:txBody>
      </p:sp>
      <p:sp>
        <p:nvSpPr>
          <p:cNvPr id="4" name="Subtitle 3"/>
          <p:cNvSpPr>
            <a:spLocks noGrp="1"/>
          </p:cNvSpPr>
          <p:nvPr>
            <p:ph type="subTitle" idx="1"/>
          </p:nvPr>
        </p:nvSpPr>
        <p:spPr/>
        <p:txBody>
          <a:bodyPr/>
          <a:lstStyle/>
          <a:p>
            <a:r>
              <a:rPr lang="en-US" dirty="0" smtClean="0"/>
              <a:t>“Now that you’re gone, some will grieve on, on, and on…”</a:t>
            </a:r>
            <a:endParaRPr lang="en-US" dirty="0"/>
          </a:p>
        </p:txBody>
      </p:sp>
    </p:spTree>
    <p:extLst>
      <p:ext uri="{BB962C8B-B14F-4D97-AF65-F5344CB8AC3E}">
        <p14:creationId xmlns:p14="http://schemas.microsoft.com/office/powerpoint/2010/main" val="40654547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0"/>
          </p:nvPr>
        </p:nvSpPr>
        <p:spPr/>
        <p:txBody>
          <a:bodyPr/>
          <a:lstStyle/>
          <a:p>
            <a:r>
              <a:rPr lang="en-US" dirty="0" smtClean="0"/>
              <a:t>Go out and design great APIs! </a:t>
            </a:r>
          </a:p>
          <a:p>
            <a:endParaRPr lang="en-US" dirty="0"/>
          </a:p>
          <a:p>
            <a:r>
              <a:rPr lang="en-US" dirty="0" smtClean="0"/>
              <a:t>@</a:t>
            </a:r>
            <a:r>
              <a:rPr lang="en-US" dirty="0" err="1" smtClean="0"/>
              <a:t>JeremyLikness</a:t>
            </a:r>
            <a:r>
              <a:rPr lang="en-US" dirty="0" smtClean="0"/>
              <a:t> </a:t>
            </a:r>
            <a:r>
              <a:rPr lang="en-US" dirty="0" smtClean="0">
                <a:hlinkClick r:id="rId2"/>
              </a:rPr>
              <a:t>http://csharperimage.jeremylikness.com</a:t>
            </a:r>
            <a:r>
              <a:rPr lang="en-US" dirty="0" smtClean="0"/>
              <a:t> </a:t>
            </a:r>
          </a:p>
          <a:p>
            <a:r>
              <a:rPr lang="en-US" dirty="0" smtClean="0"/>
              <a:t>@</a:t>
            </a:r>
            <a:r>
              <a:rPr lang="en-US" dirty="0" err="1" smtClean="0"/>
              <a:t>GeekTrainer</a:t>
            </a:r>
            <a:r>
              <a:rPr lang="en-US" dirty="0" smtClean="0"/>
              <a:t> </a:t>
            </a:r>
          </a:p>
          <a:p>
            <a:endParaRPr lang="en-US" dirty="0"/>
          </a:p>
          <a:p>
            <a:r>
              <a:rPr lang="en-US" dirty="0" smtClean="0"/>
              <a:t>Thank you!</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437540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Parameter Binding</a:t>
            </a:r>
            <a:endParaRPr lang="en-US" dirty="0"/>
          </a:p>
        </p:txBody>
      </p:sp>
      <p:sp>
        <p:nvSpPr>
          <p:cNvPr id="4" name="Subtitle 3"/>
          <p:cNvSpPr>
            <a:spLocks noGrp="1"/>
          </p:cNvSpPr>
          <p:nvPr>
            <p:ph type="subTitle" idx="1"/>
          </p:nvPr>
        </p:nvSpPr>
        <p:spPr/>
        <p:txBody>
          <a:bodyPr/>
          <a:lstStyle/>
          <a:p>
            <a:r>
              <a:rPr lang="en-US" dirty="0" smtClean="0"/>
              <a:t>One parameter to bind them all …</a:t>
            </a:r>
            <a:endParaRPr lang="en-US" dirty="0"/>
          </a:p>
        </p:txBody>
      </p:sp>
    </p:spTree>
    <p:extLst>
      <p:ext uri="{BB962C8B-B14F-4D97-AF65-F5344CB8AC3E}">
        <p14:creationId xmlns:p14="http://schemas.microsoft.com/office/powerpoint/2010/main" val="2319850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Simple parameters come from URI</a:t>
            </a:r>
          </a:p>
          <a:p>
            <a:pPr lvl="1"/>
            <a:r>
              <a:rPr lang="en-GB" dirty="0" smtClean="0"/>
              <a:t>Primitives (</a:t>
            </a:r>
            <a:r>
              <a:rPr lang="en-GB" dirty="0" err="1" smtClean="0"/>
              <a:t>int</a:t>
            </a:r>
            <a:r>
              <a:rPr lang="en-GB" dirty="0" smtClean="0"/>
              <a:t>, bool, double, etc.) along with </a:t>
            </a:r>
            <a:r>
              <a:rPr lang="en-GB" dirty="0" err="1" smtClean="0"/>
              <a:t>TimeSpan</a:t>
            </a:r>
            <a:r>
              <a:rPr lang="en-GB" dirty="0" smtClean="0"/>
              <a:t>, </a:t>
            </a:r>
            <a:r>
              <a:rPr lang="en-GB" dirty="0" err="1" smtClean="0"/>
              <a:t>DateTime</a:t>
            </a:r>
            <a:r>
              <a:rPr lang="en-GB" dirty="0" smtClean="0"/>
              <a:t>, </a:t>
            </a:r>
            <a:r>
              <a:rPr lang="en-GB" dirty="0" err="1" smtClean="0"/>
              <a:t>Guid</a:t>
            </a:r>
            <a:r>
              <a:rPr lang="en-GB" dirty="0" smtClean="0"/>
              <a:t>, decimal, and string </a:t>
            </a:r>
          </a:p>
          <a:p>
            <a:r>
              <a:rPr lang="en-GB" dirty="0" smtClean="0"/>
              <a:t>Complex parameters are typically read from the body and passed to the </a:t>
            </a:r>
            <a:r>
              <a:rPr lang="en-GB" dirty="0" smtClean="0"/>
              <a:t>media-type </a:t>
            </a:r>
            <a:r>
              <a:rPr lang="en-GB" dirty="0" smtClean="0"/>
              <a:t>formatter </a:t>
            </a:r>
          </a:p>
          <a:p>
            <a:r>
              <a:rPr lang="en-GB" dirty="0" smtClean="0"/>
              <a:t>Force a complex type to the URI with [</a:t>
            </a:r>
            <a:r>
              <a:rPr lang="en-GB" dirty="0" err="1" smtClean="0"/>
              <a:t>FromUri</a:t>
            </a:r>
            <a:r>
              <a:rPr lang="en-GB" dirty="0" smtClean="0"/>
              <a:t>]</a:t>
            </a:r>
          </a:p>
          <a:p>
            <a:r>
              <a:rPr lang="en-GB" dirty="0" smtClean="0"/>
              <a:t>Force a simple type to the body with [</a:t>
            </a:r>
            <a:r>
              <a:rPr lang="en-GB" dirty="0" err="1" smtClean="0"/>
              <a:t>FromBody</a:t>
            </a:r>
            <a:r>
              <a:rPr lang="en-GB" dirty="0" smtClean="0"/>
              <a:t>] </a:t>
            </a:r>
          </a:p>
          <a:p>
            <a:endParaRPr lang="en-GB" dirty="0" smtClean="0"/>
          </a:p>
        </p:txBody>
      </p:sp>
      <p:sp>
        <p:nvSpPr>
          <p:cNvPr id="2" name="Title 1"/>
          <p:cNvSpPr>
            <a:spLocks noGrp="1"/>
          </p:cNvSpPr>
          <p:nvPr>
            <p:ph type="title"/>
          </p:nvPr>
        </p:nvSpPr>
        <p:spPr/>
        <p:txBody>
          <a:bodyPr/>
          <a:lstStyle/>
          <a:p>
            <a:r>
              <a:rPr lang="en-US" dirty="0" smtClean="0"/>
              <a:t>Parameter Binding</a:t>
            </a:r>
            <a:endParaRPr lang="en-US" dirty="0"/>
          </a:p>
        </p:txBody>
      </p:sp>
    </p:spTree>
    <p:extLst>
      <p:ext uri="{BB962C8B-B14F-4D97-AF65-F5344CB8AC3E}">
        <p14:creationId xmlns:p14="http://schemas.microsoft.com/office/powerpoint/2010/main" val="2850433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Parameter Binding</a:t>
            </a:r>
            <a:endParaRPr lang="en-US" b="1" dirty="0"/>
          </a:p>
        </p:txBody>
      </p:sp>
    </p:spTree>
    <p:extLst>
      <p:ext uri="{BB962C8B-B14F-4D97-AF65-F5344CB8AC3E}">
        <p14:creationId xmlns:p14="http://schemas.microsoft.com/office/powerpoint/2010/main" val="2139232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Type Converters</a:t>
            </a:r>
            <a:endParaRPr lang="en-US" dirty="0"/>
          </a:p>
        </p:txBody>
      </p:sp>
      <p:sp>
        <p:nvSpPr>
          <p:cNvPr id="4" name="Subtitle 3"/>
          <p:cNvSpPr>
            <a:spLocks noGrp="1"/>
          </p:cNvSpPr>
          <p:nvPr>
            <p:ph type="subTitle" idx="1"/>
          </p:nvPr>
        </p:nvSpPr>
        <p:spPr/>
        <p:txBody>
          <a:bodyPr/>
          <a:lstStyle/>
          <a:p>
            <a:r>
              <a:rPr lang="en-US" dirty="0" smtClean="0"/>
              <a:t>In case you’re not my type</a:t>
            </a:r>
            <a:endParaRPr lang="en-US" dirty="0"/>
          </a:p>
        </p:txBody>
      </p:sp>
    </p:spTree>
    <p:extLst>
      <p:ext uri="{BB962C8B-B14F-4D97-AF65-F5344CB8AC3E}">
        <p14:creationId xmlns:p14="http://schemas.microsoft.com/office/powerpoint/2010/main" val="1421069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Converters</a:t>
            </a:r>
            <a:endParaRPr lang="en-US" dirty="0"/>
          </a:p>
        </p:txBody>
      </p:sp>
      <p:sp>
        <p:nvSpPr>
          <p:cNvPr id="3" name="Content Placeholder 2"/>
          <p:cNvSpPr>
            <a:spLocks noGrp="1"/>
          </p:cNvSpPr>
          <p:nvPr>
            <p:ph sz="quarter" idx="10"/>
          </p:nvPr>
        </p:nvSpPr>
        <p:spPr/>
        <p:txBody>
          <a:bodyPr/>
          <a:lstStyle/>
          <a:p>
            <a:r>
              <a:rPr lang="en-US" dirty="0" smtClean="0"/>
              <a:t>When exists, treats as simple type</a:t>
            </a:r>
          </a:p>
          <a:p>
            <a:r>
              <a:rPr lang="en-US" dirty="0" smtClean="0"/>
              <a:t>Decorate the class with it’s type converter</a:t>
            </a:r>
          </a:p>
          <a:p>
            <a:r>
              <a:rPr lang="en-US" dirty="0" smtClean="0"/>
              <a:t>Derive from </a:t>
            </a:r>
            <a:r>
              <a:rPr lang="en-US" dirty="0" err="1" smtClean="0"/>
              <a:t>TypeConverter</a:t>
            </a:r>
            <a:endParaRPr lang="en-US" dirty="0" smtClean="0"/>
          </a:p>
          <a:p>
            <a:r>
              <a:rPr lang="en-US" dirty="0" err="1" smtClean="0"/>
              <a:t>CanConvertFrom</a:t>
            </a:r>
            <a:r>
              <a:rPr lang="en-US" dirty="0" smtClean="0"/>
              <a:t> (string) [Set </a:t>
            </a:r>
            <a:r>
              <a:rPr lang="en-US" dirty="0" err="1" smtClean="0"/>
              <a:t>CanConvertTo</a:t>
            </a:r>
            <a:r>
              <a:rPr lang="en-US" dirty="0" smtClean="0"/>
              <a:t> </a:t>
            </a:r>
            <a:r>
              <a:rPr lang="en-US" smtClean="0"/>
              <a:t>to False!!!]</a:t>
            </a:r>
            <a:endParaRPr lang="en-US" dirty="0" smtClean="0"/>
          </a:p>
          <a:p>
            <a:r>
              <a:rPr lang="en-US" dirty="0" err="1" smtClean="0"/>
              <a:t>ConvertFrom</a:t>
            </a:r>
            <a:r>
              <a:rPr lang="en-US" dirty="0" smtClean="0"/>
              <a:t> (implement it)</a:t>
            </a:r>
          </a:p>
          <a:p>
            <a:r>
              <a:rPr lang="en-US" dirty="0" smtClean="0"/>
              <a:t>You control the format, but remember it is passed as a single parameter</a:t>
            </a:r>
          </a:p>
          <a:p>
            <a:r>
              <a:rPr lang="en-US" dirty="0" smtClean="0"/>
              <a:t>Use </a:t>
            </a:r>
            <a:r>
              <a:rPr lang="en-US" dirty="0" err="1" smtClean="0"/>
              <a:t>TypeDescriptor</a:t>
            </a:r>
            <a:r>
              <a:rPr lang="en-US" dirty="0" smtClean="0"/>
              <a:t> to add for classes in another library</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965492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Type Converters</a:t>
            </a:r>
            <a:endParaRPr lang="en-US" b="1" dirty="0"/>
          </a:p>
        </p:txBody>
      </p:sp>
    </p:spTree>
    <p:extLst>
      <p:ext uri="{BB962C8B-B14F-4D97-AF65-F5344CB8AC3E}">
        <p14:creationId xmlns:p14="http://schemas.microsoft.com/office/powerpoint/2010/main" val="2331701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Model Binding</a:t>
            </a:r>
            <a:endParaRPr lang="en-US" dirty="0"/>
          </a:p>
        </p:txBody>
      </p:sp>
      <p:sp>
        <p:nvSpPr>
          <p:cNvPr id="4" name="Subtitle 3"/>
          <p:cNvSpPr>
            <a:spLocks noGrp="1"/>
          </p:cNvSpPr>
          <p:nvPr>
            <p:ph type="subTitle" idx="1"/>
          </p:nvPr>
        </p:nvSpPr>
        <p:spPr/>
        <p:txBody>
          <a:bodyPr/>
          <a:lstStyle/>
          <a:p>
            <a:r>
              <a:rPr lang="en-US" dirty="0" smtClean="0"/>
              <a:t>Turning your POCOs into POJOs</a:t>
            </a:r>
            <a:endParaRPr lang="en-US" dirty="0"/>
          </a:p>
        </p:txBody>
      </p:sp>
    </p:spTree>
    <p:extLst>
      <p:ext uri="{BB962C8B-B14F-4D97-AF65-F5344CB8AC3E}">
        <p14:creationId xmlns:p14="http://schemas.microsoft.com/office/powerpoint/2010/main" val="2034678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4842</TotalTime>
  <Words>547</Words>
  <Application>Microsoft Office PowerPoint</Application>
  <PresentationFormat>Widescreen</PresentationFormat>
  <Paragraphs>105</Paragraphs>
  <Slides>23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Segoe</vt:lpstr>
      <vt:lpstr>Segoe UI</vt:lpstr>
      <vt:lpstr>Segoe UI Light</vt:lpstr>
      <vt:lpstr>1_Office Theme</vt:lpstr>
      <vt:lpstr>PowerPoint Presentation</vt:lpstr>
      <vt:lpstr>Module Overview</vt:lpstr>
      <vt:lpstr>PowerPoint Presentation</vt:lpstr>
      <vt:lpstr>Parameter Binding</vt:lpstr>
      <vt:lpstr>Parameter Binding</vt:lpstr>
      <vt:lpstr>PowerPoint Presentation</vt:lpstr>
      <vt:lpstr>Type Converters</vt:lpstr>
      <vt:lpstr>Type Converters</vt:lpstr>
      <vt:lpstr>PowerPoint Presentation</vt:lpstr>
      <vt:lpstr>Model-Binding</vt:lpstr>
      <vt:lpstr>Model-Binding</vt:lpstr>
      <vt:lpstr>PowerPoint Presentation</vt:lpstr>
      <vt:lpstr>Versioning Scenario</vt:lpstr>
      <vt:lpstr>Versioning</vt:lpstr>
      <vt:lpstr>Versioning</vt:lpstr>
      <vt:lpstr>PowerPoint Presentation</vt:lpstr>
      <vt:lpstr>Azure API Services (Management)</vt:lpstr>
      <vt:lpstr>Analytics</vt:lpstr>
      <vt:lpstr>WADL (Web Application Description Language)</vt:lpstr>
      <vt:lpstr>Swagger</vt:lpstr>
      <vt:lpstr>PowerPoint Presentation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128</cp:revision>
  <dcterms:created xsi:type="dcterms:W3CDTF">2013-02-15T23:12:42Z</dcterms:created>
  <dcterms:modified xsi:type="dcterms:W3CDTF">2015-02-02T15:51:01Z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