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7" r:id="rId5"/>
    <p:sldId id="278" r:id="rId6"/>
    <p:sldId id="282" r:id="rId7"/>
    <p:sldId id="296" r:id="rId8"/>
    <p:sldId id="293" r:id="rId9"/>
    <p:sldId id="297" r:id="rId10"/>
    <p:sldId id="294" r:id="rId11"/>
    <p:sldId id="298" r:id="rId12"/>
    <p:sldId id="283" r:id="rId13"/>
    <p:sldId id="299" r:id="rId14"/>
    <p:sldId id="295" r:id="rId15"/>
    <p:sldId id="29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03aCustomMediaFormatters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51362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26636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03bRoutingActions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207437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998863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Web API Configuration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Routing and Actions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78851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Content Negotiation</a:t>
            </a:r>
            <a:endParaRPr lang="en-US" dirty="0"/>
          </a:p>
        </p:txBody>
      </p:sp>
      <p:sp>
        <p:nvSpPr>
          <p:cNvPr id="3" name="Content Placeholder 2"/>
          <p:cNvSpPr>
            <a:spLocks noGrp="1"/>
          </p:cNvSpPr>
          <p:nvPr>
            <p:ph sz="quarter" idx="10"/>
          </p:nvPr>
        </p:nvSpPr>
        <p:spPr/>
        <p:txBody>
          <a:bodyPr/>
          <a:lstStyle/>
          <a:p>
            <a:r>
              <a:rPr lang="en-US" dirty="0" err="1" smtClean="0"/>
              <a:t>MediaTypeMappings</a:t>
            </a:r>
            <a:r>
              <a:rPr lang="en-US" dirty="0" smtClean="0"/>
              <a:t> </a:t>
            </a:r>
          </a:p>
          <a:p>
            <a:pPr lvl="1"/>
            <a:r>
              <a:rPr lang="en-US" dirty="0" err="1" smtClean="0"/>
              <a:t>QueryStringMapping</a:t>
            </a:r>
            <a:r>
              <a:rPr lang="en-US" dirty="0" smtClean="0"/>
              <a:t> </a:t>
            </a:r>
          </a:p>
          <a:p>
            <a:pPr lvl="1"/>
            <a:r>
              <a:rPr lang="en-US" dirty="0" err="1" smtClean="0"/>
              <a:t>UriPathExtensionMapping</a:t>
            </a:r>
            <a:r>
              <a:rPr lang="en-US" dirty="0" smtClean="0"/>
              <a:t> </a:t>
            </a:r>
          </a:p>
          <a:p>
            <a:pPr lvl="1"/>
            <a:r>
              <a:rPr lang="en-US" dirty="0" err="1" smtClean="0"/>
              <a:t>RequestHeaderMapping</a:t>
            </a:r>
            <a:endParaRPr lang="en-US" dirty="0" smtClean="0"/>
          </a:p>
          <a:p>
            <a:r>
              <a:rPr lang="en-US" dirty="0" smtClean="0"/>
              <a:t>Own Formatter</a:t>
            </a:r>
          </a:p>
          <a:p>
            <a:pPr lvl="1"/>
            <a:r>
              <a:rPr lang="en-US" dirty="0" smtClean="0"/>
              <a:t>Derive from default, override </a:t>
            </a:r>
            <a:r>
              <a:rPr lang="en-US" dirty="0" err="1" smtClean="0"/>
              <a:t>MathRequestMediaType</a:t>
            </a:r>
            <a:endParaRPr lang="en-US" dirty="0" smtClean="0"/>
          </a:p>
          <a:p>
            <a:pPr lvl="1"/>
            <a:r>
              <a:rPr lang="en-US" dirty="0" smtClean="0"/>
              <a:t>Implement </a:t>
            </a:r>
            <a:r>
              <a:rPr lang="en-US" dirty="0" err="1" smtClean="0"/>
              <a:t>IContentNegotiator</a:t>
            </a:r>
            <a:r>
              <a:rPr lang="en-US" dirty="0" smtClean="0"/>
              <a:t> </a:t>
            </a:r>
          </a:p>
          <a:p>
            <a:pPr marL="457046" lvl="1" indent="0">
              <a:buNone/>
            </a:pP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GitHub API</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Media Formatters</a:t>
            </a:r>
          </a:p>
          <a:p>
            <a:r>
              <a:rPr lang="en-GB" dirty="0" smtClean="0"/>
              <a:t>Camel Case and </a:t>
            </a:r>
            <a:r>
              <a:rPr lang="en-GB" dirty="0" err="1" smtClean="0"/>
              <a:t>Serializers</a:t>
            </a:r>
            <a:endParaRPr lang="en-GB" dirty="0" smtClean="0"/>
          </a:p>
          <a:p>
            <a:r>
              <a:rPr lang="en-GB" dirty="0" smtClean="0"/>
              <a:t>Routes and Actions</a:t>
            </a:r>
          </a:p>
          <a:p>
            <a:r>
              <a:rPr lang="en-GB" dirty="0" smtClean="0"/>
              <a:t>Attribute Routing</a:t>
            </a:r>
          </a:p>
          <a:p>
            <a:r>
              <a:rPr lang="en-GB" dirty="0" smtClean="0"/>
              <a:t>Custom Content Negotiation </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Formatters</a:t>
            </a:r>
            <a:endParaRPr lang="en-US" dirty="0"/>
          </a:p>
        </p:txBody>
      </p:sp>
      <p:sp>
        <p:nvSpPr>
          <p:cNvPr id="3" name="Content Placeholder 2"/>
          <p:cNvSpPr>
            <a:spLocks noGrp="1"/>
          </p:cNvSpPr>
          <p:nvPr>
            <p:ph sz="quarter" idx="10"/>
          </p:nvPr>
        </p:nvSpPr>
        <p:spPr/>
        <p:txBody>
          <a:bodyPr/>
          <a:lstStyle/>
          <a:p>
            <a:r>
              <a:rPr lang="en-US" dirty="0" smtClean="0"/>
              <a:t>Media type = MIME type</a:t>
            </a:r>
          </a:p>
          <a:p>
            <a:r>
              <a:rPr lang="en-US" dirty="0" smtClean="0"/>
              <a:t>Examples: text/html, application/xml, application/</a:t>
            </a:r>
            <a:r>
              <a:rPr lang="en-US" dirty="0" err="1" smtClean="0"/>
              <a:t>json</a:t>
            </a:r>
            <a:endParaRPr lang="en-US" dirty="0" smtClean="0"/>
          </a:p>
          <a:p>
            <a:r>
              <a:rPr lang="en-US" dirty="0" smtClean="0"/>
              <a:t>Accept (what it wants), Content-Type (what it gets)</a:t>
            </a:r>
          </a:p>
          <a:p>
            <a:r>
              <a:rPr lang="en-US" dirty="0" smtClean="0"/>
              <a:t>Built in formatters: XML, JSON, BSON, form-encoded</a:t>
            </a:r>
          </a:p>
          <a:p>
            <a:r>
              <a:rPr lang="en-US" dirty="0" smtClean="0"/>
              <a:t>Create custom with </a:t>
            </a:r>
            <a:r>
              <a:rPr lang="en-US" dirty="0" err="1" smtClean="0"/>
              <a:t>MediaTypeFormatter</a:t>
            </a:r>
            <a:r>
              <a:rPr lang="en-US" dirty="0" smtClean="0"/>
              <a:t>, </a:t>
            </a:r>
            <a:r>
              <a:rPr lang="en-US" dirty="0" err="1" smtClean="0"/>
              <a:t>BufferedMediaTypeFormatter</a:t>
            </a:r>
            <a:endParaRPr lang="en-US" dirty="0" smtClean="0"/>
          </a:p>
          <a:p>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Media Formatter: CSV Export</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578614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Case and </a:t>
            </a:r>
            <a:r>
              <a:rPr lang="en-US" dirty="0" err="1" smtClean="0"/>
              <a:t>Serializers</a:t>
            </a:r>
            <a:endParaRPr lang="en-US" dirty="0"/>
          </a:p>
        </p:txBody>
      </p:sp>
      <p:sp>
        <p:nvSpPr>
          <p:cNvPr id="3" name="Content Placeholder 2"/>
          <p:cNvSpPr>
            <a:spLocks noGrp="1"/>
          </p:cNvSpPr>
          <p:nvPr>
            <p:ph sz="quarter" idx="10"/>
          </p:nvPr>
        </p:nvSpPr>
        <p:spPr/>
        <p:txBody>
          <a:bodyPr/>
          <a:lstStyle/>
          <a:p>
            <a:r>
              <a:rPr lang="en-US" dirty="0" err="1" smtClean="0"/>
              <a:t>MediaFormatter</a:t>
            </a:r>
            <a:r>
              <a:rPr lang="en-US" dirty="0" smtClean="0"/>
              <a:t> performs serialization</a:t>
            </a:r>
          </a:p>
          <a:p>
            <a:r>
              <a:rPr lang="en-US" dirty="0" smtClean="0"/>
              <a:t>Several </a:t>
            </a:r>
            <a:r>
              <a:rPr lang="en-US" dirty="0" err="1" smtClean="0"/>
              <a:t>SerializerSettings</a:t>
            </a:r>
            <a:endParaRPr lang="en-US" dirty="0" smtClean="0"/>
          </a:p>
          <a:p>
            <a:pPr lvl="1"/>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5" name="Picture 4"/>
          <p:cNvPicPr>
            <a:picLocks noChangeAspect="1"/>
          </p:cNvPicPr>
          <p:nvPr/>
        </p:nvPicPr>
        <p:blipFill>
          <a:blip r:embed="rId2"/>
          <a:stretch>
            <a:fillRect/>
          </a:stretch>
        </p:blipFill>
        <p:spPr>
          <a:xfrm>
            <a:off x="2939650" y="2723721"/>
            <a:ext cx="6404159" cy="3764119"/>
          </a:xfrm>
          <a:prstGeom prst="rect">
            <a:avLst/>
          </a:prstGeom>
        </p:spPr>
      </p:pic>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 JavaScript Case</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344471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Route template</a:t>
            </a:r>
          </a:p>
          <a:p>
            <a:pPr lvl="1"/>
            <a:r>
              <a:rPr lang="en-US" dirty="0" err="1" smtClean="0"/>
              <a:t>Api</a:t>
            </a:r>
            <a:r>
              <a:rPr lang="en-US" dirty="0" smtClean="0"/>
              <a:t>/{controller}/public/{resource}/{id}</a:t>
            </a:r>
          </a:p>
          <a:p>
            <a:pPr lvl="2"/>
            <a:r>
              <a:rPr lang="en-US" dirty="0" smtClean="0"/>
              <a:t>controller = controller name</a:t>
            </a:r>
          </a:p>
          <a:p>
            <a:pPr lvl="2"/>
            <a:r>
              <a:rPr lang="en-US" dirty="0"/>
              <a:t>a</a:t>
            </a:r>
            <a:r>
              <a:rPr lang="en-US" dirty="0" smtClean="0"/>
              <a:t>ction = action (usually omitted) </a:t>
            </a:r>
          </a:p>
          <a:p>
            <a:pPr lvl="1"/>
            <a:r>
              <a:rPr lang="en-US" dirty="0" smtClean="0"/>
              <a:t>Provide default values</a:t>
            </a:r>
          </a:p>
          <a:p>
            <a:pPr lvl="2"/>
            <a:r>
              <a:rPr lang="en-US" dirty="0"/>
              <a:t>d</a:t>
            </a:r>
            <a:r>
              <a:rPr lang="en-US" dirty="0" smtClean="0"/>
              <a:t>efaults: new { resource = “widgets” }</a:t>
            </a:r>
          </a:p>
          <a:p>
            <a:pPr lvl="1"/>
            <a:r>
              <a:rPr lang="en-US" dirty="0" smtClean="0"/>
              <a:t>Constrain</a:t>
            </a:r>
          </a:p>
          <a:p>
            <a:pPr lvl="2"/>
            <a:r>
              <a:rPr lang="en-US" dirty="0" smtClean="0"/>
              <a:t>constraints: new { id = @”\d+” }</a:t>
            </a:r>
          </a:p>
          <a:p>
            <a:pPr lvl="1"/>
            <a:r>
              <a:rPr lang="en-US" dirty="0" smtClean="0"/>
              <a:t>Optional</a:t>
            </a:r>
          </a:p>
          <a:p>
            <a:pPr lvl="2"/>
            <a:r>
              <a:rPr lang="en-US" dirty="0" err="1" smtClean="0"/>
              <a:t>RouteParameter.Optional</a:t>
            </a:r>
            <a:endParaRPr lang="en-US" dirty="0" smtClean="0"/>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5" name="Rectangle 4"/>
          <p:cNvSpPr/>
          <p:nvPr/>
        </p:nvSpPr>
        <p:spPr>
          <a:xfrm>
            <a:off x="379514" y="1148315"/>
            <a:ext cx="1708298" cy="8222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Select Controller</a:t>
            </a:r>
            <a:endParaRPr lang="en-US" dirty="0"/>
          </a:p>
        </p:txBody>
      </p:sp>
      <p:sp>
        <p:nvSpPr>
          <p:cNvPr id="11" name="Rectangle 10"/>
          <p:cNvSpPr/>
          <p:nvPr/>
        </p:nvSpPr>
        <p:spPr>
          <a:xfrm>
            <a:off x="2580310" y="1148314"/>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Route Dictionary</a:t>
            </a:r>
            <a:endParaRPr lang="en-US" dirty="0"/>
          </a:p>
        </p:txBody>
      </p:sp>
      <p:sp>
        <p:nvSpPr>
          <p:cNvPr id="14" name="Rectangle 13"/>
          <p:cNvSpPr/>
          <p:nvPr/>
        </p:nvSpPr>
        <p:spPr>
          <a:xfrm>
            <a:off x="4781106" y="1148314"/>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{controller}+ Controller</a:t>
            </a:r>
            <a:endParaRPr lang="en-US" dirty="0"/>
          </a:p>
        </p:txBody>
      </p:sp>
      <p:sp>
        <p:nvSpPr>
          <p:cNvPr id="15" name="Rectangle 14"/>
          <p:cNvSpPr/>
          <p:nvPr/>
        </p:nvSpPr>
        <p:spPr>
          <a:xfrm>
            <a:off x="6981902" y="1148313"/>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{controller} [type]</a:t>
            </a:r>
            <a:endParaRPr lang="en-US" dirty="0"/>
          </a:p>
        </p:txBody>
      </p:sp>
      <p:cxnSp>
        <p:nvCxnSpPr>
          <p:cNvPr id="16" name="Straight Arrow Connector 15"/>
          <p:cNvCxnSpPr>
            <a:stCxn id="5" idx="3"/>
            <a:endCxn id="11" idx="1"/>
          </p:cNvCxnSpPr>
          <p:nvPr/>
        </p:nvCxnSpPr>
        <p:spPr>
          <a:xfrm flipV="1">
            <a:off x="2087812" y="1559440"/>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a:stCxn id="11" idx="3"/>
            <a:endCxn id="14" idx="1"/>
          </p:cNvCxnSpPr>
          <p:nvPr/>
        </p:nvCxnSpPr>
        <p:spPr>
          <a:xfrm>
            <a:off x="4288608" y="1559440"/>
            <a:ext cx="49249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a:stCxn id="14" idx="3"/>
            <a:endCxn id="15" idx="1"/>
          </p:cNvCxnSpPr>
          <p:nvPr/>
        </p:nvCxnSpPr>
        <p:spPr>
          <a:xfrm flipV="1">
            <a:off x="6489404" y="1559439"/>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3" name="Rectangle 22"/>
          <p:cNvSpPr/>
          <p:nvPr/>
        </p:nvSpPr>
        <p:spPr>
          <a:xfrm>
            <a:off x="383057" y="2936666"/>
            <a:ext cx="1708298" cy="8222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Select Action</a:t>
            </a:r>
            <a:endParaRPr lang="en-US" dirty="0"/>
          </a:p>
        </p:txBody>
      </p:sp>
      <p:sp>
        <p:nvSpPr>
          <p:cNvPr id="24" name="Rectangle 23"/>
          <p:cNvSpPr/>
          <p:nvPr/>
        </p:nvSpPr>
        <p:spPr>
          <a:xfrm>
            <a:off x="2580310" y="2936664"/>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HTTP Method</a:t>
            </a:r>
            <a:endParaRPr lang="en-US" dirty="0"/>
          </a:p>
        </p:txBody>
      </p:sp>
      <p:sp>
        <p:nvSpPr>
          <p:cNvPr id="25" name="Rectangle 24"/>
          <p:cNvSpPr/>
          <p:nvPr/>
        </p:nvSpPr>
        <p:spPr>
          <a:xfrm>
            <a:off x="4781106" y="2936663"/>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{action}</a:t>
            </a:r>
            <a:endParaRPr lang="en-US" dirty="0"/>
          </a:p>
        </p:txBody>
      </p:sp>
      <p:sp>
        <p:nvSpPr>
          <p:cNvPr id="26" name="Rectangle 25"/>
          <p:cNvSpPr/>
          <p:nvPr/>
        </p:nvSpPr>
        <p:spPr>
          <a:xfrm>
            <a:off x="6976802" y="2936662"/>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a:t>
            </a:r>
            <a:r>
              <a:rPr lang="en-US" dirty="0" err="1" smtClean="0"/>
              <a:t>params</a:t>
            </a:r>
            <a:r>
              <a:rPr lang="en-US" dirty="0" smtClean="0"/>
              <a:t>)</a:t>
            </a:r>
            <a:endParaRPr lang="en-US" dirty="0"/>
          </a:p>
        </p:txBody>
      </p:sp>
      <p:cxnSp>
        <p:nvCxnSpPr>
          <p:cNvPr id="28" name="Curved Connector 27"/>
          <p:cNvCxnSpPr>
            <a:stCxn id="14" idx="2"/>
            <a:endCxn id="23" idx="0"/>
          </p:cNvCxnSpPr>
          <p:nvPr/>
        </p:nvCxnSpPr>
        <p:spPr>
          <a:xfrm rot="5400000">
            <a:off x="2953181" y="254591"/>
            <a:ext cx="966101" cy="4398049"/>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Curved Connector 29"/>
          <p:cNvCxnSpPr>
            <a:stCxn id="15" idx="2"/>
            <a:endCxn id="23" idx="0"/>
          </p:cNvCxnSpPr>
          <p:nvPr/>
        </p:nvCxnSpPr>
        <p:spPr>
          <a:xfrm rot="5400000">
            <a:off x="4053578" y="-845807"/>
            <a:ext cx="966102" cy="659884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32" name="&quot;No&quot; Symbol 31"/>
          <p:cNvSpPr/>
          <p:nvPr/>
        </p:nvSpPr>
        <p:spPr>
          <a:xfrm>
            <a:off x="9264502" y="4437321"/>
            <a:ext cx="1368056" cy="1282995"/>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4" name="Curved Connector 33"/>
          <p:cNvCxnSpPr>
            <a:stCxn id="15" idx="3"/>
            <a:endCxn id="32" idx="0"/>
          </p:cNvCxnSpPr>
          <p:nvPr/>
        </p:nvCxnSpPr>
        <p:spPr>
          <a:xfrm>
            <a:off x="8690200" y="1559439"/>
            <a:ext cx="1258330" cy="287788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a:stCxn id="23" idx="3"/>
            <a:endCxn id="24" idx="1"/>
          </p:cNvCxnSpPr>
          <p:nvPr/>
        </p:nvCxnSpPr>
        <p:spPr>
          <a:xfrm flipV="1">
            <a:off x="2091355" y="3347790"/>
            <a:ext cx="488955"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p:cNvCxnSpPr/>
          <p:nvPr/>
        </p:nvCxnSpPr>
        <p:spPr>
          <a:xfrm flipV="1">
            <a:off x="4287339" y="3347786"/>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flipV="1">
            <a:off x="6485861" y="3347785"/>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Curved Connector 40"/>
          <p:cNvCxnSpPr>
            <a:stCxn id="26" idx="3"/>
            <a:endCxn id="32" idx="0"/>
          </p:cNvCxnSpPr>
          <p:nvPr/>
        </p:nvCxnSpPr>
        <p:spPr>
          <a:xfrm>
            <a:off x="8685100" y="3347788"/>
            <a:ext cx="1263430" cy="1089533"/>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4" name="Rectangle 43"/>
          <p:cNvSpPr/>
          <p:nvPr/>
        </p:nvSpPr>
        <p:spPr>
          <a:xfrm>
            <a:off x="4777563" y="4725012"/>
            <a:ext cx="1708298" cy="8222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Controller .Method()</a:t>
            </a:r>
            <a:endParaRPr lang="en-US" dirty="0"/>
          </a:p>
        </p:txBody>
      </p:sp>
      <p:cxnSp>
        <p:nvCxnSpPr>
          <p:cNvPr id="46" name="Curved Connector 45"/>
          <p:cNvCxnSpPr>
            <a:stCxn id="26" idx="2"/>
            <a:endCxn id="44" idx="3"/>
          </p:cNvCxnSpPr>
          <p:nvPr/>
        </p:nvCxnSpPr>
        <p:spPr>
          <a:xfrm rot="5400000">
            <a:off x="6469794" y="3774980"/>
            <a:ext cx="1377225" cy="1345090"/>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 name="Curved Connector 47"/>
          <p:cNvCxnSpPr>
            <a:stCxn id="25" idx="2"/>
            <a:endCxn id="44" idx="0"/>
          </p:cNvCxnSpPr>
          <p:nvPr/>
        </p:nvCxnSpPr>
        <p:spPr>
          <a:xfrm rot="5400000">
            <a:off x="5150435" y="4240192"/>
            <a:ext cx="966098" cy="3543"/>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Curved Connector 49"/>
          <p:cNvCxnSpPr>
            <a:stCxn id="24" idx="2"/>
            <a:endCxn id="44" idx="1"/>
          </p:cNvCxnSpPr>
          <p:nvPr/>
        </p:nvCxnSpPr>
        <p:spPr>
          <a:xfrm rot="16200000" flipH="1">
            <a:off x="3417400" y="3775974"/>
            <a:ext cx="1377223" cy="1343104"/>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08865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a:t>
            </a:r>
            <a:endParaRPr lang="en-US" dirty="0"/>
          </a:p>
        </p:txBody>
      </p:sp>
      <p:sp>
        <p:nvSpPr>
          <p:cNvPr id="3" name="Content Placeholder 2"/>
          <p:cNvSpPr>
            <a:spLocks noGrp="1"/>
          </p:cNvSpPr>
          <p:nvPr>
            <p:ph sz="quarter" idx="10"/>
          </p:nvPr>
        </p:nvSpPr>
        <p:spPr/>
        <p:txBody>
          <a:bodyPr/>
          <a:lstStyle/>
          <a:p>
            <a:r>
              <a:rPr lang="en-US" dirty="0" smtClean="0"/>
              <a:t>Child resources</a:t>
            </a:r>
          </a:p>
          <a:p>
            <a:r>
              <a:rPr lang="en-US" dirty="0" smtClean="0"/>
              <a:t>Add the attribute to the controller action</a:t>
            </a:r>
          </a:p>
          <a:p>
            <a:r>
              <a:rPr lang="en-US" dirty="0" smtClean="0"/>
              <a:t>Must enable in configuration:</a:t>
            </a:r>
          </a:p>
          <a:p>
            <a:pPr lvl="1"/>
            <a:r>
              <a:rPr lang="en-US" dirty="0" err="1" smtClean="0"/>
              <a:t>config.MapHttpAttributeRoutes</a:t>
            </a:r>
            <a:r>
              <a:rPr lang="en-US" dirty="0" smtClean="0"/>
              <a:t>();</a:t>
            </a:r>
          </a:p>
          <a:p>
            <a:r>
              <a:rPr lang="en-US" dirty="0" smtClean="0"/>
              <a:t>Use </a:t>
            </a:r>
            <a:r>
              <a:rPr lang="en-US" dirty="0" err="1" smtClean="0"/>
              <a:t>RoutePrefix</a:t>
            </a:r>
            <a:r>
              <a:rPr lang="en-US" dirty="0" smtClean="0"/>
              <a:t> for a common prefix on the controller</a:t>
            </a:r>
          </a:p>
          <a:p>
            <a:pPr lvl="1"/>
            <a:r>
              <a:rPr lang="en-US" dirty="0" smtClean="0"/>
              <a:t>tilde to override (i.e. “~/</a:t>
            </a:r>
            <a:r>
              <a:rPr lang="en-US" dirty="0" err="1" smtClean="0"/>
              <a:t>api</a:t>
            </a:r>
            <a:r>
              <a:rPr lang="en-US" dirty="0" smtClean="0"/>
              <a:t>/</a:t>
            </a:r>
            <a:r>
              <a:rPr lang="en-US" dirty="0" err="1" smtClean="0"/>
              <a:t>overrideprefix</a:t>
            </a:r>
            <a:r>
              <a:rPr lang="en-US" dirty="0" smtClean="0"/>
              <a:t>”)</a:t>
            </a:r>
          </a:p>
          <a:p>
            <a:pPr lvl="1"/>
            <a:r>
              <a:rPr lang="en-US" dirty="0" smtClean="0"/>
              <a:t>May include parameters</a:t>
            </a:r>
          </a:p>
          <a:p>
            <a:pPr lvl="1"/>
            <a:r>
              <a:rPr lang="en-US" dirty="0" smtClean="0"/>
              <a:t>Pass constraints (</a:t>
            </a:r>
            <a:r>
              <a:rPr lang="en-US" dirty="0" err="1" smtClean="0"/>
              <a:t>int</a:t>
            </a:r>
            <a:r>
              <a:rPr lang="en-US" dirty="0" smtClean="0"/>
              <a:t>, alpha, </a:t>
            </a:r>
            <a:r>
              <a:rPr lang="en-US" dirty="0" err="1" smtClean="0"/>
              <a:t>bool</a:t>
            </a:r>
            <a:r>
              <a:rPr lang="en-US" dirty="0" smtClean="0"/>
              <a:t>, etc.)</a:t>
            </a:r>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4290</TotalTime>
  <Words>416</Words>
  <Application>Microsoft Office PowerPoint</Application>
  <PresentationFormat>Widescreen</PresentationFormat>
  <Paragraphs>103</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vt:lpstr>
      <vt:lpstr>Segoe UI</vt:lpstr>
      <vt:lpstr>Segoe UI Light</vt:lpstr>
      <vt:lpstr>1_Office Theme</vt:lpstr>
      <vt:lpstr>PowerPoint Presentation</vt:lpstr>
      <vt:lpstr>Module Overview</vt:lpstr>
      <vt:lpstr>Media Formatters</vt:lpstr>
      <vt:lpstr>Custom Media Formatter: CSV Export</vt:lpstr>
      <vt:lpstr>Camel Case and Serializers</vt:lpstr>
      <vt:lpstr>Proper JavaScript Case</vt:lpstr>
      <vt:lpstr>Routes and Actions</vt:lpstr>
      <vt:lpstr>Routes and Actions</vt:lpstr>
      <vt:lpstr>Attribute Routing</vt:lpstr>
      <vt:lpstr>Routing and Actions</vt:lpstr>
      <vt:lpstr>Custom Content Negotiation</vt:lpstr>
      <vt:lpstr>Case Study: GitHub API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87</cp:revision>
  <dcterms:created xsi:type="dcterms:W3CDTF">2013-02-15T23:12:42Z</dcterms:created>
  <dcterms:modified xsi:type="dcterms:W3CDTF">2015-01-07T01:49:01Z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