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2" r:id="rId6"/>
    <p:sldId id="293" r:id="rId7"/>
    <p:sldId id="274" r:id="rId8"/>
    <p:sldId id="275" r:id="rId9"/>
    <p:sldId id="276" r:id="rId10"/>
    <p:sldId id="277" r:id="rId11"/>
    <p:sldId id="278" r:id="rId12"/>
    <p:sldId id="288" r:id="rId13"/>
    <p:sldId id="282" r:id="rId14"/>
    <p:sldId id="289" r:id="rId15"/>
    <p:sldId id="283" r:id="rId16"/>
    <p:sldId id="290" r:id="rId17"/>
    <p:sldId id="284" r:id="rId18"/>
    <p:sldId id="291" r:id="rId19"/>
    <p:sldId id="285" r:id="rId20"/>
    <p:sldId id="286" r:id="rId21"/>
    <p:sldId id="292" r:id="rId22"/>
    <p:sldId id="28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MVC w/ Web API vs. Web API, also show Web API with individual accounts to demonstrate the </a:t>
            </a:r>
            <a:r>
              <a:rPr lang="en-US" smtClean="0"/>
              <a:t>token infrastructure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8689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11916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http://odata.org</a:t>
            </a:r>
            <a:r>
              <a:rPr lang="en-US" baseline="0" dirty="0" smtClean="0"/>
              <a:t> examples See RestDEMO.txt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MVC with Web</a:t>
            </a:r>
            <a:r>
              <a:rPr lang="en-US" baseline="0" dirty="0" smtClean="0"/>
              <a:t> API, Web API, and Empty with Web API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92413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sharperimage.jeremylikn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Architect</a:t>
            </a:r>
          </a:p>
          <a:p>
            <a:r>
              <a:rPr lang="en-US" dirty="0" smtClean="0"/>
              <a:t>Christopher Harrison </a:t>
            </a:r>
            <a:r>
              <a:rPr lang="en-US" dirty="0"/>
              <a:t>| </a:t>
            </a:r>
            <a:r>
              <a:rPr lang="en-US" dirty="0" smtClean="0"/>
              <a:t>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API Design</a:t>
            </a:r>
            <a:endParaRPr lang="en-US" dirty="0"/>
          </a:p>
        </p:txBody>
      </p:sp>
      <p:sp>
        <p:nvSpPr>
          <p:cNvPr id="4" name="Subtitle 3"/>
          <p:cNvSpPr>
            <a:spLocks noGrp="1"/>
          </p:cNvSpPr>
          <p:nvPr>
            <p:ph type="subTitle" idx="1"/>
          </p:nvPr>
        </p:nvSpPr>
        <p:spPr/>
        <p:txBody>
          <a:bodyPr/>
          <a:lstStyle/>
          <a:p>
            <a:r>
              <a:rPr lang="en-US" dirty="0" smtClean="0"/>
              <a:t>What this course covers</a:t>
            </a:r>
            <a:endParaRPr lang="en-US" dirty="0"/>
          </a:p>
        </p:txBody>
      </p:sp>
    </p:spTree>
    <p:extLst>
      <p:ext uri="{BB962C8B-B14F-4D97-AF65-F5344CB8AC3E}">
        <p14:creationId xmlns:p14="http://schemas.microsoft.com/office/powerpoint/2010/main" val="3723262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REST</a:t>
            </a:r>
            <a:endParaRPr lang="en-US" dirty="0"/>
          </a:p>
        </p:txBody>
      </p:sp>
      <p:sp>
        <p:nvSpPr>
          <p:cNvPr id="4" name="Subtitle 3"/>
          <p:cNvSpPr>
            <a:spLocks noGrp="1"/>
          </p:cNvSpPr>
          <p:nvPr>
            <p:ph type="subTitle" idx="1"/>
          </p:nvPr>
        </p:nvSpPr>
        <p:spPr/>
        <p:txBody>
          <a:bodyPr/>
          <a:lstStyle/>
          <a:p>
            <a:r>
              <a:rPr lang="en-US" dirty="0" smtClean="0"/>
              <a:t>Introduction and overview of Representational State Transfer</a:t>
            </a:r>
            <a:endParaRPr lang="en-US" dirty="0"/>
          </a:p>
        </p:txBody>
      </p:sp>
    </p:spTree>
    <p:extLst>
      <p:ext uri="{BB962C8B-B14F-4D97-AF65-F5344CB8AC3E}">
        <p14:creationId xmlns:p14="http://schemas.microsoft.com/office/powerpoint/2010/main" val="1859531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HATEOAS</a:t>
            </a:r>
            <a:endParaRPr lang="en-US" dirty="0"/>
          </a:p>
        </p:txBody>
      </p:sp>
      <p:sp>
        <p:nvSpPr>
          <p:cNvPr id="4" name="Subtitle 3"/>
          <p:cNvSpPr>
            <a:spLocks noGrp="1"/>
          </p:cNvSpPr>
          <p:nvPr>
            <p:ph type="subTitle" idx="1"/>
          </p:nvPr>
        </p:nvSpPr>
        <p:spPr/>
        <p:txBody>
          <a:bodyPr/>
          <a:lstStyle/>
          <a:p>
            <a:r>
              <a:rPr lang="en-US" dirty="0" smtClean="0"/>
              <a:t>Hypermedia as the Engine of Application State</a:t>
            </a:r>
            <a:endParaRPr lang="en-US" dirty="0"/>
          </a:p>
        </p:txBody>
      </p:sp>
    </p:spTree>
    <p:extLst>
      <p:ext uri="{BB962C8B-B14F-4D97-AF65-F5344CB8AC3E}">
        <p14:creationId xmlns:p14="http://schemas.microsoft.com/office/powerpoint/2010/main" val="1959053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52643" cy="1288366"/>
          </a:xfrm>
        </p:spPr>
        <p:txBody>
          <a:bodyPr/>
          <a:lstStyle/>
          <a:p>
            <a:r>
              <a:rPr lang="en-US" b="1" dirty="0" smtClean="0">
                <a:solidFill>
                  <a:srgbClr val="FF0000"/>
                </a:solidFill>
              </a:rPr>
              <a:t>H</a:t>
            </a:r>
            <a:r>
              <a:rPr lang="en-US" b="1" dirty="0" smtClean="0"/>
              <a:t>ypermedia </a:t>
            </a:r>
            <a:r>
              <a:rPr lang="en-US" b="1" dirty="0" smtClean="0">
                <a:solidFill>
                  <a:srgbClr val="FF0000"/>
                </a:solidFill>
              </a:rPr>
              <a:t>a</a:t>
            </a:r>
            <a:r>
              <a:rPr lang="en-US" b="1" dirty="0" smtClean="0"/>
              <a:t>s </a:t>
            </a:r>
            <a:r>
              <a:rPr lang="en-US" b="1" dirty="0" smtClean="0">
                <a:solidFill>
                  <a:srgbClr val="FF0000"/>
                </a:solidFill>
              </a:rPr>
              <a:t>t</a:t>
            </a:r>
            <a:r>
              <a:rPr lang="en-US" b="1" dirty="0" smtClean="0"/>
              <a:t>he </a:t>
            </a:r>
            <a:r>
              <a:rPr lang="en-US" b="1" dirty="0" smtClean="0">
                <a:solidFill>
                  <a:srgbClr val="FF0000"/>
                </a:solidFill>
              </a:rPr>
              <a:t>E</a:t>
            </a:r>
            <a:r>
              <a:rPr lang="en-US" b="1" dirty="0" smtClean="0"/>
              <a:t>ngine </a:t>
            </a:r>
            <a:r>
              <a:rPr lang="en-US" b="1" dirty="0" smtClean="0">
                <a:solidFill>
                  <a:srgbClr val="FF0000"/>
                </a:solidFill>
              </a:rPr>
              <a:t>o</a:t>
            </a:r>
            <a:r>
              <a:rPr lang="en-US" b="1" dirty="0" smtClean="0"/>
              <a:t>f </a:t>
            </a:r>
            <a:r>
              <a:rPr lang="en-US" b="1" dirty="0" smtClean="0">
                <a:solidFill>
                  <a:srgbClr val="FF0000"/>
                </a:solidFill>
              </a:rPr>
              <a:t>A</a:t>
            </a:r>
            <a:r>
              <a:rPr lang="en-US" b="1" dirty="0" smtClean="0"/>
              <a:t>pplication </a:t>
            </a:r>
            <a:r>
              <a:rPr lang="en-US" b="1" dirty="0" smtClean="0">
                <a:solidFill>
                  <a:srgbClr val="FF0000"/>
                </a:solidFill>
              </a:rPr>
              <a:t>S</a:t>
            </a:r>
            <a:r>
              <a:rPr lang="en-US" b="1" dirty="0" smtClean="0"/>
              <a:t>tate</a:t>
            </a:r>
            <a:r>
              <a:rPr lang="en-US" dirty="0" smtClean="0"/>
              <a:t> (HATEOAS)</a:t>
            </a:r>
            <a:endParaRPr lang="en-US" dirty="0"/>
          </a:p>
        </p:txBody>
      </p:sp>
      <p:sp>
        <p:nvSpPr>
          <p:cNvPr id="3" name="Content Placeholder 2"/>
          <p:cNvSpPr>
            <a:spLocks noGrp="1"/>
          </p:cNvSpPr>
          <p:nvPr>
            <p:ph sz="quarter" idx="10"/>
          </p:nvPr>
        </p:nvSpPr>
        <p:spPr/>
        <p:txBody>
          <a:bodyPr/>
          <a:lstStyle/>
          <a:p>
            <a:r>
              <a:rPr lang="en-US" dirty="0" smtClean="0"/>
              <a:t>Hypermedia is the key</a:t>
            </a:r>
          </a:p>
          <a:p>
            <a:r>
              <a:rPr lang="en-US" dirty="0" smtClean="0"/>
              <a:t>It all starts at a URL</a:t>
            </a:r>
          </a:p>
          <a:p>
            <a:r>
              <a:rPr lang="en-US" dirty="0" smtClean="0"/>
              <a:t>Resources are returned </a:t>
            </a:r>
          </a:p>
          <a:p>
            <a:r>
              <a:rPr lang="en-US" dirty="0" smtClean="0"/>
              <a:t>Media types and locations are included</a:t>
            </a:r>
          </a:p>
          <a:p>
            <a:r>
              <a:rPr lang="en-US" dirty="0" smtClean="0"/>
              <a:t>References based on state </a:t>
            </a:r>
          </a:p>
        </p:txBody>
      </p:sp>
    </p:spTree>
    <p:extLst>
      <p:ext uri="{BB962C8B-B14F-4D97-AF65-F5344CB8AC3E}">
        <p14:creationId xmlns:p14="http://schemas.microsoft.com/office/powerpoint/2010/main" val="92049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and HATEOAS in Action</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Scaffolding</a:t>
            </a:r>
            <a:endParaRPr lang="en-US" dirty="0"/>
          </a:p>
        </p:txBody>
      </p:sp>
      <p:sp>
        <p:nvSpPr>
          <p:cNvPr id="4" name="Subtitle 3"/>
          <p:cNvSpPr>
            <a:spLocks noGrp="1"/>
          </p:cNvSpPr>
          <p:nvPr>
            <p:ph type="subTitle" idx="1"/>
          </p:nvPr>
        </p:nvSpPr>
        <p:spPr/>
        <p:txBody>
          <a:bodyPr/>
          <a:lstStyle/>
          <a:p>
            <a:r>
              <a:rPr lang="en-US" dirty="0" smtClean="0"/>
              <a:t>Generation of Web API projects out of the box with Visual Studio</a:t>
            </a:r>
            <a:endParaRPr lang="en-US" dirty="0"/>
          </a:p>
        </p:txBody>
      </p:sp>
    </p:spTree>
    <p:extLst>
      <p:ext uri="{BB962C8B-B14F-4D97-AF65-F5344CB8AC3E}">
        <p14:creationId xmlns:p14="http://schemas.microsoft.com/office/powerpoint/2010/main" val="2418095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Scaffolding</a:t>
            </a:r>
            <a:endParaRPr lang="en-US" dirty="0"/>
          </a:p>
        </p:txBody>
      </p:sp>
    </p:spTree>
    <p:extLst>
      <p:ext uri="{BB962C8B-B14F-4D97-AF65-F5344CB8AC3E}">
        <p14:creationId xmlns:p14="http://schemas.microsoft.com/office/powerpoint/2010/main" val="247775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Likness | ‏@</a:t>
            </a:r>
            <a:r>
              <a:rPr lang="en-US" dirty="0" err="1" smtClean="0"/>
              <a:t>jeremylikness</a:t>
            </a:r>
            <a:r>
              <a:rPr lang="en-US" dirty="0" smtClean="0"/>
              <a:t> </a:t>
            </a:r>
            <a:endParaRPr lang="en-US" dirty="0"/>
          </a:p>
        </p:txBody>
      </p:sp>
      <p:sp>
        <p:nvSpPr>
          <p:cNvPr id="7" name="Content Placeholder 6"/>
          <p:cNvSpPr>
            <a:spLocks noGrp="1"/>
          </p:cNvSpPr>
          <p:nvPr>
            <p:ph idx="10"/>
          </p:nvPr>
        </p:nvSpPr>
        <p:spPr/>
        <p:txBody>
          <a:bodyPr/>
          <a:lstStyle/>
          <a:p>
            <a:r>
              <a:rPr lang="en-US" dirty="0" smtClean="0"/>
              <a:t>Principal Architect at iVision</a:t>
            </a:r>
          </a:p>
          <a:p>
            <a:pPr lvl="1"/>
            <a:r>
              <a:rPr lang="en-US" dirty="0" smtClean="0"/>
              <a:t>Focused on Microsoft stack Enterprise Applications</a:t>
            </a:r>
          </a:p>
          <a:p>
            <a:pPr lvl="1"/>
            <a:r>
              <a:rPr lang="en-US" dirty="0" smtClean="0">
                <a:hlinkClick r:id="rId3"/>
              </a:rPr>
              <a:t>http://csharperimage.jeremylikness.com/</a:t>
            </a:r>
            <a:r>
              <a:rPr lang="en-US" dirty="0" smtClean="0"/>
              <a:t> </a:t>
            </a:r>
          </a:p>
          <a:p>
            <a:pPr lvl="1"/>
            <a:r>
              <a:rPr lang="en-US" dirty="0" smtClean="0"/>
              <a:t>Former Certified Fitness Trainer and Specialist in Performance Nutrition   </a:t>
            </a:r>
          </a:p>
          <a:p>
            <a:r>
              <a:rPr lang="en-US" dirty="0" smtClean="0"/>
              <a:t>Over 20 Years of Professional Experience </a:t>
            </a:r>
          </a:p>
          <a:p>
            <a:pPr lvl="1"/>
            <a:r>
              <a:rPr lang="en-US" dirty="0" smtClean="0"/>
              <a:t>4-time Author incl. Programming the Windows Runtime by Example</a:t>
            </a:r>
          </a:p>
          <a:p>
            <a:pPr lvl="1"/>
            <a:r>
              <a:rPr lang="en-US" dirty="0" smtClean="0"/>
              <a:t>Prolific speaker at conferences including </a:t>
            </a:r>
            <a:r>
              <a:rPr lang="en-US" dirty="0" err="1" smtClean="0"/>
              <a:t>DevLink</a:t>
            </a:r>
            <a:r>
              <a:rPr lang="en-US" dirty="0" smtClean="0"/>
              <a:t>, CodeStock, and the Microsoft Worldwide Partner Conference </a:t>
            </a:r>
          </a:p>
          <a:p>
            <a:pPr lvl="1"/>
            <a:r>
              <a:rPr lang="en-US" dirty="0" smtClean="0"/>
              <a:t>5 Year Microsoft Most Valuable Professional (MVP)</a:t>
            </a:r>
          </a:p>
          <a:p>
            <a:pPr lvl="1"/>
            <a:r>
              <a:rPr lang="en-US" dirty="0" smtClean="0"/>
              <a:t>9-Ball player</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a:t>Regular presenter at </a:t>
            </a:r>
            <a:r>
              <a:rPr lang="en-US" dirty="0" smtClean="0"/>
              <a:t>conferences</a:t>
            </a:r>
            <a:endParaRPr lang="en-US" dirty="0"/>
          </a:p>
          <a:p>
            <a:pPr marL="0" indent="0">
              <a:buNone/>
            </a:pPr>
            <a:r>
              <a:rPr lang="en-US" dirty="0" smtClean="0"/>
              <a:t>Long time geek</a:t>
            </a:r>
          </a:p>
          <a:p>
            <a:pPr marL="457046" lvl="1" indent="0">
              <a:buNone/>
            </a:pPr>
            <a:r>
              <a:rPr lang="en-US" dirty="0"/>
              <a:t>Still misses his Commodore 64</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7817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745936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Web</a:t>
                      </a:r>
                      <a:r>
                        <a:rPr lang="en-US" sz="3600" baseline="0" dirty="0" smtClean="0">
                          <a:latin typeface="Segoe UI Light" panose="020B0502040204020203" pitchFamily="34" charset="0"/>
                          <a:cs typeface="Segoe UI Light" panose="020B0502040204020203" pitchFamily="34" charset="0"/>
                        </a:rPr>
                        <a:t> API Design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Validation</a:t>
                      </a:r>
                      <a:r>
                        <a:rPr lang="en-US" sz="2400" baseline="0" dirty="0" smtClean="0">
                          <a:latin typeface="Segoe UI Light" panose="020B0502040204020203" pitchFamily="34" charset="0"/>
                          <a:cs typeface="Segoe UI Light" panose="020B0502040204020203" pitchFamily="34" charset="0"/>
                        </a:rPr>
                        <a:t> and Error Handling</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Basic Web API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Security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Configuration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Advanced</a:t>
                      </a:r>
                      <a:r>
                        <a:rPr lang="en-US" sz="2400" baseline="0" dirty="0" smtClean="0">
                          <a:latin typeface="Segoe UI Light" panose="020B0502040204020203" pitchFamily="34" charset="0"/>
                          <a:cs typeface="Segoe UI Light" panose="020B0502040204020203" pitchFamily="34" charset="0"/>
                        </a:rPr>
                        <a:t> Web API Design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Application Developer</a:t>
            </a:r>
          </a:p>
          <a:p>
            <a:pPr lvl="1"/>
            <a:r>
              <a:rPr lang="en-US" dirty="0" smtClean="0"/>
              <a:t>Interested in building </a:t>
            </a:r>
            <a:r>
              <a:rPr lang="en-US" dirty="0"/>
              <a:t>p</a:t>
            </a:r>
            <a:r>
              <a:rPr lang="en-US" dirty="0" smtClean="0"/>
              <a:t>ublic-facing RESTful APIs </a:t>
            </a:r>
          </a:p>
          <a:p>
            <a:pPr lvl="1"/>
            <a:r>
              <a:rPr lang="en-US" dirty="0" smtClean="0"/>
              <a:t>Would like to expand knowledge of Web API design</a:t>
            </a:r>
          </a:p>
          <a:p>
            <a:r>
              <a:rPr lang="en-US" dirty="0" smtClean="0"/>
              <a:t>Suggested Prerequisites/Supporting Material</a:t>
            </a:r>
          </a:p>
          <a:p>
            <a:pPr lvl="1"/>
            <a:r>
              <a:rPr lang="en-US" dirty="0" smtClean="0"/>
              <a:t>Visual Studio 2013+</a:t>
            </a: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a:p>
            <a:r>
              <a:rPr lang="en-GB" dirty="0" smtClean="0"/>
              <a:t>HATEOAS</a:t>
            </a:r>
          </a:p>
          <a:p>
            <a:r>
              <a:rPr lang="en-GB" dirty="0" smtClean="0"/>
              <a:t>Scaffolding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ASP.NET Web API</a:t>
            </a:r>
            <a:endParaRPr lang="en-US" dirty="0"/>
          </a:p>
        </p:txBody>
      </p:sp>
      <p:sp>
        <p:nvSpPr>
          <p:cNvPr id="4" name="Subtitle 3"/>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3203669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3425</TotalTime>
  <Words>544</Words>
  <Application>Microsoft Office PowerPoint</Application>
  <PresentationFormat>Widescreen</PresentationFormat>
  <Paragraphs>107</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Web API Design</vt:lpstr>
      <vt:lpstr>Meet Jeremy Likness | ‏@jeremylikness </vt:lpstr>
      <vt:lpstr>Meet Christopher Harrison | ‏@geektrainer </vt:lpstr>
      <vt:lpstr>Course Topics</vt:lpstr>
      <vt:lpstr>Setting Expectations</vt:lpstr>
      <vt:lpstr>     Join the MVA Community!</vt:lpstr>
      <vt:lpstr>PowerPoint Presentation</vt:lpstr>
      <vt:lpstr>Module Overview</vt:lpstr>
      <vt:lpstr>PowerPoint Presentation</vt:lpstr>
      <vt:lpstr>ASP.NET Web API</vt:lpstr>
      <vt:lpstr>PowerPoint Presentation</vt:lpstr>
      <vt:lpstr>But what is Web API design?</vt:lpstr>
      <vt:lpstr>PowerPoint Presentation</vt:lpstr>
      <vt:lpstr>Representational State Transfer (REST) </vt:lpstr>
      <vt:lpstr>PowerPoint Presentation</vt:lpstr>
      <vt:lpstr>Hypermedia as the Engine of Application State (HATEOAS)</vt:lpstr>
      <vt:lpstr>REST and HATEOAS in Action</vt:lpstr>
      <vt:lpstr>PowerPoint Presentation</vt:lpstr>
      <vt:lpstr>Scaffolding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72</cp:revision>
  <dcterms:created xsi:type="dcterms:W3CDTF">2013-02-15T23:12:42Z</dcterms:created>
  <dcterms:modified xsi:type="dcterms:W3CDTF">2015-01-28T23:13:30Z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