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6" r:id="rId17"/>
    <p:sldId id="315" r:id="rId18"/>
    <p:sldId id="317" r:id="rId19"/>
    <p:sldId id="304" r:id="rId20"/>
    <p:sldId id="318" r:id="rId21"/>
    <p:sldId id="319" r:id="rId22"/>
    <p:sldId id="320" r:id="rId23"/>
    <p:sldId id="321" r:id="rId24"/>
    <p:sldId id="309" r:id="rId25"/>
    <p:sldId id="32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7896" autoAdjust="0"/>
  </p:normalViewPr>
  <p:slideViewPr>
    <p:cSldViewPr snapToGrid="0">
      <p:cViewPr varScale="1">
        <p:scale>
          <a:sx n="74" d="100"/>
          <a:sy n="74" d="100"/>
        </p:scale>
        <p:origin x="712" y="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t>
        <a:bodyPr/>
        <a:lstStyle/>
        <a:p>
          <a:endParaRPr lang="en-US"/>
        </a:p>
      </dgm:t>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t>
        <a:bodyPr/>
        <a:lstStyle/>
        <a:p>
          <a:endParaRPr lang="en-US"/>
        </a:p>
      </dgm:t>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t>
        <a:bodyPr/>
        <a:lstStyle/>
        <a:p>
          <a:endParaRPr lang="en-US"/>
        </a:p>
      </dgm:t>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6FCB299F-A92E-45D1-B219-1CD8F43438E7}" srcId="{CB31AFBE-DAEA-44D5-8415-BC73F58EFA77}" destId="{6E3AC7C8-84D4-4345-9DC4-4670CF41915F}" srcOrd="1" destOrd="0" parTransId="{AFE49948-7CB5-4A4F-995A-8DC9489B91AE}" sibTransId="{B1503AE5-DE76-4B69-8549-6D13AE2AF633}"/>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AEF2EE8A-7CD1-4759-A943-03ED12C0638F}" type="presOf" srcId="{89DE63EF-B3C8-458D-B915-09BFE576A34F}" destId="{8844029F-54BA-4378-83D4-32B76F91C62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BB680E5C-1D4A-4098-9074-292E209AAC7B}" type="presOf" srcId="{6E3AC7C8-84D4-4345-9DC4-4670CF41915F}" destId="{14F6DA88-C20D-4C32-A1B0-9E851A6032FD}" srcOrd="0" destOrd="0"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22BC44A-4F29-44CB-B56F-7547A933BE37}" srcId="{72C84063-AED8-4516-A41E-E9BA8105F8E0}" destId="{1BF9C2CD-BB22-4632-BE55-59449C52EDAB}" srcOrd="2" destOrd="0" parTransId="{A6C499AD-4A33-4425-8622-F827F4D9DDAE}" sibTransId="{2E391214-7221-421A-89D0-8F3F671A512D}"/>
    <dgm:cxn modelId="{EBCF725E-D152-423F-A151-1467035856D5}" type="presOf" srcId="{83C22955-F503-4B08-B1B1-0767DF47FC63}" destId="{12A6C3CC-A67A-4A87-8F08-82220699C3B6}" srcOrd="0" destOrd="1" presId="urn:microsoft.com/office/officeart/2005/8/layout/chevron2"/>
    <dgm:cxn modelId="{4305B82F-3B1E-490F-92D7-07768E42B250}" type="presOf" srcId="{CB31AFBE-DAEA-44D5-8415-BC73F58EFA77}" destId="{60BCFE6E-9155-4C21-A26A-328931E3A519}"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7FF154F7-7BDA-464B-882A-5C30C0DCAFCA}" srcId="{6E3AC7C8-84D4-4345-9DC4-4670CF41915F}" destId="{89DE63EF-B3C8-458D-B915-09BFE576A34F}" srcOrd="0" destOrd="0" parTransId="{CF1D9192-744B-40CC-9BCE-E324E91D910A}" sibTransId="{9F8B87B9-8933-4E91-AB66-BB8BB1AD608D}"/>
    <dgm:cxn modelId="{3F64204A-D17F-4C69-B3BF-577354AD226E}" srcId="{6E3AC7C8-84D4-4345-9DC4-4670CF41915F}" destId="{6304A6C3-0030-488C-9EB8-9523AC3FA439}" srcOrd="1" destOrd="0" parTransId="{EF85B223-4BD8-4EC0-B241-2E797A5C44D3}" sibTransId="{A793C610-6378-4B2D-AEA1-9870826A8165}"/>
    <dgm:cxn modelId="{F0BCD62D-75DF-4400-9F94-7C50AA410FFE}" srcId="{72C84063-AED8-4516-A41E-E9BA8105F8E0}" destId="{83C22955-F503-4B08-B1B1-0767DF47FC63}" srcOrd="1" destOrd="0" parTransId="{9B075334-32AE-457A-8357-A77AE0DB2E97}" sibTransId="{207A4BBA-C58A-4720-805E-A2157F015FCC}"/>
    <dgm:cxn modelId="{B3692F9F-E32E-497A-AF55-C60856ABB9FC}" type="presOf" srcId="{685E302A-37A3-4F69-8822-B10C05F7AAC7}" destId="{8844029F-54BA-4378-83D4-32B76F91C629}" srcOrd="0" destOrd="2" presId="urn:microsoft.com/office/officeart/2005/8/layout/chevron2"/>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CCC1-BE8C-451F-8334-66E626EBC338}">
      <dsp:nvSpPr>
        <dsp:cNvPr id="0" name=""/>
        <dsp:cNvSpPr/>
      </dsp:nvSpPr>
      <dsp:spPr>
        <a:xfrm rot="5400000">
          <a:off x="-417762" y="419231"/>
          <a:ext cx="2785081" cy="194955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v1</a:t>
          </a:r>
          <a:endParaRPr lang="en-US" sz="5400" kern="1200" dirty="0"/>
        </a:p>
      </dsp:txBody>
      <dsp:txXfrm rot="-5400000">
        <a:off x="1" y="976246"/>
        <a:ext cx="1949556" cy="835525"/>
      </dsp:txXfrm>
    </dsp:sp>
    <dsp:sp modelId="{12A6C3CC-A67A-4A87-8F08-82220699C3B6}">
      <dsp:nvSpPr>
        <dsp:cNvPr id="0" name=""/>
        <dsp:cNvSpPr/>
      </dsp:nvSpPr>
      <dsp:spPr>
        <a:xfrm rot="5400000">
          <a:off x="5832252" y="-3881225"/>
          <a:ext cx="1810302" cy="957569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You thought there would only be three types of dates</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returned a single object </a:t>
          </a:r>
          <a:endParaRPr lang="en-US" sz="2900" kern="1200" dirty="0"/>
        </a:p>
        <a:p>
          <a:pPr marL="285750" lvl="1" indent="-285750" algn="l" defTabSz="1289050">
            <a:lnSpc>
              <a:spcPct val="90000"/>
            </a:lnSpc>
            <a:spcBef>
              <a:spcPct val="0"/>
            </a:spcBef>
            <a:spcAft>
              <a:spcPct val="15000"/>
            </a:spcAft>
            <a:buChar char="••"/>
          </a:pPr>
          <a:r>
            <a:rPr lang="en-US" sz="2900" kern="1200" dirty="0" smtClean="0"/>
            <a:t>{ id, </a:t>
          </a:r>
          <a:r>
            <a:rPr lang="en-US" sz="2900" kern="1200" dirty="0" err="1" smtClean="0"/>
            <a:t>fooDate</a:t>
          </a:r>
          <a:r>
            <a:rPr lang="en-US" sz="2900" kern="1200" dirty="0" smtClean="0"/>
            <a:t>, </a:t>
          </a:r>
          <a:r>
            <a:rPr lang="en-US" sz="2900" kern="1200" dirty="0" err="1" smtClean="0"/>
            <a:t>barDate</a:t>
          </a:r>
          <a:r>
            <a:rPr lang="en-US" sz="2900" kern="1200" dirty="0" smtClean="0"/>
            <a:t>, </a:t>
          </a:r>
          <a:r>
            <a:rPr lang="en-US" sz="2900" kern="1200" dirty="0" err="1" smtClean="0"/>
            <a:t>widgetDate</a:t>
          </a:r>
          <a:r>
            <a:rPr lang="en-US" sz="2900" kern="1200" dirty="0" smtClean="0"/>
            <a:t> }</a:t>
          </a:r>
          <a:endParaRPr lang="en-US" sz="2900" kern="1200" dirty="0"/>
        </a:p>
      </dsp:txBody>
      <dsp:txXfrm rot="-5400000">
        <a:off x="1949557" y="89842"/>
        <a:ext cx="9487321" cy="1633558"/>
      </dsp:txXfrm>
    </dsp:sp>
    <dsp:sp modelId="{14F6DA88-C20D-4C32-A1B0-9E851A6032FD}">
      <dsp:nvSpPr>
        <dsp:cNvPr id="0" name=""/>
        <dsp:cNvSpPr/>
      </dsp:nvSpPr>
      <dsp:spPr>
        <a:xfrm rot="5400000">
          <a:off x="-417762" y="2922349"/>
          <a:ext cx="2785081" cy="1949556"/>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v2</a:t>
          </a:r>
          <a:endParaRPr lang="en-US" sz="5400" kern="1200" dirty="0"/>
        </a:p>
      </dsp:txBody>
      <dsp:txXfrm rot="-5400000">
        <a:off x="1" y="3479364"/>
        <a:ext cx="1949556" cy="835525"/>
      </dsp:txXfrm>
    </dsp:sp>
    <dsp:sp modelId="{8844029F-54BA-4378-83D4-32B76F91C629}">
      <dsp:nvSpPr>
        <dsp:cNvPr id="0" name=""/>
        <dsp:cNvSpPr/>
      </dsp:nvSpPr>
      <dsp:spPr>
        <a:xfrm rot="5400000">
          <a:off x="5832252" y="-1378108"/>
          <a:ext cx="1810302" cy="9575693"/>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Things change (surprise!) and now you may have 1..n dates </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 a set of rows instead with a date type</a:t>
          </a:r>
          <a:endParaRPr lang="en-US" sz="2900" kern="1200" dirty="0"/>
        </a:p>
        <a:p>
          <a:pPr marL="285750" lvl="1" indent="-285750" algn="l" defTabSz="1289050">
            <a:lnSpc>
              <a:spcPct val="90000"/>
            </a:lnSpc>
            <a:spcBef>
              <a:spcPct val="0"/>
            </a:spcBef>
            <a:spcAft>
              <a:spcPct val="15000"/>
            </a:spcAft>
            <a:buChar char="••"/>
          </a:pPr>
          <a:r>
            <a:rPr lang="en-US" sz="2900" kern="1200" dirty="0" smtClean="0"/>
            <a:t>{id, type, date}</a:t>
          </a:r>
          <a:endParaRPr lang="en-US" sz="2900" kern="1200" dirty="0"/>
        </a:p>
      </dsp:txBody>
      <dsp:txXfrm rot="-5400000">
        <a:off x="1949557" y="2592959"/>
        <a:ext cx="9487321" cy="1633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 /</a:t>
            </a:r>
            <a:r>
              <a:rPr lang="en-US" dirty="0" err="1" smtClean="0"/>
              <a:t>api</a:t>
            </a:r>
            <a:r>
              <a:rPr lang="en-US" dirty="0" smtClean="0"/>
              <a:t>/vectors</a:t>
            </a:r>
            <a:endParaRPr lang="en-US" dirty="0" smtClean="0"/>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p>
          <a:p>
            <a:r>
              <a:rPr lang="en-US" dirty="0" smtClean="0"/>
              <a:t>/</a:t>
            </a:r>
            <a:r>
              <a:rPr lang="en-US" dirty="0" err="1" smtClean="0"/>
              <a:t>api</a:t>
            </a:r>
            <a:r>
              <a:rPr lang="en-US" smtClean="0"/>
              <a:t>/vectors/1|2|3|4|5|6</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nobinding</a:t>
            </a:r>
            <a:r>
              <a:rPr lang="en-US" dirty="0" smtClean="0"/>
              <a:t> requires for data (</a:t>
            </a:r>
            <a:r>
              <a:rPr lang="en-US" dirty="0" err="1" smtClean="0"/>
              <a:t>Origin.X</a:t>
            </a:r>
            <a:r>
              <a:rPr lang="en-US" dirty="0" smtClean="0"/>
              <a:t>, etc.) </a:t>
            </a:r>
          </a:p>
          <a:p>
            <a:r>
              <a:rPr lang="en-US" dirty="0" smtClean="0"/>
              <a:t>/</a:t>
            </a:r>
            <a:r>
              <a:rPr lang="en-US" dirty="0" err="1" smtClean="0"/>
              <a:t>api</a:t>
            </a:r>
            <a:r>
              <a:rPr lang="en-US" dirty="0" smtClean="0"/>
              <a:t>/vectors/binding 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06dVersioning – attribute based and non-attribute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71386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sharperimage.jeremylikness.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p>
          <a:p>
            <a:r>
              <a:rPr lang="en-US" dirty="0" smtClean="0"/>
              <a:t>There are several approaches</a:t>
            </a:r>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Versioning</a:t>
            </a:r>
            <a:endParaRPr lang="en-US" b="1" dirty="0"/>
          </a:p>
        </p:txBody>
      </p:sp>
    </p:spTree>
    <p:extLst>
      <p:ext uri="{BB962C8B-B14F-4D97-AF65-F5344CB8AC3E}">
        <p14:creationId xmlns:p14="http://schemas.microsoft.com/office/powerpoint/2010/main" val="81688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API Services (Management)</a:t>
            </a:r>
            <a:endParaRPr lang="en-US" dirty="0"/>
          </a:p>
        </p:txBody>
      </p:sp>
      <p:sp>
        <p:nvSpPr>
          <p:cNvPr id="3" name="Content Placeholder 2"/>
          <p:cNvSpPr>
            <a:spLocks noGrp="1"/>
          </p:cNvSpPr>
          <p:nvPr>
            <p:ph sz="quarter" idx="10"/>
          </p:nvPr>
        </p:nvSpPr>
        <p:spPr/>
        <p:txBody>
          <a:bodyPr/>
          <a:lstStyle/>
          <a:p>
            <a:r>
              <a:rPr lang="en-US" dirty="0" smtClean="0"/>
              <a:t>Create a public portal for consumption of the API</a:t>
            </a:r>
          </a:p>
          <a:p>
            <a:r>
              <a:rPr lang="en-US" dirty="0" smtClean="0"/>
              <a:t>Will “wrap” your API with an Azure-managed one</a:t>
            </a:r>
          </a:p>
          <a:p>
            <a:r>
              <a:rPr lang="en-US" dirty="0" smtClean="0"/>
              <a:t>Adds security, access, discovery, descriptions, and more</a:t>
            </a:r>
          </a:p>
          <a:p>
            <a:r>
              <a:rPr lang="en-US" dirty="0" smtClean="0"/>
              <a:t>Can charge for access to services </a:t>
            </a:r>
          </a:p>
          <a:p>
            <a:r>
              <a:rPr lang="en-US" dirty="0" smtClean="0"/>
              <a:t>Secured via a variety of methods </a:t>
            </a:r>
          </a:p>
          <a:p>
            <a:r>
              <a:rPr lang="en-US" dirty="0" smtClean="0"/>
              <a:t>Transform SOAP to REST and vice versa </a:t>
            </a:r>
          </a:p>
          <a:p>
            <a:r>
              <a:rPr lang="en-US" dirty="0" smtClean="0"/>
              <a:t>Export definitions in WADL and Swagger</a:t>
            </a:r>
          </a:p>
          <a:p>
            <a:r>
              <a:rPr lang="en-US" dirty="0" smtClean="0"/>
              <a:t>Analytics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95191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pic>
        <p:nvPicPr>
          <p:cNvPr id="4" name="Content Placeholder 3"/>
          <p:cNvPicPr>
            <a:picLocks noGrp="1" noChangeAspect="1"/>
          </p:cNvPicPr>
          <p:nvPr>
            <p:ph sz="quarter" idx="10"/>
          </p:nvPr>
        </p:nvPicPr>
        <p:blipFill>
          <a:blip r:embed="rId2"/>
          <a:stretch>
            <a:fillRect/>
          </a:stretch>
        </p:blipFill>
        <p:spPr>
          <a:xfrm>
            <a:off x="2518629" y="1387475"/>
            <a:ext cx="7246818" cy="5291138"/>
          </a:xfrm>
          <a:prstGeom prst="rect">
            <a:avLst/>
          </a:prstGeom>
        </p:spPr>
      </p:pic>
    </p:spTree>
    <p:extLst>
      <p:ext uri="{BB962C8B-B14F-4D97-AF65-F5344CB8AC3E}">
        <p14:creationId xmlns:p14="http://schemas.microsoft.com/office/powerpoint/2010/main" val="2708234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WADL (Web Application Description</a:t>
            </a:r>
            <a:br>
              <a:rPr lang="en-US" dirty="0" smtClean="0"/>
            </a:br>
            <a:r>
              <a:rPr lang="en-US" dirty="0" smtClean="0"/>
              <a:t>Language)</a:t>
            </a:r>
            <a:endParaRPr lang="en-US" dirty="0"/>
          </a:p>
        </p:txBody>
      </p:sp>
      <p:pic>
        <p:nvPicPr>
          <p:cNvPr id="5" name="Content Placeholder 4"/>
          <p:cNvPicPr>
            <a:picLocks noGrp="1" noChangeAspect="1"/>
          </p:cNvPicPr>
          <p:nvPr>
            <p:ph sz="quarter" idx="10"/>
          </p:nvPr>
        </p:nvPicPr>
        <p:blipFill>
          <a:blip r:embed="rId2"/>
          <a:stretch>
            <a:fillRect/>
          </a:stretch>
        </p:blipFill>
        <p:spPr>
          <a:xfrm>
            <a:off x="1578635" y="1293344"/>
            <a:ext cx="9126806" cy="5479400"/>
          </a:xfrm>
          <a:prstGeom prst="rect">
            <a:avLst/>
          </a:prstGeom>
        </p:spPr>
      </p:pic>
    </p:spTree>
    <p:extLst>
      <p:ext uri="{BB962C8B-B14F-4D97-AF65-F5344CB8AC3E}">
        <p14:creationId xmlns:p14="http://schemas.microsoft.com/office/powerpoint/2010/main" val="210043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Swagger</a:t>
            </a:r>
            <a:endParaRPr lang="en-US" dirty="0"/>
          </a:p>
        </p:txBody>
      </p:sp>
      <p:pic>
        <p:nvPicPr>
          <p:cNvPr id="4" name="Content Placeholder 3"/>
          <p:cNvPicPr>
            <a:picLocks noGrp="1" noChangeAspect="1"/>
          </p:cNvPicPr>
          <p:nvPr>
            <p:ph sz="quarter" idx="10"/>
          </p:nvPr>
        </p:nvPicPr>
        <p:blipFill>
          <a:blip r:embed="rId2"/>
          <a:stretch>
            <a:fillRect/>
          </a:stretch>
        </p:blipFill>
        <p:spPr>
          <a:xfrm>
            <a:off x="3349664" y="1245702"/>
            <a:ext cx="5584748" cy="5315900"/>
          </a:xfrm>
          <a:prstGeom prst="rect">
            <a:avLst/>
          </a:prstGeom>
        </p:spPr>
      </p:pic>
    </p:spTree>
    <p:extLst>
      <p:ext uri="{BB962C8B-B14F-4D97-AF65-F5344CB8AC3E}">
        <p14:creationId xmlns:p14="http://schemas.microsoft.com/office/powerpoint/2010/main" val="263700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lstStyle/>
          <a:p>
            <a:r>
              <a:rPr lang="en-US" dirty="0" smtClean="0"/>
              <a:t>Go out and design great APIs! </a:t>
            </a:r>
          </a:p>
          <a:p>
            <a:endParaRPr lang="en-US" dirty="0"/>
          </a:p>
          <a:p>
            <a:r>
              <a:rPr lang="en-US" dirty="0" smtClean="0"/>
              <a:t>@</a:t>
            </a:r>
            <a:r>
              <a:rPr lang="en-US" dirty="0" err="1" smtClean="0"/>
              <a:t>JeremyLikness</a:t>
            </a:r>
            <a:r>
              <a:rPr lang="en-US" dirty="0" smtClean="0"/>
              <a:t> </a:t>
            </a:r>
            <a:r>
              <a:rPr lang="en-US" dirty="0" smtClean="0">
                <a:hlinkClick r:id="rId2"/>
              </a:rPr>
              <a:t>http://csharperimage.jeremylikness.com</a:t>
            </a:r>
            <a:r>
              <a:rPr lang="en-US" dirty="0" smtClean="0"/>
              <a:t> </a:t>
            </a:r>
            <a:endParaRPr lang="en-US" dirty="0" smtClean="0"/>
          </a:p>
          <a:p>
            <a:r>
              <a:rPr lang="en-US" dirty="0" smtClean="0"/>
              <a:t>@</a:t>
            </a:r>
            <a:r>
              <a:rPr lang="en-US" dirty="0" err="1" smtClean="0"/>
              <a:t>GeekTrainer</a:t>
            </a:r>
            <a:r>
              <a:rPr lang="en-US" dirty="0" smtClean="0"/>
              <a:t> </a:t>
            </a:r>
          </a:p>
          <a:p>
            <a:endParaRPr lang="en-US" dirty="0"/>
          </a:p>
          <a:p>
            <a:r>
              <a:rPr lang="en-US" dirty="0" smtClean="0"/>
              <a:t>Thank you!</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37540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a:t>
            </a:r>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4834</TotalTime>
  <Words>518</Words>
  <Application>Microsoft Office PowerPoint</Application>
  <PresentationFormat>Widescreen</PresentationFormat>
  <Paragraphs>103</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 Scenario</vt:lpstr>
      <vt:lpstr>Versioning</vt:lpstr>
      <vt:lpstr>Versioning</vt:lpstr>
      <vt:lpstr>PowerPoint Presentation</vt:lpstr>
      <vt:lpstr>Azure API Services (Management)</vt:lpstr>
      <vt:lpstr>Analytics</vt:lpstr>
      <vt:lpstr>WADL (Web Application Description Language)</vt:lpstr>
      <vt:lpstr>Swagger</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124</cp:revision>
  <dcterms:created xsi:type="dcterms:W3CDTF">2013-02-15T23:12:42Z</dcterms:created>
  <dcterms:modified xsi:type="dcterms:W3CDTF">2015-01-28T23:46:19Z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