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Catamaran" panose="020B0604020202020204" charset="0"/>
      <p:regular r:id="rId4"/>
      <p:bold r:id="rId5"/>
    </p:embeddedFont>
    <p:embeddedFont>
      <p:font typeface="Catamaran Light" panose="020B0604020202020204" charset="0"/>
      <p:regular r:id="rId6"/>
      <p:bold r:id="rId7"/>
    </p:embeddedFont>
    <p:embeddedFont>
      <p:font typeface="Livvic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62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74F32A-C175-4C16-A3A8-4D13FEA2969A}">
  <a:tblStyle styleId="{F474F32A-C175-4C16-A3A8-4D13FEA29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4"/>
    <p:restoredTop sz="94679"/>
  </p:normalViewPr>
  <p:slideViewPr>
    <p:cSldViewPr snapToGrid="0" snapToObjects="1">
      <p:cViewPr varScale="1">
        <p:scale>
          <a:sx n="73" d="100"/>
          <a:sy n="73" d="100"/>
        </p:scale>
        <p:origin x="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91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mailto:capp@uj.ac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/>
          <a:srcRect l="29427" r="29427"/>
          <a:stretch/>
        </p:blipFill>
        <p:spPr>
          <a:xfrm>
            <a:off x="5381626" y="0"/>
            <a:ext cx="3762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517690" y="1276099"/>
            <a:ext cx="4182326" cy="3717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2"/>
              </a:buClr>
              <a:buSzPts val="1100"/>
            </a:pPr>
            <a:r>
              <a:rPr lang="en-GB" sz="1100" b="1" dirty="0">
                <a:solidFill>
                  <a:srgbClr val="F26623"/>
                </a:solidFill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The Centre for Astro-Particle Physics (CAPP) at the University of Johannesburg, South Africa invites applications for two postdoctoral research fellowships in Astroparticle Physics or High-energy Astrophysics.</a:t>
            </a:r>
          </a:p>
          <a:p>
            <a:pPr marL="0" lvl="0" indent="0" algn="l">
              <a:buClr>
                <a:schemeClr val="dk2"/>
              </a:buClr>
              <a:buSzPts val="1100"/>
            </a:pPr>
            <a:endParaRPr lang="en-GB" sz="1100" dirty="0">
              <a:latin typeface="Catamaran" pitchFamily="2" charset="77"/>
              <a:ea typeface="Montserrat"/>
              <a:cs typeface="Catamaran" pitchFamily="2" charset="77"/>
              <a:sym typeface="Montserrat"/>
            </a:endParaRPr>
          </a:p>
          <a:p>
            <a:pPr marL="0" lvl="0" indent="0" algn="l">
              <a:buClr>
                <a:schemeClr val="dk2"/>
              </a:buClr>
              <a:buSzPts val="1100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CAPP members are involved in</a:t>
            </a:r>
          </a:p>
          <a:p>
            <a:pPr marL="0" lvl="0" indent="0" algn="l">
              <a:buClr>
                <a:schemeClr val="dk2"/>
              </a:buClr>
              <a:buSzPts val="1100"/>
            </a:pPr>
            <a:endParaRPr lang="en-GB" sz="1100" dirty="0">
              <a:latin typeface="Catamaran" pitchFamily="2" charset="77"/>
              <a:ea typeface="Montserrat"/>
              <a:cs typeface="Catamaran" pitchFamily="2" charset="77"/>
              <a:sym typeface="Montserrat"/>
            </a:endParaRP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Fermi Large Area Space Telescope</a:t>
            </a: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Cherenkov Telescope Array</a:t>
            </a: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KM3NeT Neutrino Observatory</a:t>
            </a:r>
          </a:p>
          <a:p>
            <a:pPr marL="0" lvl="0" indent="0" algn="l">
              <a:buClr>
                <a:schemeClr val="dk2"/>
              </a:buClr>
              <a:buSzPts val="1100"/>
            </a:pPr>
            <a:endParaRPr lang="en-GB" sz="1100" dirty="0">
              <a:latin typeface="Catamaran" pitchFamily="2" charset="77"/>
              <a:ea typeface="Montserrat"/>
              <a:cs typeface="Catamaran" pitchFamily="2" charset="77"/>
              <a:sym typeface="Montserrat"/>
            </a:endParaRPr>
          </a:p>
          <a:p>
            <a:pPr marL="0" lvl="0" indent="0" algn="l">
              <a:buClr>
                <a:schemeClr val="dk2"/>
              </a:buClr>
              <a:buSzPts val="1100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Interested candidates must send</a:t>
            </a:r>
          </a:p>
          <a:p>
            <a:pPr marL="0" lvl="0" indent="0" algn="l">
              <a:buClr>
                <a:schemeClr val="dk2"/>
              </a:buClr>
              <a:buSzPts val="1100"/>
            </a:pPr>
            <a:endParaRPr lang="en-GB" sz="1100" dirty="0">
              <a:latin typeface="Catamaran" pitchFamily="2" charset="77"/>
              <a:ea typeface="Montserrat"/>
              <a:cs typeface="Catamaran" pitchFamily="2" charset="77"/>
              <a:sym typeface="Montserrat"/>
            </a:endParaRP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Curriculum Vitae</a:t>
            </a: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List of publications</a:t>
            </a: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Proposed research plan</a:t>
            </a:r>
          </a:p>
          <a:p>
            <a:pPr marL="171450" lvl="0" indent="-171450" algn="l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Names and email addresses of 2 referees</a:t>
            </a:r>
          </a:p>
          <a:p>
            <a:pPr marL="0" lvl="0" indent="0" algn="l">
              <a:buClr>
                <a:schemeClr val="dk2"/>
              </a:buClr>
              <a:buSzPts val="1100"/>
            </a:pPr>
            <a:endParaRPr lang="en-GB" sz="1100" dirty="0">
              <a:latin typeface="Catamaran" pitchFamily="2" charset="77"/>
              <a:ea typeface="Montserrat"/>
              <a:cs typeface="Catamaran" pitchFamily="2" charset="77"/>
              <a:sym typeface="Montserrat"/>
            </a:endParaRPr>
          </a:p>
          <a:p>
            <a:pPr marL="0" lvl="0" indent="0" algn="l">
              <a:buClr>
                <a:schemeClr val="dk2"/>
              </a:buClr>
              <a:buSzPts val="1100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or any enquiry directly to </a:t>
            </a:r>
            <a:r>
              <a:rPr lang="en-GB" sz="1100" b="1" dirty="0">
                <a:solidFill>
                  <a:schemeClr val="accent1"/>
                </a:solidFill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Ms. Anna Samara Larmuth </a:t>
            </a: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(</a:t>
            </a:r>
            <a:r>
              <a:rPr lang="en-GB" sz="1100" dirty="0">
                <a:solidFill>
                  <a:schemeClr val="accent1"/>
                </a:solidFill>
                <a:latin typeface="Catamaran" pitchFamily="2" charset="77"/>
                <a:ea typeface="Montserrat"/>
                <a:cs typeface="Catamaran" pitchFamily="2" charset="77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capp@uj.ac.za</a:t>
            </a: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).</a:t>
            </a:r>
          </a:p>
          <a:p>
            <a:pPr marL="0" lvl="0" indent="0" algn="l">
              <a:buClr>
                <a:schemeClr val="dk2"/>
              </a:buClr>
              <a:buSzPts val="1100"/>
            </a:pPr>
            <a:r>
              <a:rPr lang="en-GB" sz="1100" dirty="0">
                <a:latin typeface="Catamaran" pitchFamily="2" charset="77"/>
                <a:ea typeface="Montserrat"/>
                <a:cs typeface="Catamaran" pitchFamily="2" charset="77"/>
                <a:sym typeface="Montserrat"/>
              </a:rPr>
              <a:t>The positions will remain open until filled.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7692" y="228750"/>
            <a:ext cx="5098246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GB" dirty="0">
                <a:solidFill>
                  <a:schemeClr val="accent1"/>
                </a:solidFill>
              </a:rPr>
              <a:t>Postdoctoral Research Fellowship Positions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Cherenkov Telescope Array - Wikipedia">
            <a:extLst>
              <a:ext uri="{FF2B5EF4-FFF2-40B4-BE49-F238E27FC236}">
                <a16:creationId xmlns:a16="http://schemas.microsoft.com/office/drawing/2014/main" id="{EB18E987-D603-1142-B372-C9A37E2F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54" y="1577400"/>
            <a:ext cx="3002924" cy="19887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1;p29">
            <a:extLst>
              <a:ext uri="{FF2B5EF4-FFF2-40B4-BE49-F238E27FC236}">
                <a16:creationId xmlns:a16="http://schemas.microsoft.com/office/drawing/2014/main" id="{FB5A5F27-F130-4843-BC81-26FCE6633D03}"/>
              </a:ext>
            </a:extLst>
          </p:cNvPr>
          <p:cNvSpPr/>
          <p:nvPr/>
        </p:nvSpPr>
        <p:spPr>
          <a:xfrm rot="16200000">
            <a:off x="6194926" y="39681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9;p29">
            <a:extLst>
              <a:ext uri="{FF2B5EF4-FFF2-40B4-BE49-F238E27FC236}">
                <a16:creationId xmlns:a16="http://schemas.microsoft.com/office/drawing/2014/main" id="{96171E52-493B-044E-9B2F-1F997DA2582E}"/>
              </a:ext>
            </a:extLst>
          </p:cNvPr>
          <p:cNvSpPr txBox="1">
            <a:spLocks/>
          </p:cNvSpPr>
          <p:nvPr/>
        </p:nvSpPr>
        <p:spPr>
          <a:xfrm>
            <a:off x="5571736" y="4769112"/>
            <a:ext cx="1608480" cy="36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vvic"/>
              <a:buNone/>
              <a:defRPr sz="28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GB" sz="1100" b="0" dirty="0">
                <a:solidFill>
                  <a:schemeClr val="tx2"/>
                </a:solidFill>
              </a:rPr>
              <a:t>www.uj.ac.za/capp</a:t>
            </a:r>
          </a:p>
        </p:txBody>
      </p:sp>
      <p:sp>
        <p:nvSpPr>
          <p:cNvPr id="19" name="Google Shape;171;p29">
            <a:extLst>
              <a:ext uri="{FF2B5EF4-FFF2-40B4-BE49-F238E27FC236}">
                <a16:creationId xmlns:a16="http://schemas.microsoft.com/office/drawing/2014/main" id="{E51021F2-D98D-EB41-998A-F9CE25F714DE}"/>
              </a:ext>
            </a:extLst>
          </p:cNvPr>
          <p:cNvSpPr/>
          <p:nvPr/>
        </p:nvSpPr>
        <p:spPr>
          <a:xfrm>
            <a:off x="7897892" y="0"/>
            <a:ext cx="1246108" cy="843701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C428A3B4-F9A1-A847-87AE-7A091AA77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78" y="132321"/>
            <a:ext cx="1085735" cy="57905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945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91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Catamaran</vt:lpstr>
      <vt:lpstr>Arial</vt:lpstr>
      <vt:lpstr>Catamaran Light</vt:lpstr>
      <vt:lpstr>Montserrat</vt:lpstr>
      <vt:lpstr>Livvic</vt:lpstr>
      <vt:lpstr>Engineering Project Proposal by Slidesgo</vt:lpstr>
      <vt:lpstr>Postdoctoral Research Fellowship 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Postdoctoral Research Fellowship Position</dc:title>
  <cp:lastModifiedBy>Razzaque, Soebur</cp:lastModifiedBy>
  <cp:revision>5</cp:revision>
  <dcterms:modified xsi:type="dcterms:W3CDTF">2022-03-23T08:38:53Z</dcterms:modified>
</cp:coreProperties>
</file>