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710814"/>
            <a:ext cx="9144000" cy="1278040"/>
          </a:xfrm>
        </p:spPr>
        <p:txBody>
          <a:bodyPr>
            <a:noAutofit/>
          </a:bodyPr>
          <a:lstStyle/>
          <a:p>
            <a:r>
              <a:rPr lang="en-GB" sz="9600" b="1" dirty="0">
                <a:solidFill>
                  <a:schemeClr val="accent1">
                    <a:lumMod val="75000"/>
                  </a:schemeClr>
                </a:solidFill>
              </a:rPr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392" y="3757869"/>
            <a:ext cx="10245213" cy="1432078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rgbClr val="C00000"/>
                </a:solidFill>
              </a:rPr>
              <a:t>Data analysis for costumer reviews</a:t>
            </a:r>
            <a:endParaRPr lang="en-GB" sz="5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9513" y="0"/>
            <a:ext cx="6712974" cy="736088"/>
          </a:xfrm>
        </p:spPr>
        <p:txBody>
          <a:bodyPr/>
          <a:lstStyle/>
          <a:p>
            <a:r>
              <a:rPr lang="fr-FR" b="1" i="0" u="sng" dirty="0">
                <a:effectLst/>
                <a:latin typeface="Söhne"/>
              </a:rPr>
              <a:t>Sentiment </a:t>
            </a:r>
            <a:r>
              <a:rPr lang="fr-FR" b="1" i="0" u="sng" dirty="0" err="1">
                <a:effectLst/>
                <a:latin typeface="Söhne"/>
              </a:rPr>
              <a:t>Analysis</a:t>
            </a:r>
            <a:r>
              <a:rPr lang="fr-FR" b="1" i="0" u="sng" dirty="0">
                <a:effectLst/>
                <a:latin typeface="Söhne"/>
              </a:rPr>
              <a:t> Insights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20" y="862652"/>
            <a:ext cx="3303395" cy="2232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1" u="sng" dirty="0">
                <a:latin typeface="Söhne"/>
              </a:rPr>
              <a:t>1. </a:t>
            </a:r>
            <a:r>
              <a:rPr lang="fr-FR" sz="1600" b="1" i="0" u="sng" dirty="0">
                <a:effectLst/>
                <a:latin typeface="Söhne"/>
              </a:rPr>
              <a:t>Data </a:t>
            </a:r>
            <a:r>
              <a:rPr lang="fr-FR" sz="1600" b="1" i="0" u="sng" dirty="0" err="1">
                <a:effectLst/>
                <a:latin typeface="Söhne"/>
              </a:rPr>
              <a:t>Overview</a:t>
            </a:r>
            <a:r>
              <a:rPr lang="fr-FR" sz="1600" b="1" i="0" u="sng" dirty="0">
                <a:effectLst/>
                <a:latin typeface="Söhne"/>
              </a:rPr>
              <a:t>: </a:t>
            </a:r>
          </a:p>
          <a:p>
            <a:r>
              <a:rPr lang="fr-FR" sz="1600" b="0" i="0" dirty="0">
                <a:effectLst/>
                <a:latin typeface="Söhne"/>
              </a:rPr>
              <a:t>Total </a:t>
            </a:r>
            <a:r>
              <a:rPr lang="fr-FR" sz="1600" b="0" i="0" dirty="0" err="1">
                <a:effectLst/>
                <a:latin typeface="Söhne"/>
              </a:rPr>
              <a:t>Reviews</a:t>
            </a:r>
            <a:r>
              <a:rPr lang="fr-FR" sz="1600" b="0" i="0" dirty="0">
                <a:effectLst/>
                <a:latin typeface="Söhne"/>
              </a:rPr>
              <a:t>: 1000 </a:t>
            </a:r>
          </a:p>
          <a:p>
            <a:pPr marL="0" indent="0" algn="l">
              <a:buNone/>
            </a:pPr>
            <a:r>
              <a:rPr lang="fr-FR" sz="1600" b="1" i="0" u="sng" dirty="0">
                <a:effectLst/>
                <a:latin typeface="Söhne"/>
              </a:rPr>
              <a:t>2. Sentiment Distribution: </a:t>
            </a:r>
          </a:p>
          <a:p>
            <a:r>
              <a:rPr lang="fr-FR" sz="1600" b="0" i="0" dirty="0">
                <a:effectLst/>
                <a:latin typeface="Söhne"/>
              </a:rPr>
              <a:t>Positive: 425| </a:t>
            </a:r>
            <a:r>
              <a:rPr lang="fr-FR" sz="1600" b="0" i="0" dirty="0" err="1">
                <a:effectLst/>
                <a:latin typeface="Söhne"/>
              </a:rPr>
              <a:t>Negative</a:t>
            </a:r>
            <a:r>
              <a:rPr lang="fr-FR" sz="1600" b="0" i="0" dirty="0">
                <a:effectLst/>
                <a:latin typeface="Söhne"/>
              </a:rPr>
              <a:t>: 153 | Neutral: 422</a:t>
            </a:r>
          </a:p>
          <a:p>
            <a:r>
              <a:rPr lang="fr-FR" sz="1600" b="0" i="0" dirty="0">
                <a:effectLst/>
                <a:latin typeface="Söhne"/>
              </a:rPr>
              <a:t>Visual: Display a pie chart for sentiment distribution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1AC710F-FBAE-B35E-8A49-73087E4F19DD}"/>
              </a:ext>
            </a:extLst>
          </p:cNvPr>
          <p:cNvSpPr txBox="1"/>
          <p:nvPr/>
        </p:nvSpPr>
        <p:spPr>
          <a:xfrm>
            <a:off x="8137130" y="725944"/>
            <a:ext cx="35804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u="sng" dirty="0">
                <a:latin typeface="Söhne"/>
              </a:rPr>
              <a:t>3. </a:t>
            </a:r>
            <a:r>
              <a:rPr lang="fr-FR" sz="1600" b="1" i="0" u="sng" dirty="0">
                <a:effectLst/>
                <a:latin typeface="Söhne"/>
              </a:rPr>
              <a:t>Top Insights: 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1CB5523F-8290-545E-25F2-3E612CA8A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490866"/>
              </p:ext>
            </p:extLst>
          </p:nvPr>
        </p:nvGraphicFramePr>
        <p:xfrm>
          <a:off x="8220034" y="1195101"/>
          <a:ext cx="397196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694">
                  <a:extLst>
                    <a:ext uri="{9D8B030D-6E8A-4147-A177-3AD203B41FA5}">
                      <a16:colId xmlns:a16="http://schemas.microsoft.com/office/drawing/2014/main" val="3290975559"/>
                    </a:ext>
                  </a:extLst>
                </a:gridCol>
                <a:gridCol w="932488">
                  <a:extLst>
                    <a:ext uri="{9D8B030D-6E8A-4147-A177-3AD203B41FA5}">
                      <a16:colId xmlns:a16="http://schemas.microsoft.com/office/drawing/2014/main" val="4180071504"/>
                    </a:ext>
                  </a:extLst>
                </a:gridCol>
                <a:gridCol w="993392">
                  <a:extLst>
                    <a:ext uri="{9D8B030D-6E8A-4147-A177-3AD203B41FA5}">
                      <a16:colId xmlns:a16="http://schemas.microsoft.com/office/drawing/2014/main" val="303195474"/>
                    </a:ext>
                  </a:extLst>
                </a:gridCol>
                <a:gridCol w="993392">
                  <a:extLst>
                    <a:ext uri="{9D8B030D-6E8A-4147-A177-3AD203B41FA5}">
                      <a16:colId xmlns:a16="http://schemas.microsoft.com/office/drawing/2014/main" val="2563142309"/>
                    </a:ext>
                  </a:extLst>
                </a:gridCol>
              </a:tblGrid>
              <a:tr h="1304463">
                <a:tc>
                  <a:txBody>
                    <a:bodyPr/>
                    <a:lstStyle/>
                    <a:p>
                      <a:r>
                        <a:rPr lang="fr-FR" b="1" i="0" dirty="0">
                          <a:effectLst/>
                          <a:latin typeface="Söhne"/>
                        </a:rPr>
                        <a:t>Top </a:t>
                      </a:r>
                      <a:r>
                        <a:rPr lang="fr-FR" b="1" i="0" dirty="0" err="1">
                          <a:effectLst/>
                          <a:latin typeface="Söhne"/>
                        </a:rPr>
                        <a:t>words</a:t>
                      </a:r>
                      <a:r>
                        <a:rPr lang="fr-FR" b="1" i="0" dirty="0">
                          <a:effectLst/>
                          <a:latin typeface="Söhne"/>
                        </a:rPr>
                        <a:t> in positive </a:t>
                      </a:r>
                      <a:r>
                        <a:rPr lang="fr-FR" b="1" i="0" dirty="0" err="1">
                          <a:effectLst/>
                          <a:latin typeface="Söhne"/>
                        </a:rPr>
                        <a:t>reviews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Number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those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words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i="0" dirty="0">
                          <a:effectLst/>
                          <a:latin typeface="Söhne"/>
                        </a:rPr>
                        <a:t>Top </a:t>
                      </a:r>
                      <a:r>
                        <a:rPr lang="fr-FR" b="1" i="0" dirty="0" err="1">
                          <a:effectLst/>
                          <a:latin typeface="Söhne"/>
                        </a:rPr>
                        <a:t>words</a:t>
                      </a:r>
                      <a:r>
                        <a:rPr lang="fr-FR" b="1" i="0" dirty="0">
                          <a:effectLst/>
                          <a:latin typeface="Söhne"/>
                        </a:rPr>
                        <a:t> in </a:t>
                      </a:r>
                      <a:r>
                        <a:rPr lang="fr-FR" b="1" i="0" dirty="0" err="1">
                          <a:effectLst/>
                          <a:latin typeface="Söhne"/>
                        </a:rPr>
                        <a:t>negative</a:t>
                      </a:r>
                      <a:r>
                        <a:rPr lang="fr-FR" b="1" i="0" dirty="0">
                          <a:effectLst/>
                          <a:latin typeface="Söhne"/>
                        </a:rPr>
                        <a:t> </a:t>
                      </a:r>
                      <a:r>
                        <a:rPr lang="fr-FR" b="1" i="0" dirty="0" err="1">
                          <a:effectLst/>
                          <a:latin typeface="Söhne"/>
                        </a:rPr>
                        <a:t>reviews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Number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those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words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386464"/>
                  </a:ext>
                </a:extLst>
              </a:tr>
              <a:tr h="326116">
                <a:tc>
                  <a:txBody>
                    <a:bodyPr/>
                    <a:lstStyle/>
                    <a:p>
                      <a:r>
                        <a:rPr lang="fr-FR" b="0" i="0" dirty="0">
                          <a:effectLst/>
                          <a:latin typeface="Söhne"/>
                        </a:rPr>
                        <a:t>flight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i="0" dirty="0">
                          <a:effectLst/>
                          <a:latin typeface="Söhne"/>
                        </a:rPr>
                        <a:t>1756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i="0" dirty="0">
                          <a:effectLst/>
                          <a:latin typeface="Söhne"/>
                        </a:rPr>
                        <a:t>flight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i="0" dirty="0">
                          <a:effectLst/>
                          <a:latin typeface="Söhne"/>
                        </a:rPr>
                        <a:t>867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94984"/>
                  </a:ext>
                </a:extLst>
              </a:tr>
              <a:tr h="326116">
                <a:tc>
                  <a:txBody>
                    <a:bodyPr/>
                    <a:lstStyle/>
                    <a:p>
                      <a:r>
                        <a:rPr lang="fr-FR" b="0" i="0" dirty="0" err="1">
                          <a:effectLst/>
                          <a:latin typeface="Söhne"/>
                        </a:rPr>
                        <a:t>ba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i="0" dirty="0">
                          <a:effectLst/>
                          <a:latin typeface="Söhne"/>
                        </a:rPr>
                        <a:t>551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i="0" dirty="0" err="1">
                          <a:effectLst/>
                          <a:latin typeface="Söhne"/>
                        </a:rPr>
                        <a:t>verified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i="0" dirty="0">
                          <a:effectLst/>
                          <a:latin typeface="Söhne"/>
                        </a:rPr>
                        <a:t>2192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903830"/>
                  </a:ext>
                </a:extLst>
              </a:tr>
              <a:tr h="326116">
                <a:tc>
                  <a:txBody>
                    <a:bodyPr/>
                    <a:lstStyle/>
                    <a:p>
                      <a:r>
                        <a:rPr lang="fr-FR" b="0" i="0" dirty="0" err="1">
                          <a:effectLst/>
                          <a:latin typeface="Söhne"/>
                        </a:rPr>
                        <a:t>verified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i="0" dirty="0">
                          <a:effectLst/>
                          <a:latin typeface="Söhne"/>
                        </a:rPr>
                        <a:t>4345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i="0" dirty="0" err="1">
                          <a:effectLst/>
                          <a:latin typeface="Söhne"/>
                        </a:rPr>
                        <a:t>ba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i="0" dirty="0">
                          <a:effectLst/>
                          <a:latin typeface="Söhne"/>
                        </a:rPr>
                        <a:t>258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86278"/>
                  </a:ext>
                </a:extLst>
              </a:tr>
              <a:tr h="326116">
                <a:tc>
                  <a:txBody>
                    <a:bodyPr/>
                    <a:lstStyle/>
                    <a:p>
                      <a:r>
                        <a:rPr lang="fr-FR" b="0" i="0" dirty="0">
                          <a:effectLst/>
                          <a:latin typeface="Söhne"/>
                        </a:rPr>
                        <a:t>trip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i="0" dirty="0">
                          <a:effectLst/>
                          <a:latin typeface="Söhne"/>
                        </a:rPr>
                        <a:t>4183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i="0" dirty="0">
                          <a:effectLst/>
                          <a:latin typeface="Söhne"/>
                        </a:rPr>
                        <a:t>trip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i="0" dirty="0">
                          <a:effectLst/>
                          <a:latin typeface="Söhne"/>
                        </a:rPr>
                        <a:t>2119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747062"/>
                  </a:ext>
                </a:extLst>
              </a:tr>
              <a:tr h="326116">
                <a:tc>
                  <a:txBody>
                    <a:bodyPr/>
                    <a:lstStyle/>
                    <a:p>
                      <a:r>
                        <a:rPr lang="fr-FR" b="0" i="0" dirty="0">
                          <a:effectLst/>
                          <a:latin typeface="Söhne"/>
                        </a:rPr>
                        <a:t>good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i="0" dirty="0">
                          <a:effectLst/>
                          <a:latin typeface="Söhne"/>
                        </a:rPr>
                        <a:t>1904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i="0" dirty="0">
                          <a:effectLst/>
                          <a:latin typeface="Söhne"/>
                        </a:rPr>
                        <a:t>service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i="0" dirty="0">
                          <a:effectLst/>
                          <a:latin typeface="Söhne"/>
                        </a:rPr>
                        <a:t>1832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92987"/>
                  </a:ext>
                </a:extLst>
              </a:tr>
              <a:tr h="326116">
                <a:tc>
                  <a:txBody>
                    <a:bodyPr/>
                    <a:lstStyle/>
                    <a:p>
                      <a:r>
                        <a:rPr lang="fr-FR" b="0" i="0" dirty="0">
                          <a:effectLst/>
                          <a:latin typeface="Söhne"/>
                        </a:rPr>
                        <a:t>service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i="0" dirty="0">
                          <a:effectLst/>
                          <a:latin typeface="Söhne"/>
                        </a:rPr>
                        <a:t>3626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i="0" dirty="0" err="1">
                          <a:effectLst/>
                          <a:latin typeface="Söhne"/>
                        </a:rPr>
                        <a:t>london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i="0" dirty="0">
                          <a:effectLst/>
                          <a:latin typeface="Söhne"/>
                        </a:rPr>
                        <a:t>1231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039697"/>
                  </a:ext>
                </a:extLst>
              </a:tr>
              <a:tr h="326116">
                <a:tc>
                  <a:txBody>
                    <a:bodyPr/>
                    <a:lstStyle/>
                    <a:p>
                      <a:r>
                        <a:rPr lang="fr-FR" b="0" i="0" dirty="0" err="1">
                          <a:effectLst/>
                          <a:latin typeface="Söhne"/>
                        </a:rPr>
                        <a:t>crew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i="0" dirty="0">
                          <a:effectLst/>
                          <a:latin typeface="Söhne"/>
                        </a:rPr>
                        <a:t>1173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i="0" dirty="0">
                          <a:effectLst/>
                          <a:latin typeface="Söhne"/>
                        </a:rPr>
                        <a:t>british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i="0" dirty="0">
                          <a:effectLst/>
                          <a:latin typeface="Söhne"/>
                        </a:rPr>
                        <a:t>341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023323"/>
                  </a:ext>
                </a:extLst>
              </a:tr>
              <a:tr h="326116">
                <a:tc>
                  <a:txBody>
                    <a:bodyPr/>
                    <a:lstStyle/>
                    <a:p>
                      <a:r>
                        <a:rPr lang="fr-FR" b="0" i="0" dirty="0" err="1">
                          <a:effectLst/>
                          <a:latin typeface="Söhne"/>
                        </a:rPr>
                        <a:t>food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i="0" dirty="0">
                          <a:effectLst/>
                          <a:latin typeface="Söhne"/>
                        </a:rPr>
                        <a:t>1780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i="0" dirty="0" err="1">
                          <a:effectLst/>
                          <a:latin typeface="Söhne"/>
                        </a:rPr>
                        <a:t>airways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i="0" dirty="0">
                          <a:effectLst/>
                          <a:latin typeface="Söhne"/>
                        </a:rPr>
                        <a:t>156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821811"/>
                  </a:ext>
                </a:extLst>
              </a:tr>
              <a:tr h="326116">
                <a:tc>
                  <a:txBody>
                    <a:bodyPr/>
                    <a:lstStyle/>
                    <a:p>
                      <a:r>
                        <a:rPr lang="fr-FR" b="0" i="0" dirty="0">
                          <a:effectLst/>
                          <a:latin typeface="Söhne"/>
                        </a:rPr>
                        <a:t>time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i="0" dirty="0">
                          <a:effectLst/>
                          <a:latin typeface="Söhne"/>
                        </a:rPr>
                        <a:t>4104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i="0" dirty="0" err="1">
                          <a:effectLst/>
                          <a:latin typeface="Söhne"/>
                        </a:rPr>
                        <a:t>airline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i="0" dirty="0">
                          <a:effectLst/>
                          <a:latin typeface="Söhne"/>
                        </a:rPr>
                        <a:t>149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743644"/>
                  </a:ext>
                </a:extLst>
              </a:tr>
              <a:tr h="326116">
                <a:tc>
                  <a:txBody>
                    <a:bodyPr/>
                    <a:lstStyle/>
                    <a:p>
                      <a:r>
                        <a:rPr lang="fr-FR" b="0" i="0" dirty="0" err="1">
                          <a:effectLst/>
                          <a:latin typeface="Söhne"/>
                        </a:rPr>
                        <a:t>london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i="0" dirty="0">
                          <a:effectLst/>
                          <a:latin typeface="Söhne"/>
                        </a:rPr>
                        <a:t>2465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i="0" dirty="0" err="1">
                          <a:effectLst/>
                          <a:latin typeface="Söhne"/>
                        </a:rPr>
                        <a:t>hours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i="0" dirty="0">
                          <a:effectLst/>
                          <a:latin typeface="Söhne"/>
                        </a:rPr>
                        <a:t>1035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008706"/>
                  </a:ext>
                </a:extLst>
              </a:tr>
            </a:tbl>
          </a:graphicData>
        </a:graphic>
      </p:graphicFrame>
      <p:pic>
        <p:nvPicPr>
          <p:cNvPr id="9" name="Image 8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C084FCA8-25B5-5F37-519B-FA1D98D7E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4" y="3313972"/>
            <a:ext cx="3603209" cy="353974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F9D9C49-096C-8099-B1BE-FF3F12386666}"/>
              </a:ext>
            </a:extLst>
          </p:cNvPr>
          <p:cNvSpPr txBox="1"/>
          <p:nvPr/>
        </p:nvSpPr>
        <p:spPr>
          <a:xfrm>
            <a:off x="3789681" y="827682"/>
            <a:ext cx="3861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Display a bar chart for sentiment scores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D922C8E-418C-3EB5-A76A-99BEE90F8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206" y="1195100"/>
            <a:ext cx="4548359" cy="2916301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6ECA70D-A398-CD92-B342-66D9CD750FAA}"/>
              </a:ext>
            </a:extLst>
          </p:cNvPr>
          <p:cNvSpPr txBox="1"/>
          <p:nvPr/>
        </p:nvSpPr>
        <p:spPr>
          <a:xfrm>
            <a:off x="3671675" y="4253844"/>
            <a:ext cx="446545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u="sng" dirty="0"/>
              <a:t>4. </a:t>
            </a:r>
            <a:r>
              <a:rPr lang="fr-FR" sz="1600" b="1" u="sng" dirty="0" err="1"/>
              <a:t>Recommendations</a:t>
            </a:r>
            <a:r>
              <a:rPr lang="fr-FR" sz="1600" b="1" u="sng" dirty="0"/>
              <a:t>:</a:t>
            </a:r>
            <a:r>
              <a:rPr lang="fr-FR" sz="1600" dirty="0"/>
              <a:t> </a:t>
            </a:r>
            <a:r>
              <a:rPr lang="fr-FR" sz="1600" dirty="0" err="1"/>
              <a:t>Enhance</a:t>
            </a:r>
            <a:r>
              <a:rPr lang="fr-FR" sz="1600" dirty="0"/>
              <a:t> </a:t>
            </a:r>
            <a:r>
              <a:rPr lang="fr-FR" sz="1600" dirty="0" err="1"/>
              <a:t>customer</a:t>
            </a:r>
            <a:r>
              <a:rPr lang="fr-FR" sz="1600" dirty="0"/>
              <a:t> service, </a:t>
            </a:r>
            <a:r>
              <a:rPr lang="fr-FR" sz="1600" dirty="0" err="1"/>
              <a:t>streamline</a:t>
            </a:r>
            <a:r>
              <a:rPr lang="fr-FR" sz="1600" dirty="0"/>
              <a:t> </a:t>
            </a:r>
            <a:r>
              <a:rPr lang="fr-FR" sz="1600" dirty="0" err="1"/>
              <a:t>operations</a:t>
            </a:r>
            <a:r>
              <a:rPr lang="fr-FR" sz="1600" dirty="0"/>
              <a:t>, and </a:t>
            </a:r>
            <a:r>
              <a:rPr lang="fr-FR" sz="1600" dirty="0" err="1"/>
              <a:t>implement</a:t>
            </a:r>
            <a:r>
              <a:rPr lang="fr-FR" sz="1600" dirty="0"/>
              <a:t> communication </a:t>
            </a:r>
            <a:r>
              <a:rPr lang="fr-FR" sz="1600" dirty="0" err="1"/>
              <a:t>strategies</a:t>
            </a:r>
            <a:r>
              <a:rPr lang="fr-FR" sz="1600" dirty="0"/>
              <a:t> to </a:t>
            </a:r>
            <a:r>
              <a:rPr lang="fr-FR" sz="1600" dirty="0" err="1"/>
              <a:t>address</a:t>
            </a:r>
            <a:r>
              <a:rPr lang="fr-FR" sz="1600" dirty="0"/>
              <a:t> </a:t>
            </a:r>
            <a:r>
              <a:rPr lang="fr-FR" sz="1600" dirty="0" err="1"/>
              <a:t>specific</a:t>
            </a:r>
            <a:r>
              <a:rPr lang="fr-FR" sz="1600" dirty="0"/>
              <a:t> </a:t>
            </a:r>
            <a:r>
              <a:rPr lang="fr-FR" sz="1600" dirty="0" err="1"/>
              <a:t>concerns</a:t>
            </a:r>
            <a:r>
              <a:rPr lang="fr-FR" sz="1600" dirty="0"/>
              <a:t> </a:t>
            </a:r>
            <a:r>
              <a:rPr lang="fr-FR" sz="1600" dirty="0" err="1"/>
              <a:t>identified</a:t>
            </a:r>
            <a:r>
              <a:rPr lang="fr-FR" sz="1600" dirty="0"/>
              <a:t> in </a:t>
            </a:r>
            <a:r>
              <a:rPr lang="fr-FR" sz="1600" dirty="0" err="1"/>
              <a:t>customer</a:t>
            </a:r>
            <a:r>
              <a:rPr lang="fr-FR" sz="1600" dirty="0"/>
              <a:t> </a:t>
            </a:r>
            <a:r>
              <a:rPr lang="fr-FR" sz="1600" dirty="0" err="1"/>
              <a:t>reviews</a:t>
            </a:r>
            <a:r>
              <a:rPr lang="fr-FR" sz="1600" dirty="0"/>
              <a:t>.</a:t>
            </a:r>
            <a:endParaRPr lang="fr-FR" sz="1600" b="1" u="sng" dirty="0"/>
          </a:p>
          <a:p>
            <a:r>
              <a:rPr lang="fr-FR" sz="1600" b="1" u="sng" dirty="0"/>
              <a:t>5. </a:t>
            </a:r>
            <a:r>
              <a:rPr lang="fr-FR" sz="1600" b="1" u="sng" dirty="0" err="1"/>
              <a:t>Continuous</a:t>
            </a:r>
            <a:r>
              <a:rPr lang="fr-FR" sz="1600" b="1" u="sng" dirty="0"/>
              <a:t> </a:t>
            </a:r>
            <a:r>
              <a:rPr lang="fr-FR" sz="1600" b="1" u="sng" dirty="0" err="1"/>
              <a:t>Improvement</a:t>
            </a:r>
            <a:r>
              <a:rPr lang="fr-FR" sz="1600" b="1" u="sng" dirty="0"/>
              <a:t>:</a:t>
            </a:r>
            <a:r>
              <a:rPr lang="fr-FR" sz="1600" dirty="0"/>
              <a:t> </a:t>
            </a:r>
            <a:r>
              <a:rPr lang="fr-FR" sz="1600" dirty="0" err="1"/>
              <a:t>Establish</a:t>
            </a:r>
            <a:r>
              <a:rPr lang="fr-FR" sz="1600" dirty="0"/>
              <a:t> </a:t>
            </a:r>
            <a:r>
              <a:rPr lang="fr-FR" sz="1600" dirty="0" err="1"/>
              <a:t>regular</a:t>
            </a:r>
            <a:r>
              <a:rPr lang="fr-FR" sz="1600" dirty="0"/>
              <a:t> sentiment </a:t>
            </a:r>
            <a:r>
              <a:rPr lang="fr-FR" sz="1600" dirty="0" err="1"/>
              <a:t>analysis</a:t>
            </a:r>
            <a:r>
              <a:rPr lang="fr-FR" sz="1600" dirty="0"/>
              <a:t>, feedback </a:t>
            </a:r>
            <a:r>
              <a:rPr lang="fr-FR" sz="1600" dirty="0" err="1"/>
              <a:t>loops</a:t>
            </a:r>
            <a:r>
              <a:rPr lang="fr-FR" sz="1600" dirty="0"/>
              <a:t>, and </a:t>
            </a:r>
            <a:r>
              <a:rPr lang="fr-FR" sz="1600" dirty="0" err="1"/>
              <a:t>employee</a:t>
            </a:r>
            <a:r>
              <a:rPr lang="fr-FR" sz="1600" dirty="0"/>
              <a:t> training, leveraging </a:t>
            </a:r>
            <a:r>
              <a:rPr lang="fr-FR" sz="1600" dirty="0" err="1"/>
              <a:t>technology</a:t>
            </a:r>
            <a:r>
              <a:rPr lang="fr-FR" sz="1600" dirty="0"/>
              <a:t> for </a:t>
            </a:r>
            <a:r>
              <a:rPr lang="fr-FR" sz="1600" dirty="0" err="1"/>
              <a:t>ongoing</a:t>
            </a:r>
            <a:r>
              <a:rPr lang="fr-FR" sz="1600" dirty="0"/>
              <a:t> </a:t>
            </a:r>
            <a:r>
              <a:rPr lang="fr-FR" sz="1600" dirty="0" err="1"/>
              <a:t>enhancements</a:t>
            </a:r>
            <a:r>
              <a:rPr lang="fr-FR" sz="1600" dirty="0"/>
              <a:t> in line </a:t>
            </a:r>
            <a:r>
              <a:rPr lang="fr-FR" sz="1600" dirty="0" err="1"/>
              <a:t>with</a:t>
            </a:r>
            <a:r>
              <a:rPr lang="fr-FR" sz="1600" dirty="0"/>
              <a:t> </a:t>
            </a:r>
            <a:r>
              <a:rPr lang="fr-FR" sz="1600" dirty="0" err="1"/>
              <a:t>customer</a:t>
            </a:r>
            <a:r>
              <a:rPr lang="fr-FR" sz="1600" dirty="0"/>
              <a:t> expectations and </a:t>
            </a:r>
            <a:r>
              <a:rPr lang="fr-FR" sz="1600" dirty="0" err="1"/>
              <a:t>industry</a:t>
            </a:r>
            <a:r>
              <a:rPr lang="fr-FR" sz="1600" dirty="0"/>
              <a:t> trends.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169</Words>
  <Application>Microsoft Office PowerPoint</Application>
  <PresentationFormat>Grand écran</PresentationFormat>
  <Paragraphs>56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Söhne</vt:lpstr>
      <vt:lpstr>Office Theme</vt:lpstr>
      <vt:lpstr>BRITISH AIRWAYS</vt:lpstr>
      <vt:lpstr>Sentiment Analysis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abdellah .</cp:lastModifiedBy>
  <cp:revision>4</cp:revision>
  <dcterms:created xsi:type="dcterms:W3CDTF">2022-12-06T11:13:27Z</dcterms:created>
  <dcterms:modified xsi:type="dcterms:W3CDTF">2024-01-16T11:26:35Z</dcterms:modified>
</cp:coreProperties>
</file>