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660" r:id="rId1"/>
  </p:sldMasterIdLst>
  <p:notesMasterIdLst>
    <p:notesMasterId r:id="rId30"/>
  </p:notesMasterIdLst>
  <p:sldIdLst>
    <p:sldId id="256" r:id="rId2"/>
    <p:sldId id="291" r:id="rId3"/>
    <p:sldId id="292" r:id="rId4"/>
    <p:sldId id="295" r:id="rId5"/>
    <p:sldId id="296" r:id="rId6"/>
    <p:sldId id="297" r:id="rId7"/>
    <p:sldId id="298" r:id="rId8"/>
    <p:sldId id="300" r:id="rId9"/>
    <p:sldId id="301" r:id="rId10"/>
    <p:sldId id="302" r:id="rId11"/>
    <p:sldId id="303" r:id="rId12"/>
    <p:sldId id="308" r:id="rId13"/>
    <p:sldId id="316" r:id="rId14"/>
    <p:sldId id="293" r:id="rId15"/>
    <p:sldId id="294" r:id="rId16"/>
    <p:sldId id="304" r:id="rId17"/>
    <p:sldId id="305" r:id="rId18"/>
    <p:sldId id="306" r:id="rId19"/>
    <p:sldId id="307" r:id="rId20"/>
    <p:sldId id="309" r:id="rId21"/>
    <p:sldId id="310" r:id="rId22"/>
    <p:sldId id="311" r:id="rId23"/>
    <p:sldId id="312" r:id="rId24"/>
    <p:sldId id="313" r:id="rId25"/>
    <p:sldId id="314" r:id="rId26"/>
    <p:sldId id="315" r:id="rId27"/>
    <p:sldId id="257" r:id="rId28"/>
    <p:sldId id="317"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Fira Sans Extra Condensed" panose="020B0503050000020004" pitchFamily="34" charset="0"/>
      <p:regular r:id="rId36"/>
      <p:bold r:id="rId37"/>
      <p:italic r:id="rId38"/>
      <p:boldItalic r:id="rId39"/>
    </p:embeddedFont>
    <p:embeddedFont>
      <p:font typeface="Fira Sans Extra Condensed SemiBold" panose="020B060402020202020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3AD2B6-901D-4167-8268-B77568E4FBA3}">
  <a:tblStyle styleId="{B33AD2B6-901D-4167-8268-B77568E4FB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96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16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25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8"/>
        <p:cNvGrpSpPr/>
        <p:nvPr/>
      </p:nvGrpSpPr>
      <p:grpSpPr>
        <a:xfrm>
          <a:off x="0" y="0"/>
          <a:ext cx="0" cy="0"/>
          <a:chOff x="0" y="0"/>
          <a:chExt cx="0" cy="0"/>
        </a:xfrm>
      </p:grpSpPr>
      <p:sp>
        <p:nvSpPr>
          <p:cNvPr id="2309" name="Google Shape;2309;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0" name="Google Shape;2310;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8175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11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621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398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037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84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70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43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2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436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199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812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17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540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292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e96fd5876e_0_4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e96fd5876e_0_4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286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412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78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17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954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280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626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04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209504518"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209504518"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70953" y="411475"/>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800" dirty="0"/>
              <a:t>Cancers Diangnosis Project</a:t>
            </a:r>
            <a:endParaRPr sz="4800" dirty="0"/>
          </a:p>
        </p:txBody>
      </p:sp>
      <p:sp>
        <p:nvSpPr>
          <p:cNvPr id="47" name="Google Shape;47;p15"/>
          <p:cNvSpPr txBox="1">
            <a:spLocks noGrp="1"/>
          </p:cNvSpPr>
          <p:nvPr>
            <p:ph type="subTitle" idx="1"/>
          </p:nvPr>
        </p:nvSpPr>
        <p:spPr>
          <a:xfrm>
            <a:off x="5659785" y="2727226"/>
            <a:ext cx="3056868"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600" dirty="0"/>
              <a:t>An Mobile Application with Three Cancers in hand</a:t>
            </a:r>
            <a:endParaRPr sz="1600" dirty="0"/>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FCB6CBE-73F0-DCAC-7D8A-0A47674210A5}"/>
              </a:ext>
            </a:extLst>
          </p:cNvPr>
          <p:cNvSpPr txBox="1"/>
          <p:nvPr/>
        </p:nvSpPr>
        <p:spPr>
          <a:xfrm>
            <a:off x="4955819" y="4064788"/>
            <a:ext cx="3372244" cy="338554"/>
          </a:xfrm>
          <a:prstGeom prst="rect">
            <a:avLst/>
          </a:prstGeom>
          <a:noFill/>
        </p:spPr>
        <p:txBody>
          <a:bodyPr wrap="square" rtlCol="0">
            <a:spAutoFit/>
          </a:bodyPr>
          <a:lstStyle/>
          <a:p>
            <a:r>
              <a:rPr lang="en-US" sz="1600" b="1" dirty="0"/>
              <a:t>Supervisor</a:t>
            </a:r>
            <a:r>
              <a:rPr lang="en-US" sz="1600" dirty="0"/>
              <a:t>: Dr. Sara Elmetwally </a:t>
            </a:r>
          </a:p>
        </p:txBody>
      </p:sp>
      <p:sp>
        <p:nvSpPr>
          <p:cNvPr id="231" name="TextBox 230">
            <a:extLst>
              <a:ext uri="{FF2B5EF4-FFF2-40B4-BE49-F238E27FC236}">
                <a16:creationId xmlns:a16="http://schemas.microsoft.com/office/drawing/2014/main" id="{D232316E-0E42-AC75-CD2C-F5172E4B078A}"/>
              </a:ext>
            </a:extLst>
          </p:cNvPr>
          <p:cNvSpPr txBox="1"/>
          <p:nvPr/>
        </p:nvSpPr>
        <p:spPr>
          <a:xfrm>
            <a:off x="4692440" y="4400957"/>
            <a:ext cx="3889187" cy="338554"/>
          </a:xfrm>
          <a:prstGeom prst="rect">
            <a:avLst/>
          </a:prstGeom>
          <a:noFill/>
        </p:spPr>
        <p:txBody>
          <a:bodyPr wrap="square" rtlCol="0">
            <a:spAutoFit/>
          </a:bodyPr>
          <a:lstStyle/>
          <a:p>
            <a:r>
              <a:rPr lang="en-US" sz="1600" b="1" dirty="0"/>
              <a:t>Name</a:t>
            </a:r>
            <a:r>
              <a:rPr lang="en-US" sz="1600" dirty="0"/>
              <a:t>: AbdelRahman Ibrahim Karawia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Adam Optimizer</a:t>
            </a:r>
            <a:endParaRPr dirty="0"/>
          </a:p>
        </p:txBody>
      </p:sp>
      <p:sp>
        <p:nvSpPr>
          <p:cNvPr id="7" name="TextBox 6">
            <a:extLst>
              <a:ext uri="{FF2B5EF4-FFF2-40B4-BE49-F238E27FC236}">
                <a16:creationId xmlns:a16="http://schemas.microsoft.com/office/drawing/2014/main" id="{D31A6187-126A-3435-BD08-87BF61EA890D}"/>
              </a:ext>
            </a:extLst>
          </p:cNvPr>
          <p:cNvSpPr txBox="1"/>
          <p:nvPr/>
        </p:nvSpPr>
        <p:spPr>
          <a:xfrm>
            <a:off x="836342" y="958994"/>
            <a:ext cx="6991814" cy="646331"/>
          </a:xfrm>
          <a:prstGeom prst="rect">
            <a:avLst/>
          </a:prstGeom>
          <a:noFill/>
        </p:spPr>
        <p:txBody>
          <a:bodyPr wrap="square">
            <a:spAutoFit/>
          </a:bodyPr>
          <a:lstStyle/>
          <a:p>
            <a:pPr indent="182880" hangingPunct="0"/>
            <a:r>
              <a:rPr lang="en-US" sz="1200" b="0" i="0" dirty="0">
                <a:solidFill>
                  <a:srgbClr val="273239"/>
                </a:solidFill>
                <a:effectLst/>
                <a:latin typeface="Roboto" panose="02000000000000000000" pitchFamily="2" charset="0"/>
                <a:ea typeface="Roboto" panose="02000000000000000000" pitchFamily="2" charset="0"/>
              </a:rPr>
              <a:t>The method is efficient when working with large problem involving a lot of data or parameters. This algorithm is used to accelerate the gradient descent algorithm by taking into consideration the ‘exponentially weighted average’ of the gradients.</a:t>
            </a:r>
            <a:endParaRPr lang="en-US" sz="1200" dirty="0">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141F5254-46B3-FE69-B057-4025BF1E8EC2}"/>
              </a:ext>
            </a:extLst>
          </p:cNvPr>
          <p:cNvPicPr>
            <a:picLocks noChangeAspect="1"/>
          </p:cNvPicPr>
          <p:nvPr/>
        </p:nvPicPr>
        <p:blipFill>
          <a:blip r:embed="rId3"/>
          <a:stretch>
            <a:fillRect/>
          </a:stretch>
        </p:blipFill>
        <p:spPr>
          <a:xfrm>
            <a:off x="1951463" y="1852737"/>
            <a:ext cx="5241073" cy="2547721"/>
          </a:xfrm>
          <a:prstGeom prst="rect">
            <a:avLst/>
          </a:prstGeom>
        </p:spPr>
      </p:pic>
    </p:spTree>
    <p:extLst>
      <p:ext uri="{BB962C8B-B14F-4D97-AF65-F5344CB8AC3E}">
        <p14:creationId xmlns:p14="http://schemas.microsoft.com/office/powerpoint/2010/main" val="16766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RESNET Architecture</a:t>
            </a:r>
            <a:endParaRPr dirty="0"/>
          </a:p>
        </p:txBody>
      </p:sp>
      <p:sp>
        <p:nvSpPr>
          <p:cNvPr id="7" name="TextBox 6">
            <a:extLst>
              <a:ext uri="{FF2B5EF4-FFF2-40B4-BE49-F238E27FC236}">
                <a16:creationId xmlns:a16="http://schemas.microsoft.com/office/drawing/2014/main" id="{D31A6187-126A-3435-BD08-87BF61EA890D}"/>
              </a:ext>
            </a:extLst>
          </p:cNvPr>
          <p:cNvSpPr txBox="1"/>
          <p:nvPr/>
        </p:nvSpPr>
        <p:spPr>
          <a:xfrm>
            <a:off x="836342" y="958994"/>
            <a:ext cx="7408126" cy="461665"/>
          </a:xfrm>
          <a:prstGeom prst="rect">
            <a:avLst/>
          </a:prstGeom>
          <a:noFill/>
        </p:spPr>
        <p:txBody>
          <a:bodyPr wrap="square">
            <a:spAutoFit/>
          </a:bodyPr>
          <a:lstStyle/>
          <a:p>
            <a:pPr indent="182880" hangingPunct="0"/>
            <a:r>
              <a:rPr lang="en-US" sz="1200" b="0" i="0" dirty="0">
                <a:solidFill>
                  <a:schemeClr val="tx1"/>
                </a:solidFill>
                <a:effectLst/>
                <a:latin typeface="Roboto" panose="02000000000000000000" pitchFamily="2" charset="0"/>
                <a:ea typeface="Roboto" panose="02000000000000000000" pitchFamily="2" charset="0"/>
              </a:rPr>
              <a:t>CNN architectures is </a:t>
            </a:r>
            <a:r>
              <a:rPr lang="en-US" sz="1200" dirty="0">
                <a:solidFill>
                  <a:schemeClr val="tx1"/>
                </a:solidFill>
                <a:latin typeface="Roboto" panose="02000000000000000000" pitchFamily="2" charset="0"/>
                <a:ea typeface="Roboto" panose="02000000000000000000" pitchFamily="2" charset="0"/>
              </a:rPr>
              <a:t>increasing in blocks exponentially, but </a:t>
            </a:r>
            <a:r>
              <a:rPr lang="en-US" sz="1200" b="1" dirty="0">
                <a:solidFill>
                  <a:schemeClr val="tx1"/>
                </a:solidFill>
                <a:latin typeface="Roboto" panose="02000000000000000000" pitchFamily="2" charset="0"/>
                <a:ea typeface="Roboto" panose="02000000000000000000" pitchFamily="2" charset="0"/>
              </a:rPr>
              <a:t>Exploding/vanishing gradients </a:t>
            </a:r>
            <a:r>
              <a:rPr lang="en-US" sz="1200" dirty="0">
                <a:solidFill>
                  <a:schemeClr val="tx1"/>
                </a:solidFill>
                <a:latin typeface="Roboto" panose="02000000000000000000" pitchFamily="2" charset="0"/>
                <a:ea typeface="Roboto" panose="02000000000000000000" pitchFamily="2" charset="0"/>
              </a:rPr>
              <a:t>happens but Residual Network or skipping connections helps to eliminate this problem. </a:t>
            </a:r>
          </a:p>
        </p:txBody>
      </p:sp>
      <p:pic>
        <p:nvPicPr>
          <p:cNvPr id="6" name="Picture 5" descr="Diagram&#10;&#10;Description automatically generated">
            <a:extLst>
              <a:ext uri="{FF2B5EF4-FFF2-40B4-BE49-F238E27FC236}">
                <a16:creationId xmlns:a16="http://schemas.microsoft.com/office/drawing/2014/main" id="{A4FC7BFB-D107-D03A-C027-6CC3040C1C9C}"/>
              </a:ext>
            </a:extLst>
          </p:cNvPr>
          <p:cNvPicPr>
            <a:picLocks noChangeAspect="1"/>
          </p:cNvPicPr>
          <p:nvPr/>
        </p:nvPicPr>
        <p:blipFill>
          <a:blip r:embed="rId3"/>
          <a:stretch>
            <a:fillRect/>
          </a:stretch>
        </p:blipFill>
        <p:spPr>
          <a:xfrm>
            <a:off x="836342" y="1596778"/>
            <a:ext cx="4137102" cy="3359305"/>
          </a:xfrm>
          <a:prstGeom prst="rect">
            <a:avLst/>
          </a:prstGeom>
        </p:spPr>
      </p:pic>
      <p:sp>
        <p:nvSpPr>
          <p:cNvPr id="10" name="TextBox 9">
            <a:extLst>
              <a:ext uri="{FF2B5EF4-FFF2-40B4-BE49-F238E27FC236}">
                <a16:creationId xmlns:a16="http://schemas.microsoft.com/office/drawing/2014/main" id="{C1A72D93-2E51-7A40-E385-6087327875C7}"/>
              </a:ext>
            </a:extLst>
          </p:cNvPr>
          <p:cNvSpPr txBox="1"/>
          <p:nvPr/>
        </p:nvSpPr>
        <p:spPr>
          <a:xfrm>
            <a:off x="5363736" y="2059146"/>
            <a:ext cx="3646450" cy="461665"/>
          </a:xfrm>
          <a:prstGeom prst="rect">
            <a:avLst/>
          </a:prstGeom>
          <a:noFill/>
        </p:spPr>
        <p:txBody>
          <a:bodyPr wrap="square">
            <a:spAutoFit/>
          </a:bodyPr>
          <a:lstStyle/>
          <a:p>
            <a:pPr indent="182880" hangingPunct="0"/>
            <a:r>
              <a:rPr lang="en-US" sz="1200" b="1" dirty="0">
                <a:solidFill>
                  <a:schemeClr val="tx1"/>
                </a:solidFill>
                <a:latin typeface="Roboto" panose="02000000000000000000" pitchFamily="2" charset="0"/>
                <a:ea typeface="Roboto" panose="02000000000000000000" pitchFamily="2" charset="0"/>
              </a:rPr>
              <a:t>ResNet-101</a:t>
            </a:r>
            <a:r>
              <a:rPr lang="en-US" sz="1200" dirty="0">
                <a:solidFill>
                  <a:schemeClr val="tx1"/>
                </a:solidFill>
                <a:latin typeface="Roboto" panose="02000000000000000000" pitchFamily="2" charset="0"/>
                <a:ea typeface="Roboto" panose="02000000000000000000" pitchFamily="2" charset="0"/>
              </a:rPr>
              <a:t> is a convolutional neural network that is 101 layers deep. </a:t>
            </a:r>
          </a:p>
        </p:txBody>
      </p:sp>
      <p:sp>
        <p:nvSpPr>
          <p:cNvPr id="12" name="TextBox 11">
            <a:extLst>
              <a:ext uri="{FF2B5EF4-FFF2-40B4-BE49-F238E27FC236}">
                <a16:creationId xmlns:a16="http://schemas.microsoft.com/office/drawing/2014/main" id="{984F1298-9844-2E51-FD59-CB865E93BD39}"/>
              </a:ext>
            </a:extLst>
          </p:cNvPr>
          <p:cNvSpPr txBox="1"/>
          <p:nvPr/>
        </p:nvSpPr>
        <p:spPr>
          <a:xfrm>
            <a:off x="5363736" y="2799376"/>
            <a:ext cx="3308195" cy="830997"/>
          </a:xfrm>
          <a:prstGeom prst="rect">
            <a:avLst/>
          </a:prstGeom>
          <a:noFill/>
        </p:spPr>
        <p:txBody>
          <a:bodyPr wrap="square">
            <a:spAutoFit/>
          </a:bodyPr>
          <a:lstStyle/>
          <a:p>
            <a:pPr indent="182880" hangingPunct="0"/>
            <a:r>
              <a:rPr lang="en-US" sz="1200" b="1" dirty="0">
                <a:solidFill>
                  <a:schemeClr val="tx1"/>
                </a:solidFill>
                <a:latin typeface="Roboto" panose="02000000000000000000" pitchFamily="2" charset="0"/>
                <a:ea typeface="Roboto" panose="02000000000000000000" pitchFamily="2" charset="0"/>
              </a:rPr>
              <a:t>Batch normalization</a:t>
            </a:r>
            <a:r>
              <a:rPr lang="en-US" sz="1200" dirty="0">
                <a:solidFill>
                  <a:schemeClr val="tx1"/>
                </a:solidFill>
                <a:latin typeface="Roboto" panose="02000000000000000000" pitchFamily="2" charset="0"/>
                <a:ea typeface="Roboto" panose="02000000000000000000" pitchFamily="2" charset="0"/>
              </a:rPr>
              <a:t>: applies a transformation that maintains the mean output close to 0 and the output standard deviation close to 1.</a:t>
            </a:r>
          </a:p>
        </p:txBody>
      </p:sp>
    </p:spTree>
    <p:extLst>
      <p:ext uri="{BB962C8B-B14F-4D97-AF65-F5344CB8AC3E}">
        <p14:creationId xmlns:p14="http://schemas.microsoft.com/office/powerpoint/2010/main" val="298049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Augmentation Technique</a:t>
            </a:r>
            <a:endParaRPr dirty="0"/>
          </a:p>
        </p:txBody>
      </p:sp>
      <p:sp>
        <p:nvSpPr>
          <p:cNvPr id="7" name="TextBox 6">
            <a:extLst>
              <a:ext uri="{FF2B5EF4-FFF2-40B4-BE49-F238E27FC236}">
                <a16:creationId xmlns:a16="http://schemas.microsoft.com/office/drawing/2014/main" id="{D31A6187-126A-3435-BD08-87BF61EA890D}"/>
              </a:ext>
            </a:extLst>
          </p:cNvPr>
          <p:cNvSpPr txBox="1"/>
          <p:nvPr/>
        </p:nvSpPr>
        <p:spPr>
          <a:xfrm>
            <a:off x="836342" y="958994"/>
            <a:ext cx="7408126" cy="461665"/>
          </a:xfrm>
          <a:prstGeom prst="rect">
            <a:avLst/>
          </a:prstGeom>
          <a:noFill/>
        </p:spPr>
        <p:txBody>
          <a:bodyPr wrap="square">
            <a:spAutoFit/>
          </a:bodyPr>
          <a:lstStyle/>
          <a:p>
            <a:pPr indent="182880" hangingPunct="0"/>
            <a:r>
              <a:rPr lang="en-US" sz="1200" dirty="0">
                <a:solidFill>
                  <a:schemeClr val="tx1"/>
                </a:solidFill>
                <a:latin typeface="Roboto" panose="02000000000000000000" pitchFamily="2" charset="0"/>
                <a:ea typeface="Roboto" panose="02000000000000000000" pitchFamily="2" charset="0"/>
              </a:rPr>
              <a:t>Making your data bigger and more reliable model by processing image like flipping or rotation, important for our project as we expect camera-based image. </a:t>
            </a:r>
          </a:p>
        </p:txBody>
      </p:sp>
      <p:sp>
        <p:nvSpPr>
          <p:cNvPr id="10" name="TextBox 9">
            <a:extLst>
              <a:ext uri="{FF2B5EF4-FFF2-40B4-BE49-F238E27FC236}">
                <a16:creationId xmlns:a16="http://schemas.microsoft.com/office/drawing/2014/main" id="{C1A72D93-2E51-7A40-E385-6087327875C7}"/>
              </a:ext>
            </a:extLst>
          </p:cNvPr>
          <p:cNvSpPr txBox="1"/>
          <p:nvPr/>
        </p:nvSpPr>
        <p:spPr>
          <a:xfrm>
            <a:off x="5386038" y="2838236"/>
            <a:ext cx="3646450" cy="307777"/>
          </a:xfrm>
          <a:prstGeom prst="rect">
            <a:avLst/>
          </a:prstGeom>
          <a:noFill/>
        </p:spPr>
        <p:txBody>
          <a:bodyPr wrap="square">
            <a:spAutoFit/>
          </a:bodyPr>
          <a:lstStyle/>
          <a:p>
            <a:pPr indent="182880" hangingPunct="0"/>
            <a:r>
              <a:rPr lang="en-US" b="1" dirty="0">
                <a:solidFill>
                  <a:schemeClr val="tx1"/>
                </a:solidFill>
                <a:latin typeface="Roboto" panose="02000000000000000000" pitchFamily="2" charset="0"/>
                <a:ea typeface="Roboto" panose="02000000000000000000" pitchFamily="2" charset="0"/>
              </a:rPr>
              <a:t>Flipping Method and Rotation only </a:t>
            </a:r>
            <a:endParaRPr lang="en-US" dirty="0">
              <a:solidFill>
                <a:schemeClr val="tx1"/>
              </a:solidFill>
              <a:latin typeface="Roboto" panose="02000000000000000000" pitchFamily="2" charset="0"/>
              <a:ea typeface="Roboto" panose="02000000000000000000" pitchFamily="2" charset="0"/>
            </a:endParaRPr>
          </a:p>
        </p:txBody>
      </p:sp>
      <p:pic>
        <p:nvPicPr>
          <p:cNvPr id="8" name="Picture 7" descr="A picture containing colorful, different, staring&#10;&#10;Description automatically generated">
            <a:extLst>
              <a:ext uri="{FF2B5EF4-FFF2-40B4-BE49-F238E27FC236}">
                <a16:creationId xmlns:a16="http://schemas.microsoft.com/office/drawing/2014/main" id="{BEFA12D8-FD13-5103-0B79-F5BA678A771F}"/>
              </a:ext>
            </a:extLst>
          </p:cNvPr>
          <p:cNvPicPr>
            <a:picLocks noChangeAspect="1"/>
          </p:cNvPicPr>
          <p:nvPr/>
        </p:nvPicPr>
        <p:blipFill>
          <a:blip r:embed="rId3"/>
          <a:stretch>
            <a:fillRect/>
          </a:stretch>
        </p:blipFill>
        <p:spPr>
          <a:xfrm>
            <a:off x="633668" y="1768966"/>
            <a:ext cx="4427220" cy="2415540"/>
          </a:xfrm>
          <a:prstGeom prst="rect">
            <a:avLst/>
          </a:prstGeom>
        </p:spPr>
      </p:pic>
    </p:spTree>
    <p:extLst>
      <p:ext uri="{BB962C8B-B14F-4D97-AF65-F5344CB8AC3E}">
        <p14:creationId xmlns:p14="http://schemas.microsoft.com/office/powerpoint/2010/main" val="404235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45"/>
          <p:cNvSpPr/>
          <p:nvPr/>
        </p:nvSpPr>
        <p:spPr>
          <a:xfrm>
            <a:off x="3543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5"/>
          <p:cNvSpPr/>
          <p:nvPr/>
        </p:nvSpPr>
        <p:spPr>
          <a:xfrm>
            <a:off x="6619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5"/>
          <p:cNvSpPr/>
          <p:nvPr/>
        </p:nvSpPr>
        <p:spPr>
          <a:xfrm>
            <a:off x="466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 Cycle</a:t>
            </a:r>
            <a:endParaRPr dirty="0"/>
          </a:p>
        </p:txBody>
      </p:sp>
      <p:grpSp>
        <p:nvGrpSpPr>
          <p:cNvPr id="2316" name="Google Shape;2316;p45"/>
          <p:cNvGrpSpPr/>
          <p:nvPr/>
        </p:nvGrpSpPr>
        <p:grpSpPr>
          <a:xfrm>
            <a:off x="6629400" y="934075"/>
            <a:ext cx="2057400" cy="1081675"/>
            <a:chOff x="6629400" y="934075"/>
            <a:chExt cx="2057400" cy="1081675"/>
          </a:xfrm>
        </p:grpSpPr>
        <p:sp>
          <p:nvSpPr>
            <p:cNvPr id="2317" name="Google Shape;2317;p45"/>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318" name="Google Shape;2318;p45"/>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Initialization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319" name="Google Shape;2319;p45"/>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a:ea typeface="Roboto"/>
                  <a:cs typeface="Roboto"/>
                  <a:sym typeface="Roboto"/>
                </a:rPr>
                <a:t>C</a:t>
              </a:r>
              <a:r>
                <a:rPr lang="en" dirty="0">
                  <a:latin typeface="Roboto"/>
                  <a:ea typeface="Roboto"/>
                  <a:cs typeface="Roboto"/>
                  <a:sym typeface="Roboto"/>
                </a:rPr>
                <a:t>reate resonable set of hyperparameters</a:t>
              </a:r>
              <a:endParaRPr dirty="0">
                <a:latin typeface="Roboto"/>
                <a:ea typeface="Roboto"/>
                <a:cs typeface="Roboto"/>
                <a:sym typeface="Roboto"/>
              </a:endParaRPr>
            </a:p>
          </p:txBody>
        </p:sp>
      </p:grpSp>
      <p:grpSp>
        <p:nvGrpSpPr>
          <p:cNvPr id="2320" name="Google Shape;2320;p45"/>
          <p:cNvGrpSpPr/>
          <p:nvPr/>
        </p:nvGrpSpPr>
        <p:grpSpPr>
          <a:xfrm>
            <a:off x="3543299" y="934075"/>
            <a:ext cx="2304619" cy="1083827"/>
            <a:chOff x="3543299" y="934075"/>
            <a:chExt cx="2304619" cy="1083827"/>
          </a:xfrm>
        </p:grpSpPr>
        <p:sp>
          <p:nvSpPr>
            <p:cNvPr id="2321" name="Google Shape;2321;p45"/>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322" name="Google Shape;2322;p45"/>
            <p:cNvSpPr txBox="1"/>
            <p:nvPr/>
          </p:nvSpPr>
          <p:spPr>
            <a:xfrm>
              <a:off x="3543299" y="1344500"/>
              <a:ext cx="2304619"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Architecture</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323" name="Google Shape;2323;p45"/>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Roboto"/>
                  <a:ea typeface="Roboto"/>
                  <a:cs typeface="Roboto"/>
                  <a:sym typeface="Roboto"/>
                </a:rPr>
                <a:t>C</a:t>
              </a:r>
              <a:r>
                <a:rPr lang="en" dirty="0">
                  <a:latin typeface="Roboto"/>
                  <a:ea typeface="Roboto"/>
                  <a:cs typeface="Roboto"/>
                  <a:sym typeface="Roboto"/>
                </a:rPr>
                <a:t>hoosing best model to work on</a:t>
              </a:r>
              <a:endParaRPr dirty="0">
                <a:latin typeface="Roboto"/>
                <a:ea typeface="Roboto"/>
                <a:cs typeface="Roboto"/>
                <a:sym typeface="Roboto"/>
              </a:endParaRPr>
            </a:p>
          </p:txBody>
        </p:sp>
      </p:grpSp>
      <p:grpSp>
        <p:nvGrpSpPr>
          <p:cNvPr id="2324" name="Google Shape;2324;p45"/>
          <p:cNvGrpSpPr/>
          <p:nvPr/>
        </p:nvGrpSpPr>
        <p:grpSpPr>
          <a:xfrm>
            <a:off x="457200" y="934076"/>
            <a:ext cx="2159619" cy="1162992"/>
            <a:chOff x="457200" y="934075"/>
            <a:chExt cx="2159619" cy="1332431"/>
          </a:xfrm>
        </p:grpSpPr>
        <p:sp>
          <p:nvSpPr>
            <p:cNvPr id="2325" name="Google Shape;2325;p45"/>
            <p:cNvSpPr txBox="1"/>
            <p:nvPr/>
          </p:nvSpPr>
          <p:spPr>
            <a:xfrm>
              <a:off x="457200" y="1344500"/>
              <a:ext cx="2159619"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Data Preprocessing </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326" name="Google Shape;2326;p45"/>
            <p:cNvSpPr txBox="1"/>
            <p:nvPr/>
          </p:nvSpPr>
          <p:spPr>
            <a:xfrm>
              <a:off x="457201" y="1686100"/>
              <a:ext cx="2057400" cy="5804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Roboto"/>
                  <a:ea typeface="Roboto"/>
                  <a:cs typeface="Roboto"/>
                  <a:sym typeface="Roboto"/>
                </a:rPr>
                <a:t>Cleaning, labeling, splitting, and balancing Data</a:t>
              </a:r>
              <a:endParaRPr sz="1300" dirty="0">
                <a:latin typeface="Roboto"/>
                <a:ea typeface="Roboto"/>
                <a:cs typeface="Roboto"/>
                <a:sym typeface="Roboto"/>
              </a:endParaRPr>
            </a:p>
          </p:txBody>
        </p:sp>
        <p:sp>
          <p:nvSpPr>
            <p:cNvPr id="2327" name="Google Shape;2327;p45"/>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328" name="Google Shape;2328;p45"/>
          <p:cNvSpPr/>
          <p:nvPr/>
        </p:nvSpPr>
        <p:spPr>
          <a:xfrm>
            <a:off x="6619875" y="32336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5"/>
          <p:cNvSpPr/>
          <p:nvPr/>
        </p:nvSpPr>
        <p:spPr>
          <a:xfrm>
            <a:off x="466725" y="32336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45"/>
          <p:cNvGrpSpPr/>
          <p:nvPr/>
        </p:nvGrpSpPr>
        <p:grpSpPr>
          <a:xfrm>
            <a:off x="6629400" y="3005624"/>
            <a:ext cx="2057400" cy="1383587"/>
            <a:chOff x="6629400" y="3005625"/>
            <a:chExt cx="2057400" cy="1466771"/>
          </a:xfrm>
        </p:grpSpPr>
        <p:sp>
          <p:nvSpPr>
            <p:cNvPr id="2331" name="Google Shape;2331;p45"/>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sp>
          <p:nvSpPr>
            <p:cNvPr id="2332" name="Google Shape;2332;p45"/>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Tuning Step</a:t>
              </a:r>
              <a:endParaRPr sz="1800" b="1" dirty="0">
                <a:latin typeface="Fira Sans Extra Condensed"/>
                <a:ea typeface="Fira Sans Extra Condensed"/>
                <a:cs typeface="Fira Sans Extra Condensed"/>
                <a:sym typeface="Fira Sans Extra Condensed"/>
              </a:endParaRPr>
            </a:p>
          </p:txBody>
        </p:sp>
        <p:sp>
          <p:nvSpPr>
            <p:cNvPr id="2333" name="Google Shape;2333;p45"/>
            <p:cNvSpPr txBox="1"/>
            <p:nvPr/>
          </p:nvSpPr>
          <p:spPr>
            <a:xfrm>
              <a:off x="6629400" y="3755500"/>
              <a:ext cx="2057400" cy="7168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Loop over this cycle to get appropriate hyperparameters </a:t>
              </a:r>
              <a:endParaRPr dirty="0">
                <a:latin typeface="Roboto"/>
                <a:ea typeface="Roboto"/>
                <a:cs typeface="Roboto"/>
                <a:sym typeface="Roboto"/>
              </a:endParaRPr>
            </a:p>
          </p:txBody>
        </p:sp>
      </p:grpSp>
      <p:grpSp>
        <p:nvGrpSpPr>
          <p:cNvPr id="2334" name="Google Shape;2334;p45"/>
          <p:cNvGrpSpPr/>
          <p:nvPr/>
        </p:nvGrpSpPr>
        <p:grpSpPr>
          <a:xfrm>
            <a:off x="457201" y="3005625"/>
            <a:ext cx="2057400" cy="1083825"/>
            <a:chOff x="457201" y="3005625"/>
            <a:chExt cx="2057400" cy="1083825"/>
          </a:xfrm>
        </p:grpSpPr>
        <p:sp>
          <p:nvSpPr>
            <p:cNvPr id="2335" name="Google Shape;2335;p45"/>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2336" name="Google Shape;2336;p45"/>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a:ea typeface="Roboto"/>
                  <a:cs typeface="Roboto"/>
                  <a:sym typeface="Roboto"/>
                </a:rPr>
                <a:t>Train with specified number of iterations</a:t>
              </a:r>
              <a:endParaRPr dirty="0">
                <a:latin typeface="Roboto"/>
                <a:ea typeface="Roboto"/>
                <a:cs typeface="Roboto"/>
                <a:sym typeface="Roboto"/>
              </a:endParaRPr>
            </a:p>
          </p:txBody>
        </p:sp>
        <p:sp>
          <p:nvSpPr>
            <p:cNvPr id="2337" name="Google Shape;2337;p45"/>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338" name="Google Shape;2338;p45"/>
          <p:cNvGrpSpPr/>
          <p:nvPr/>
        </p:nvGrpSpPr>
        <p:grpSpPr>
          <a:xfrm>
            <a:off x="3124753" y="2097067"/>
            <a:ext cx="2904005" cy="2684408"/>
            <a:chOff x="3124753" y="2097067"/>
            <a:chExt cx="2904005" cy="2684408"/>
          </a:xfrm>
        </p:grpSpPr>
        <p:sp>
          <p:nvSpPr>
            <p:cNvPr id="2339" name="Google Shape;2339;p45"/>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0" name="Google Shape;2340;p45"/>
            <p:cNvGrpSpPr/>
            <p:nvPr/>
          </p:nvGrpSpPr>
          <p:grpSpPr>
            <a:xfrm>
              <a:off x="3124761" y="2266506"/>
              <a:ext cx="1173544" cy="1038290"/>
              <a:chOff x="3039603" y="2097081"/>
              <a:chExt cx="1372888" cy="1214659"/>
            </a:xfrm>
          </p:grpSpPr>
          <p:sp>
            <p:nvSpPr>
              <p:cNvPr id="2341" name="Google Shape;2341;p45"/>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5"/>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5"/>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5"/>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5"/>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5"/>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5"/>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5"/>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5"/>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5"/>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5"/>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5"/>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5"/>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5"/>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5"/>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5"/>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5"/>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5"/>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5"/>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5"/>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5"/>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5"/>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5"/>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5"/>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5"/>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5"/>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5"/>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5"/>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5"/>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5"/>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5"/>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5"/>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5"/>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5"/>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5"/>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5"/>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5"/>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5"/>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45"/>
            <p:cNvGrpSpPr/>
            <p:nvPr/>
          </p:nvGrpSpPr>
          <p:grpSpPr>
            <a:xfrm>
              <a:off x="4962121" y="2452285"/>
              <a:ext cx="1066388" cy="666717"/>
              <a:chOff x="5097171" y="2413221"/>
              <a:chExt cx="931587" cy="582388"/>
            </a:xfrm>
          </p:grpSpPr>
          <p:sp>
            <p:nvSpPr>
              <p:cNvPr id="2394" name="Google Shape;2394;p45"/>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5"/>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5"/>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5"/>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5"/>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5"/>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5"/>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5"/>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5"/>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5"/>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5"/>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5"/>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5"/>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5"/>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7" name="Google Shape;2417;p45"/>
            <p:cNvGrpSpPr/>
            <p:nvPr/>
          </p:nvGrpSpPr>
          <p:grpSpPr>
            <a:xfrm>
              <a:off x="3124753" y="2097067"/>
              <a:ext cx="2904005" cy="2628275"/>
              <a:chOff x="735516" y="1544617"/>
              <a:chExt cx="2904005" cy="2628275"/>
            </a:xfrm>
          </p:grpSpPr>
          <p:sp>
            <p:nvSpPr>
              <p:cNvPr id="2418" name="Google Shape;2418;p45"/>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5"/>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5"/>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5"/>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5"/>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5"/>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5"/>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5"/>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5"/>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5"/>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5"/>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5"/>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5"/>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5"/>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5"/>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5"/>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5"/>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5"/>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5"/>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5"/>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5"/>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5"/>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5"/>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5"/>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5"/>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5"/>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5"/>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5"/>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5"/>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5"/>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5"/>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5"/>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5"/>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5"/>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7229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14"/>
                                        </p:tgtEl>
                                        <p:attrNameLst>
                                          <p:attrName>style.visibility</p:attrName>
                                        </p:attrNameLst>
                                      </p:cBhvr>
                                      <p:to>
                                        <p:strVal val="visible"/>
                                      </p:to>
                                    </p:set>
                                    <p:animEffect transition="in" filter="fade">
                                      <p:cBhvr>
                                        <p:cTn id="7" dur="500"/>
                                        <p:tgtEl>
                                          <p:spTgt spid="2314"/>
                                        </p:tgtEl>
                                      </p:cBhvr>
                                    </p:animEffect>
                                  </p:childTnLst>
                                </p:cTn>
                              </p:par>
                              <p:par>
                                <p:cTn id="8" presetID="10" presetClass="entr" presetSubtype="0" fill="hold" nodeType="withEffect">
                                  <p:stCondLst>
                                    <p:cond delay="0"/>
                                  </p:stCondLst>
                                  <p:childTnLst>
                                    <p:set>
                                      <p:cBhvr>
                                        <p:cTn id="9" dur="1" fill="hold">
                                          <p:stCondLst>
                                            <p:cond delay="0"/>
                                          </p:stCondLst>
                                        </p:cTn>
                                        <p:tgtEl>
                                          <p:spTgt spid="2324"/>
                                        </p:tgtEl>
                                        <p:attrNameLst>
                                          <p:attrName>style.visibility</p:attrName>
                                        </p:attrNameLst>
                                      </p:cBhvr>
                                      <p:to>
                                        <p:strVal val="visible"/>
                                      </p:to>
                                    </p:set>
                                    <p:animEffect transition="in" filter="fade">
                                      <p:cBhvr>
                                        <p:cTn id="10" dur="500"/>
                                        <p:tgtEl>
                                          <p:spTgt spid="23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12"/>
                                        </p:tgtEl>
                                        <p:attrNameLst>
                                          <p:attrName>style.visibility</p:attrName>
                                        </p:attrNameLst>
                                      </p:cBhvr>
                                      <p:to>
                                        <p:strVal val="visible"/>
                                      </p:to>
                                    </p:set>
                                    <p:animEffect transition="in" filter="fade">
                                      <p:cBhvr>
                                        <p:cTn id="15" dur="500"/>
                                        <p:tgtEl>
                                          <p:spTgt spid="2312"/>
                                        </p:tgtEl>
                                      </p:cBhvr>
                                    </p:animEffect>
                                  </p:childTnLst>
                                </p:cTn>
                              </p:par>
                              <p:par>
                                <p:cTn id="16" presetID="10" presetClass="entr" presetSubtype="0" fill="hold" nodeType="withEffect">
                                  <p:stCondLst>
                                    <p:cond delay="0"/>
                                  </p:stCondLst>
                                  <p:childTnLst>
                                    <p:set>
                                      <p:cBhvr>
                                        <p:cTn id="17" dur="1" fill="hold">
                                          <p:stCondLst>
                                            <p:cond delay="0"/>
                                          </p:stCondLst>
                                        </p:cTn>
                                        <p:tgtEl>
                                          <p:spTgt spid="2320"/>
                                        </p:tgtEl>
                                        <p:attrNameLst>
                                          <p:attrName>style.visibility</p:attrName>
                                        </p:attrNameLst>
                                      </p:cBhvr>
                                      <p:to>
                                        <p:strVal val="visible"/>
                                      </p:to>
                                    </p:set>
                                    <p:animEffect transition="in" filter="fade">
                                      <p:cBhvr>
                                        <p:cTn id="18" dur="500"/>
                                        <p:tgtEl>
                                          <p:spTgt spid="232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13"/>
                                        </p:tgtEl>
                                        <p:attrNameLst>
                                          <p:attrName>style.visibility</p:attrName>
                                        </p:attrNameLst>
                                      </p:cBhvr>
                                      <p:to>
                                        <p:strVal val="visible"/>
                                      </p:to>
                                    </p:set>
                                    <p:animEffect transition="in" filter="fade">
                                      <p:cBhvr>
                                        <p:cTn id="23" dur="500"/>
                                        <p:tgtEl>
                                          <p:spTgt spid="2313"/>
                                        </p:tgtEl>
                                      </p:cBhvr>
                                    </p:animEffect>
                                  </p:childTnLst>
                                </p:cTn>
                              </p:par>
                              <p:par>
                                <p:cTn id="24" presetID="10" presetClass="entr" presetSubtype="0" fill="hold" nodeType="withEffect">
                                  <p:stCondLst>
                                    <p:cond delay="0"/>
                                  </p:stCondLst>
                                  <p:childTnLst>
                                    <p:set>
                                      <p:cBhvr>
                                        <p:cTn id="25" dur="1" fill="hold">
                                          <p:stCondLst>
                                            <p:cond delay="0"/>
                                          </p:stCondLst>
                                        </p:cTn>
                                        <p:tgtEl>
                                          <p:spTgt spid="2316"/>
                                        </p:tgtEl>
                                        <p:attrNameLst>
                                          <p:attrName>style.visibility</p:attrName>
                                        </p:attrNameLst>
                                      </p:cBhvr>
                                      <p:to>
                                        <p:strVal val="visible"/>
                                      </p:to>
                                    </p:set>
                                    <p:animEffect transition="in" filter="fade">
                                      <p:cBhvr>
                                        <p:cTn id="26" dur="500"/>
                                        <p:tgtEl>
                                          <p:spTgt spid="23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329"/>
                                        </p:tgtEl>
                                        <p:attrNameLst>
                                          <p:attrName>style.visibility</p:attrName>
                                        </p:attrNameLst>
                                      </p:cBhvr>
                                      <p:to>
                                        <p:strVal val="visible"/>
                                      </p:to>
                                    </p:set>
                                    <p:animEffect transition="in" filter="fade">
                                      <p:cBhvr>
                                        <p:cTn id="31" dur="500"/>
                                        <p:tgtEl>
                                          <p:spTgt spid="2329"/>
                                        </p:tgtEl>
                                      </p:cBhvr>
                                    </p:animEffect>
                                  </p:childTnLst>
                                </p:cTn>
                              </p:par>
                              <p:par>
                                <p:cTn id="32" presetID="10" presetClass="entr" presetSubtype="0" fill="hold" nodeType="withEffect">
                                  <p:stCondLst>
                                    <p:cond delay="0"/>
                                  </p:stCondLst>
                                  <p:childTnLst>
                                    <p:set>
                                      <p:cBhvr>
                                        <p:cTn id="33" dur="1" fill="hold">
                                          <p:stCondLst>
                                            <p:cond delay="0"/>
                                          </p:stCondLst>
                                        </p:cTn>
                                        <p:tgtEl>
                                          <p:spTgt spid="2334"/>
                                        </p:tgtEl>
                                        <p:attrNameLst>
                                          <p:attrName>style.visibility</p:attrName>
                                        </p:attrNameLst>
                                      </p:cBhvr>
                                      <p:to>
                                        <p:strVal val="visible"/>
                                      </p:to>
                                    </p:set>
                                    <p:animEffect transition="in" filter="fade">
                                      <p:cBhvr>
                                        <p:cTn id="34" dur="500"/>
                                        <p:tgtEl>
                                          <p:spTgt spid="233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328"/>
                                        </p:tgtEl>
                                        <p:attrNameLst>
                                          <p:attrName>style.visibility</p:attrName>
                                        </p:attrNameLst>
                                      </p:cBhvr>
                                      <p:to>
                                        <p:strVal val="visible"/>
                                      </p:to>
                                    </p:set>
                                    <p:animEffect transition="in" filter="fade">
                                      <p:cBhvr>
                                        <p:cTn id="39" dur="500"/>
                                        <p:tgtEl>
                                          <p:spTgt spid="2328"/>
                                        </p:tgtEl>
                                      </p:cBhvr>
                                    </p:animEffect>
                                  </p:childTnLst>
                                </p:cTn>
                              </p:par>
                              <p:par>
                                <p:cTn id="40" presetID="10" presetClass="entr" presetSubtype="0" fill="hold" nodeType="withEffect">
                                  <p:stCondLst>
                                    <p:cond delay="0"/>
                                  </p:stCondLst>
                                  <p:childTnLst>
                                    <p:set>
                                      <p:cBhvr>
                                        <p:cTn id="41" dur="1" fill="hold">
                                          <p:stCondLst>
                                            <p:cond delay="0"/>
                                          </p:stCondLst>
                                        </p:cTn>
                                        <p:tgtEl>
                                          <p:spTgt spid="2330"/>
                                        </p:tgtEl>
                                        <p:attrNameLst>
                                          <p:attrName>style.visibility</p:attrName>
                                        </p:attrNameLst>
                                      </p:cBhvr>
                                      <p:to>
                                        <p:strVal val="visible"/>
                                      </p:to>
                                    </p:set>
                                    <p:animEffect transition="in" filter="fade">
                                      <p:cBhvr>
                                        <p:cTn id="42" dur="500"/>
                                        <p:tgtEl>
                                          <p:spTgt spid="2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2" grpId="0" animBg="1"/>
      <p:bldP spid="2313" grpId="0" animBg="1"/>
      <p:bldP spid="2314" grpId="0" animBg="1"/>
      <p:bldP spid="2328" grpId="0" animBg="1"/>
      <p:bldP spid="23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latin typeface="Fira Sans Extra Condensed"/>
                <a:ea typeface="Fira Sans Extra Condensed"/>
                <a:cs typeface="Fira Sans Extra Condensed"/>
                <a:sym typeface="Fira Sans Extra Condensed"/>
              </a:rPr>
              <a:t>The project handle three cancers</a:t>
            </a:r>
            <a:endParaRPr sz="2100" b="1" dirty="0">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32980" y="2906733"/>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Cancers Project Covering</a:t>
            </a:r>
            <a:endParaRPr dirty="0"/>
          </a:p>
        </p:txBody>
      </p:sp>
      <p:sp>
        <p:nvSpPr>
          <p:cNvPr id="413" name="Google Shape;413;p18"/>
          <p:cNvSpPr/>
          <p:nvPr/>
        </p:nvSpPr>
        <p:spPr>
          <a:xfrm>
            <a:off x="1783656" y="3509466"/>
            <a:ext cx="236528" cy="227813"/>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83656" y="3509466"/>
            <a:ext cx="236528" cy="227813"/>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85268" y="3509467"/>
            <a:ext cx="168766" cy="140636"/>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85268" y="3509467"/>
            <a:ext cx="168766" cy="140636"/>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24180" y="1766225"/>
            <a:ext cx="2280969" cy="1844032"/>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sp>
      <p:grpSp>
        <p:nvGrpSpPr>
          <p:cNvPr id="418" name="Google Shape;418;p18"/>
          <p:cNvGrpSpPr/>
          <p:nvPr/>
        </p:nvGrpSpPr>
        <p:grpSpPr>
          <a:xfrm>
            <a:off x="3845720" y="1611900"/>
            <a:ext cx="4841080" cy="642384"/>
            <a:chOff x="3961063" y="1231575"/>
            <a:chExt cx="4725888"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014585" y="1771050"/>
            <a:ext cx="4519688" cy="327875"/>
            <a:chOff x="4122280" y="1390725"/>
            <a:chExt cx="4412143"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Multi-Class Model [8]</a:t>
              </a:r>
              <a:endParaRPr dirty="0">
                <a:latin typeface="Roboto"/>
                <a:ea typeface="Roboto"/>
                <a:cs typeface="Roboto"/>
                <a:sym typeface="Roboto"/>
              </a:endParaRPr>
            </a:p>
          </p:txBody>
        </p:sp>
        <p:sp>
          <p:nvSpPr>
            <p:cNvPr id="423" name="Google Shape;423;p18"/>
            <p:cNvSpPr txBox="1"/>
            <p:nvPr/>
          </p:nvSpPr>
          <p:spPr>
            <a:xfrm>
              <a:off x="4122280" y="13907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Breast Cancer</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40205" y="2742526"/>
            <a:ext cx="2224444" cy="892232"/>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sp>
      <p:sp>
        <p:nvSpPr>
          <p:cNvPr id="425" name="Google Shape;425;p18"/>
          <p:cNvSpPr/>
          <p:nvPr/>
        </p:nvSpPr>
        <p:spPr>
          <a:xfrm rot="756962">
            <a:off x="1715294" y="3582720"/>
            <a:ext cx="2278312" cy="304806"/>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sp>
      <p:grpSp>
        <p:nvGrpSpPr>
          <p:cNvPr id="426" name="Google Shape;426;p18"/>
          <p:cNvGrpSpPr/>
          <p:nvPr/>
        </p:nvGrpSpPr>
        <p:grpSpPr>
          <a:xfrm>
            <a:off x="3845720" y="3618200"/>
            <a:ext cx="4841080" cy="642384"/>
            <a:chOff x="3961063" y="3237875"/>
            <a:chExt cx="4725888"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014585" y="3777349"/>
            <a:ext cx="4519688" cy="327864"/>
            <a:chOff x="4122280" y="3397024"/>
            <a:chExt cx="4412143" cy="331802"/>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Multi-Class Model [8]</a:t>
              </a:r>
              <a:endParaRPr dirty="0">
                <a:latin typeface="Roboto"/>
                <a:ea typeface="Roboto"/>
                <a:cs typeface="Roboto"/>
                <a:sym typeface="Roboto"/>
              </a:endParaRPr>
            </a:p>
          </p:txBody>
        </p:sp>
        <p:sp>
          <p:nvSpPr>
            <p:cNvPr id="431" name="Google Shape;431;p18"/>
            <p:cNvSpPr txBox="1"/>
            <p:nvPr/>
          </p:nvSpPr>
          <p:spPr>
            <a:xfrm>
              <a:off x="4122280" y="339702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Colorecral Cancer</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845720" y="2615050"/>
            <a:ext cx="4841080" cy="642384"/>
            <a:chOff x="3961063" y="2234725"/>
            <a:chExt cx="4725888"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027611" y="2774200"/>
            <a:ext cx="4506661" cy="327867"/>
            <a:chOff x="4134997" y="2393875"/>
            <a:chExt cx="4399426" cy="331805"/>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Multi-Class Model [3]</a:t>
              </a:r>
              <a:endParaRPr dirty="0">
                <a:latin typeface="Roboto"/>
                <a:ea typeface="Roboto"/>
                <a:cs typeface="Roboto"/>
                <a:sym typeface="Roboto"/>
              </a:endParaRPr>
            </a:p>
          </p:txBody>
        </p:sp>
        <p:sp>
          <p:nvSpPr>
            <p:cNvPr id="437" name="Google Shape;437;p18"/>
            <p:cNvSpPr txBox="1"/>
            <p:nvPr/>
          </p:nvSpPr>
          <p:spPr>
            <a:xfrm>
              <a:off x="4134997" y="2393875"/>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Skin Cancer</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83665" y="3509291"/>
            <a:ext cx="236631" cy="22825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30;p18">
            <a:extLst>
              <a:ext uri="{FF2B5EF4-FFF2-40B4-BE49-F238E27FC236}">
                <a16:creationId xmlns:a16="http://schemas.microsoft.com/office/drawing/2014/main" id="{CA573CA5-E848-8574-F832-3F22618B61AB}"/>
              </a:ext>
            </a:extLst>
          </p:cNvPr>
          <p:cNvSpPr txBox="1"/>
          <p:nvPr/>
        </p:nvSpPr>
        <p:spPr>
          <a:xfrm>
            <a:off x="6504781" y="3777349"/>
            <a:ext cx="2029491" cy="32786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latin typeface="Roboto"/>
                <a:ea typeface="Roboto"/>
                <a:cs typeface="Roboto"/>
                <a:sym typeface="Roboto"/>
              </a:rPr>
              <a:t>Multi-Class Model [8]</a:t>
            </a:r>
            <a:endParaRPr dirty="0">
              <a:latin typeface="Roboto"/>
              <a:ea typeface="Roboto"/>
              <a:cs typeface="Roboto"/>
              <a:sym typeface="Roboto"/>
            </a:endParaRPr>
          </a:p>
        </p:txBody>
      </p:sp>
    </p:spTree>
    <p:extLst>
      <p:ext uri="{BB962C8B-B14F-4D97-AF65-F5344CB8AC3E}">
        <p14:creationId xmlns:p14="http://schemas.microsoft.com/office/powerpoint/2010/main" val="413122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wipe(down)">
                                      <p:cBhvr>
                                        <p:cTn id="7" dur="500"/>
                                        <p:tgtEl>
                                          <p:spTgt spid="417"/>
                                        </p:tgtEl>
                                      </p:cBhvr>
                                    </p:animEffect>
                                  </p:childTnLst>
                                </p:cTn>
                              </p:par>
                              <p:par>
                                <p:cTn id="8" presetID="22" presetClass="entr" presetSubtype="4" fill="hold" nodeType="withEffect">
                                  <p:stCondLst>
                                    <p:cond delay="0"/>
                                  </p:stCondLst>
                                  <p:childTnLst>
                                    <p:set>
                                      <p:cBhvr>
                                        <p:cTn id="9" dur="1" fill="hold">
                                          <p:stCondLst>
                                            <p:cond delay="0"/>
                                          </p:stCondLst>
                                        </p:cTn>
                                        <p:tgtEl>
                                          <p:spTgt spid="418"/>
                                        </p:tgtEl>
                                        <p:attrNameLst>
                                          <p:attrName>style.visibility</p:attrName>
                                        </p:attrNameLst>
                                      </p:cBhvr>
                                      <p:to>
                                        <p:strVal val="visible"/>
                                      </p:to>
                                    </p:set>
                                    <p:animEffect transition="in" filter="wipe(down)">
                                      <p:cBhvr>
                                        <p:cTn id="10" dur="500"/>
                                        <p:tgtEl>
                                          <p:spTgt spid="418"/>
                                        </p:tgtEl>
                                      </p:cBhvr>
                                    </p:animEffect>
                                  </p:childTnLst>
                                </p:cTn>
                              </p:par>
                              <p:par>
                                <p:cTn id="11" presetID="22" presetClass="entr" presetSubtype="4" fill="hold" nodeType="withEffect">
                                  <p:stCondLst>
                                    <p:cond delay="0"/>
                                  </p:stCondLst>
                                  <p:childTnLst>
                                    <p:set>
                                      <p:cBhvr>
                                        <p:cTn id="12" dur="1" fill="hold">
                                          <p:stCondLst>
                                            <p:cond delay="0"/>
                                          </p:stCondLst>
                                        </p:cTn>
                                        <p:tgtEl>
                                          <p:spTgt spid="421"/>
                                        </p:tgtEl>
                                        <p:attrNameLst>
                                          <p:attrName>style.visibility</p:attrName>
                                        </p:attrNameLst>
                                      </p:cBhvr>
                                      <p:to>
                                        <p:strVal val="visible"/>
                                      </p:to>
                                    </p:set>
                                    <p:animEffect transition="in" filter="wipe(down)">
                                      <p:cBhvr>
                                        <p:cTn id="13" dur="500"/>
                                        <p:tgtEl>
                                          <p:spTgt spid="4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24"/>
                                        </p:tgtEl>
                                        <p:attrNameLst>
                                          <p:attrName>style.visibility</p:attrName>
                                        </p:attrNameLst>
                                      </p:cBhvr>
                                      <p:to>
                                        <p:strVal val="visible"/>
                                      </p:to>
                                    </p:set>
                                    <p:animEffect transition="in" filter="wipe(down)">
                                      <p:cBhvr>
                                        <p:cTn id="18" dur="500"/>
                                        <p:tgtEl>
                                          <p:spTgt spid="424"/>
                                        </p:tgtEl>
                                      </p:cBhvr>
                                    </p:animEffect>
                                  </p:childTnLst>
                                </p:cTn>
                              </p:par>
                              <p:par>
                                <p:cTn id="19" presetID="22" presetClass="entr" presetSubtype="4" fill="hold" nodeType="withEffect">
                                  <p:stCondLst>
                                    <p:cond delay="0"/>
                                  </p:stCondLst>
                                  <p:childTnLst>
                                    <p:set>
                                      <p:cBhvr>
                                        <p:cTn id="20" dur="1" fill="hold">
                                          <p:stCondLst>
                                            <p:cond delay="0"/>
                                          </p:stCondLst>
                                        </p:cTn>
                                        <p:tgtEl>
                                          <p:spTgt spid="435"/>
                                        </p:tgtEl>
                                        <p:attrNameLst>
                                          <p:attrName>style.visibility</p:attrName>
                                        </p:attrNameLst>
                                      </p:cBhvr>
                                      <p:to>
                                        <p:strVal val="visible"/>
                                      </p:to>
                                    </p:set>
                                    <p:animEffect transition="in" filter="wipe(down)">
                                      <p:cBhvr>
                                        <p:cTn id="21" dur="500"/>
                                        <p:tgtEl>
                                          <p:spTgt spid="435"/>
                                        </p:tgtEl>
                                      </p:cBhvr>
                                    </p:animEffect>
                                  </p:childTnLst>
                                </p:cTn>
                              </p:par>
                              <p:par>
                                <p:cTn id="22" presetID="22" presetClass="entr" presetSubtype="4" fill="hold" nodeType="withEffect">
                                  <p:stCondLst>
                                    <p:cond delay="0"/>
                                  </p:stCondLst>
                                  <p:childTnLst>
                                    <p:set>
                                      <p:cBhvr>
                                        <p:cTn id="23" dur="1" fill="hold">
                                          <p:stCondLst>
                                            <p:cond delay="0"/>
                                          </p:stCondLst>
                                        </p:cTn>
                                        <p:tgtEl>
                                          <p:spTgt spid="432"/>
                                        </p:tgtEl>
                                        <p:attrNameLst>
                                          <p:attrName>style.visibility</p:attrName>
                                        </p:attrNameLst>
                                      </p:cBhvr>
                                      <p:to>
                                        <p:strVal val="visible"/>
                                      </p:to>
                                    </p:set>
                                    <p:animEffect transition="in" filter="wipe(down)">
                                      <p:cBhvr>
                                        <p:cTn id="24" dur="500"/>
                                        <p:tgtEl>
                                          <p:spTgt spid="432"/>
                                        </p:tgtEl>
                                      </p:cBhvr>
                                    </p:animEffect>
                                  </p:childTnLst>
                                </p:cTn>
                              </p:par>
                              <p:par>
                                <p:cTn id="25" presetID="22" presetClass="entr" presetSubtype="4" fill="hold" nodeType="withEffect">
                                  <p:stCondLst>
                                    <p:cond delay="0"/>
                                  </p:stCondLst>
                                  <p:childTnLst>
                                    <p:set>
                                      <p:cBhvr>
                                        <p:cTn id="26" dur="1" fill="hold">
                                          <p:stCondLst>
                                            <p:cond delay="0"/>
                                          </p:stCondLst>
                                        </p:cTn>
                                        <p:tgtEl>
                                          <p:spTgt spid="426"/>
                                        </p:tgtEl>
                                        <p:attrNameLst>
                                          <p:attrName>style.visibility</p:attrName>
                                        </p:attrNameLst>
                                      </p:cBhvr>
                                      <p:to>
                                        <p:strVal val="visible"/>
                                      </p:to>
                                    </p:set>
                                    <p:animEffect transition="in" filter="wipe(down)">
                                      <p:cBhvr>
                                        <p:cTn id="27" dur="500"/>
                                        <p:tgtEl>
                                          <p:spTgt spid="426"/>
                                        </p:tgtEl>
                                      </p:cBhvr>
                                    </p:animEffect>
                                  </p:childTnLst>
                                </p:cTn>
                              </p:par>
                              <p:par>
                                <p:cTn id="28" presetID="22" presetClass="entr" presetSubtype="4" fill="hold" nodeType="withEffect">
                                  <p:stCondLst>
                                    <p:cond delay="0"/>
                                  </p:stCondLst>
                                  <p:childTnLst>
                                    <p:set>
                                      <p:cBhvr>
                                        <p:cTn id="29" dur="1" fill="hold">
                                          <p:stCondLst>
                                            <p:cond delay="0"/>
                                          </p:stCondLst>
                                        </p:cTn>
                                        <p:tgtEl>
                                          <p:spTgt spid="429"/>
                                        </p:tgtEl>
                                        <p:attrNameLst>
                                          <p:attrName>style.visibility</p:attrName>
                                        </p:attrNameLst>
                                      </p:cBhvr>
                                      <p:to>
                                        <p:strVal val="visible"/>
                                      </p:to>
                                    </p:set>
                                    <p:animEffect transition="in" filter="wipe(down)">
                                      <p:cBhvr>
                                        <p:cTn id="30" dur="500"/>
                                        <p:tgtEl>
                                          <p:spTgt spid="42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animEffect transition="in" filter="wipe(down)">
                                      <p:cBhvr>
                                        <p:cTn id="33" dur="500"/>
                                        <p:tgtEl>
                                          <p:spTgt spid="9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25"/>
                                        </p:tgtEl>
                                        <p:attrNameLst>
                                          <p:attrName>style.visibility</p:attrName>
                                        </p:attrNameLst>
                                      </p:cBhvr>
                                      <p:to>
                                        <p:strVal val="visible"/>
                                      </p:to>
                                    </p:set>
                                    <p:animEffect transition="in" filter="wipe(down)">
                                      <p:cBhvr>
                                        <p:cTn id="38" dur="5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Breast Cancer</a:t>
            </a:r>
            <a:endParaRPr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Binary Classification </a:t>
              </a:r>
              <a:r>
                <a:rPr lang="en" sz="1200" dirty="0">
                  <a:latin typeface="Fira Sans Extra Condensed"/>
                  <a:ea typeface="Fira Sans Extra Condensed"/>
                  <a:cs typeface="Fira Sans Extra Condensed"/>
                  <a:sym typeface="Fira Sans Extra Condensed"/>
                </a:rPr>
                <a:t>Benign and Malignant</a:t>
              </a:r>
              <a:endParaRPr sz="1800"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Only Benign and Malignant class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Not considering breast dense</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High accuracy but tricky  </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Fast, less computational time </a:t>
              </a:r>
              <a:endParaRPr dirty="0">
                <a:latin typeface="Roboto"/>
                <a:ea typeface="Roboto"/>
                <a:cs typeface="Roboto"/>
                <a:sym typeface="Roboto"/>
              </a:endParaRPr>
            </a:p>
          </p:txBody>
        </p:sp>
      </p:grpSp>
      <p:grpSp>
        <p:nvGrpSpPr>
          <p:cNvPr id="352" name="Google Shape;352;p17"/>
          <p:cNvGrpSpPr/>
          <p:nvPr/>
        </p:nvGrpSpPr>
        <p:grpSpPr>
          <a:xfrm>
            <a:off x="5114995" y="2359226"/>
            <a:ext cx="3343205" cy="1488799"/>
            <a:chOff x="5114995" y="2302076"/>
            <a:chExt cx="3343205" cy="1488799"/>
          </a:xfrm>
        </p:grpSpPr>
        <p:sp>
          <p:nvSpPr>
            <p:cNvPr id="353" name="Google Shape;353;p17"/>
            <p:cNvSpPr txBox="1"/>
            <p:nvPr/>
          </p:nvSpPr>
          <p:spPr>
            <a:xfrm>
              <a:off x="5114995" y="2302076"/>
              <a:ext cx="247526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Multi-Class Classification </a:t>
              </a:r>
              <a:r>
                <a:rPr lang="en" sz="1200" dirty="0">
                  <a:latin typeface="Fira Sans Extra Condensed"/>
                  <a:ea typeface="Fira Sans Extra Condensed"/>
                  <a:cs typeface="Fira Sans Extra Condensed"/>
                  <a:sym typeface="Fira Sans Extra Condensed"/>
                </a:rPr>
                <a:t>Densities Involved</a:t>
              </a:r>
              <a:endParaRPr sz="1800"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Benign and Malignant with 4 dense </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8 classes 4 benign and 4 malignant</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General, Indicates possible problem</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More Computation time</a:t>
              </a:r>
              <a:endParaRPr dirty="0">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59096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Breast Cancer</a:t>
            </a:r>
            <a:endParaRPr dirty="0"/>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22"/>
          <p:cNvSpPr txBox="1"/>
          <p:nvPr/>
        </p:nvSpPr>
        <p:spPr>
          <a:xfrm>
            <a:off x="3420036" y="972174"/>
            <a:ext cx="1834479" cy="6680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Breast Cancer Classes</a:t>
            </a: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cxnSpLocks/>
            <a:stCxn id="690" idx="2"/>
            <a:endCxn id="692" idx="0"/>
          </p:cNvCxnSpPr>
          <p:nvPr/>
        </p:nvCxnSpPr>
        <p:spPr>
          <a:xfrm rot="5400000">
            <a:off x="3909013" y="2068462"/>
            <a:ext cx="856526" cy="1"/>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518200" cy="824600"/>
            <a:chOff x="457200" y="959300"/>
            <a:chExt cx="2518200" cy="824600"/>
          </a:xfrm>
        </p:grpSpPr>
        <p:grpSp>
          <p:nvGrpSpPr>
            <p:cNvPr id="697" name="Google Shape;697;p22"/>
            <p:cNvGrpSpPr/>
            <p:nvPr/>
          </p:nvGrpSpPr>
          <p:grpSpPr>
            <a:xfrm>
              <a:off x="914400" y="959300"/>
              <a:ext cx="2061000" cy="824600"/>
              <a:chOff x="457200" y="959300"/>
              <a:chExt cx="2061000"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Benign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a:t>
                </a:r>
                <a:r>
                  <a:rPr lang="en" dirty="0">
                    <a:solidFill>
                      <a:srgbClr val="000000"/>
                    </a:solidFill>
                    <a:latin typeface="Roboto"/>
                    <a:ea typeface="Roboto"/>
                    <a:cs typeface="Roboto"/>
                    <a:sym typeface="Roboto"/>
                  </a:rPr>
                  <a:t>ensity 1</a:t>
                </a:r>
                <a:endParaRPr dirty="0">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518200" cy="824600"/>
            <a:chOff x="457200" y="2970300"/>
            <a:chExt cx="2518200" cy="824600"/>
          </a:xfrm>
        </p:grpSpPr>
        <p:grpSp>
          <p:nvGrpSpPr>
            <p:cNvPr id="702" name="Google Shape;702;p22"/>
            <p:cNvGrpSpPr/>
            <p:nvPr/>
          </p:nvGrpSpPr>
          <p:grpSpPr>
            <a:xfrm>
              <a:off x="914400" y="2970300"/>
              <a:ext cx="2061000" cy="824600"/>
              <a:chOff x="457200" y="2984950"/>
              <a:chExt cx="2061000"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Benign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200" y="332655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3</a:t>
                </a: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824600"/>
            <a:chOff x="457200" y="1964800"/>
            <a:chExt cx="2518200" cy="824600"/>
          </a:xfrm>
        </p:grpSpPr>
        <p:grpSp>
          <p:nvGrpSpPr>
            <p:cNvPr id="707" name="Google Shape;707;p22"/>
            <p:cNvGrpSpPr/>
            <p:nvPr/>
          </p:nvGrpSpPr>
          <p:grpSpPr>
            <a:xfrm>
              <a:off x="914400" y="1964800"/>
              <a:ext cx="2061000" cy="824600"/>
              <a:chOff x="457200" y="2087425"/>
              <a:chExt cx="20610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Benign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2</a:t>
                </a: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Benign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4</a:t>
                </a: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latin typeface="Fira Sans Extra Condensed"/>
                    <a:ea typeface="Fira Sans Extra Condensed"/>
                    <a:cs typeface="Fira Sans Extra Condensed"/>
                    <a:sym typeface="Fira Sans Extra Condensed"/>
                  </a:rPr>
                  <a:t>Malignant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1</a:t>
                </a: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824600"/>
            <a:chOff x="6168600" y="2970300"/>
            <a:chExt cx="2518200" cy="824600"/>
          </a:xfrm>
        </p:grpSpPr>
        <p:grpSp>
          <p:nvGrpSpPr>
            <p:cNvPr id="722" name="Google Shape;722;p22"/>
            <p:cNvGrpSpPr/>
            <p:nvPr/>
          </p:nvGrpSpPr>
          <p:grpSpPr>
            <a:xfrm>
              <a:off x="6168600" y="2970300"/>
              <a:ext cx="2061000" cy="824600"/>
              <a:chOff x="6625825" y="2984950"/>
              <a:chExt cx="2061000" cy="824600"/>
            </a:xfrm>
          </p:grpSpPr>
          <p:sp>
            <p:nvSpPr>
              <p:cNvPr id="723" name="Google Shape;723;p22"/>
              <p:cNvSpPr txBox="1"/>
              <p:nvPr/>
            </p:nvSpPr>
            <p:spPr>
              <a:xfrm>
                <a:off x="6625825" y="2984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latin typeface="Fira Sans Extra Condensed"/>
                    <a:ea typeface="Fira Sans Extra Condensed"/>
                    <a:cs typeface="Fira Sans Extra Condensed"/>
                    <a:sym typeface="Fira Sans Extra Condensed"/>
                  </a:rPr>
                  <a:t>Malignant</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724" name="Google Shape;724;p22"/>
              <p:cNvSpPr txBox="1"/>
              <p:nvPr/>
            </p:nvSpPr>
            <p:spPr>
              <a:xfrm>
                <a:off x="6625825" y="332655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3</a:t>
                </a:r>
              </a:p>
            </p:txBody>
          </p:sp>
        </p:gr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latin typeface="Fira Sans Extra Condensed"/>
                    <a:ea typeface="Fira Sans Extra Condensed"/>
                    <a:cs typeface="Fira Sans Extra Condensed"/>
                    <a:sym typeface="Fira Sans Extra Condensed"/>
                  </a:rPr>
                  <a:t>Malignant</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2</a:t>
                </a: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168600" y="3975800"/>
            <a:ext cx="2518200" cy="824600"/>
            <a:chOff x="6168600" y="3975800"/>
            <a:chExt cx="2518200" cy="824600"/>
          </a:xfrm>
        </p:grpSpPr>
        <p:grpSp>
          <p:nvGrpSpPr>
            <p:cNvPr id="732" name="Google Shape;732;p22"/>
            <p:cNvGrpSpPr/>
            <p:nvPr/>
          </p:nvGrpSpPr>
          <p:grpSpPr>
            <a:xfrm>
              <a:off x="6168600" y="3975800"/>
              <a:ext cx="2061000" cy="824600"/>
              <a:chOff x="6625825" y="3975800"/>
              <a:chExt cx="2061000" cy="824600"/>
            </a:xfrm>
          </p:grpSpPr>
          <p:sp>
            <p:nvSpPr>
              <p:cNvPr id="733" name="Google Shape;733;p22"/>
              <p:cNvSpPr txBox="1"/>
              <p:nvPr/>
            </p:nvSpPr>
            <p:spPr>
              <a:xfrm>
                <a:off x="6625825" y="39758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latin typeface="Fira Sans Extra Condensed"/>
                    <a:ea typeface="Fira Sans Extra Condensed"/>
                    <a:cs typeface="Fira Sans Extra Condensed"/>
                    <a:sym typeface="Fira Sans Extra Condensed"/>
                  </a:rPr>
                  <a:t>Malignant</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734" name="Google Shape;734;p22"/>
              <p:cNvSpPr txBox="1"/>
              <p:nvPr/>
            </p:nvSpPr>
            <p:spPr>
              <a:xfrm>
                <a:off x="6625825"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Density 4</a:t>
                </a:r>
              </a:p>
            </p:txBody>
          </p:sp>
        </p:grpSp>
        <p:sp>
          <p:nvSpPr>
            <p:cNvPr id="735" name="Google Shape;735;p22"/>
            <p:cNvSpPr txBox="1"/>
            <p:nvPr/>
          </p:nvSpPr>
          <p:spPr>
            <a:xfrm>
              <a:off x="8229600" y="3975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08</a:t>
              </a:r>
              <a:endParaRPr sz="1800" b="1">
                <a:solidFill>
                  <a:schemeClr val="accent4"/>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223214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Breast Cancer</a:t>
            </a:r>
            <a:endParaRPr dirty="0"/>
          </a:p>
        </p:txBody>
      </p:sp>
      <p:pic>
        <p:nvPicPr>
          <p:cNvPr id="26" name="Picture 25">
            <a:extLst>
              <a:ext uri="{FF2B5EF4-FFF2-40B4-BE49-F238E27FC236}">
                <a16:creationId xmlns:a16="http://schemas.microsoft.com/office/drawing/2014/main" id="{0FC17C06-EDBB-72B8-7253-D50D31246738}"/>
              </a:ext>
            </a:extLst>
          </p:cNvPr>
          <p:cNvPicPr>
            <a:picLocks noChangeAspect="1"/>
          </p:cNvPicPr>
          <p:nvPr/>
        </p:nvPicPr>
        <p:blipFill>
          <a:blip r:embed="rId3"/>
          <a:stretch>
            <a:fillRect/>
          </a:stretch>
        </p:blipFill>
        <p:spPr>
          <a:xfrm>
            <a:off x="985024" y="1726678"/>
            <a:ext cx="7009399" cy="2871532"/>
          </a:xfrm>
          <a:prstGeom prst="rect">
            <a:avLst/>
          </a:prstGeom>
        </p:spPr>
      </p:pic>
      <p:sp>
        <p:nvSpPr>
          <p:cNvPr id="28" name="TextBox 27">
            <a:extLst>
              <a:ext uri="{FF2B5EF4-FFF2-40B4-BE49-F238E27FC236}">
                <a16:creationId xmlns:a16="http://schemas.microsoft.com/office/drawing/2014/main" id="{72AD812D-F10D-FDB1-44C1-F0F427ECD55A}"/>
              </a:ext>
            </a:extLst>
          </p:cNvPr>
          <p:cNvSpPr txBox="1"/>
          <p:nvPr/>
        </p:nvSpPr>
        <p:spPr>
          <a:xfrm>
            <a:off x="985024" y="1060074"/>
            <a:ext cx="7341220" cy="523220"/>
          </a:xfrm>
          <a:prstGeom prst="rect">
            <a:avLst/>
          </a:prstGeom>
          <a:noFill/>
        </p:spPr>
        <p:txBody>
          <a:bodyPr wrap="square">
            <a:spAutoFit/>
          </a:bodyPr>
          <a:lstStyle/>
          <a:p>
            <a:r>
              <a:rPr lang="en-US" sz="1400" dirty="0">
                <a:effectLst/>
                <a:latin typeface="Roboto" panose="02000000000000000000" pitchFamily="2" charset="0"/>
                <a:ea typeface="Roboto" panose="02000000000000000000" pitchFamily="2" charset="0"/>
                <a:cs typeface="Arial" panose="020B0604020202020204" pitchFamily="34" charset="0"/>
              </a:rPr>
              <a:t>Mammogram images dataset contains about 7800 images, 6000 of them to be trained using ResNet101 model. </a:t>
            </a: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95876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28"/>
          <p:cNvSpPr/>
          <p:nvPr/>
        </p:nvSpPr>
        <p:spPr>
          <a:xfrm>
            <a:off x="6057925" y="1198550"/>
            <a:ext cx="2628900"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457200" y="11985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Breast Cancer, </a:t>
            </a:r>
            <a:r>
              <a:rPr lang="en" sz="1400" b="0" dirty="0"/>
              <a:t>Process</a:t>
            </a:r>
            <a:endParaRPr b="0" dirty="0"/>
          </a:p>
        </p:txBody>
      </p:sp>
      <p:grpSp>
        <p:nvGrpSpPr>
          <p:cNvPr id="1086" name="Google Shape;1086;p28"/>
          <p:cNvGrpSpPr/>
          <p:nvPr/>
        </p:nvGrpSpPr>
        <p:grpSpPr>
          <a:xfrm>
            <a:off x="6381773" y="1373513"/>
            <a:ext cx="2115456" cy="671250"/>
            <a:chOff x="6053048" y="700371"/>
            <a:chExt cx="2115456" cy="671250"/>
          </a:xfrm>
        </p:grpSpPr>
        <p:sp>
          <p:nvSpPr>
            <p:cNvPr id="1087" name="Google Shape;1087;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6053048" y="1039821"/>
              <a:ext cx="2115456"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Roboto"/>
                  <a:ea typeface="Roboto"/>
                  <a:cs typeface="Roboto"/>
                  <a:sym typeface="Roboto"/>
                </a:rPr>
                <a:t>Semi-Pretrained ResNet Model with techniques</a:t>
              </a:r>
              <a:endParaRPr dirty="0">
                <a:latin typeface="Roboto"/>
                <a:ea typeface="Roboto"/>
                <a:cs typeface="Roboto"/>
                <a:sym typeface="Roboto"/>
              </a:endParaRPr>
            </a:p>
          </p:txBody>
        </p:sp>
      </p:grpSp>
      <p:grpSp>
        <p:nvGrpSpPr>
          <p:cNvPr id="1089" name="Google Shape;1089;p28"/>
          <p:cNvGrpSpPr/>
          <p:nvPr/>
        </p:nvGrpSpPr>
        <p:grpSpPr>
          <a:xfrm>
            <a:off x="781055" y="1373521"/>
            <a:ext cx="2317007" cy="671250"/>
            <a:chOff x="6053047" y="700371"/>
            <a:chExt cx="2317007" cy="671250"/>
          </a:xfrm>
        </p:grpSpPr>
        <p:sp>
          <p:nvSpPr>
            <p:cNvPr id="1090" name="Google Shape;1090;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Results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53047" y="1039821"/>
              <a:ext cx="231700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After many ideas we got final best possible results</a:t>
              </a:r>
              <a:endParaRPr dirty="0">
                <a:latin typeface="Roboto"/>
                <a:ea typeface="Roboto"/>
                <a:cs typeface="Roboto"/>
                <a:sym typeface="Roboto"/>
              </a:endParaRPr>
            </a:p>
          </p:txBody>
        </p:sp>
      </p:grpSp>
      <p:grpSp>
        <p:nvGrpSpPr>
          <p:cNvPr id="1092" name="Google Shape;1092;p28"/>
          <p:cNvGrpSpPr/>
          <p:nvPr/>
        </p:nvGrpSpPr>
        <p:grpSpPr>
          <a:xfrm>
            <a:off x="5601165" y="4055029"/>
            <a:ext cx="2219556" cy="671250"/>
            <a:chOff x="6381765" y="4055029"/>
            <a:chExt cx="2219556" cy="671250"/>
          </a:xfrm>
        </p:grpSpPr>
        <p:sp>
          <p:nvSpPr>
            <p:cNvPr id="1093" name="Google Shape;1093;p28"/>
            <p:cNvSpPr txBox="1"/>
            <p:nvPr/>
          </p:nvSpPr>
          <p:spPr>
            <a:xfrm>
              <a:off x="6381768" y="4055029"/>
              <a:ext cx="2219553"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latin typeface="Fira Sans Extra Condensed"/>
                  <a:ea typeface="Fira Sans Extra Condensed"/>
                  <a:cs typeface="Fira Sans Extra Condensed"/>
                  <a:sym typeface="Fira Sans Extra Condensed"/>
                </a:rPr>
                <a:t>H</a:t>
              </a:r>
              <a:r>
                <a:rPr lang="en" sz="1800" b="1" dirty="0">
                  <a:latin typeface="Fira Sans Extra Condensed"/>
                  <a:ea typeface="Fira Sans Extra Condensed"/>
                  <a:cs typeface="Fira Sans Extra Condensed"/>
                  <a:sym typeface="Fira Sans Extra Condensed"/>
                </a:rPr>
                <a:t>yperparamter Tuning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Roboto"/>
                  <a:ea typeface="Roboto"/>
                  <a:cs typeface="Roboto"/>
                  <a:sym typeface="Roboto"/>
                </a:rPr>
                <a:t>I</a:t>
              </a:r>
              <a:r>
                <a:rPr lang="en" dirty="0">
                  <a:latin typeface="Roboto"/>
                  <a:ea typeface="Roboto"/>
                  <a:cs typeface="Roboto"/>
                  <a:sym typeface="Roboto"/>
                </a:rPr>
                <a:t>mportant step to get best results </a:t>
              </a:r>
              <a:endParaRPr dirty="0">
                <a:latin typeface="Roboto"/>
                <a:ea typeface="Roboto"/>
                <a:cs typeface="Roboto"/>
                <a:sym typeface="Roboto"/>
              </a:endParaRPr>
            </a:p>
          </p:txBody>
        </p:sp>
      </p:grpSp>
      <p:grpSp>
        <p:nvGrpSpPr>
          <p:cNvPr id="1095" name="Google Shape;1095;p28"/>
          <p:cNvGrpSpPr/>
          <p:nvPr/>
        </p:nvGrpSpPr>
        <p:grpSpPr>
          <a:xfrm>
            <a:off x="1561648" y="4055013"/>
            <a:ext cx="2146626" cy="671250"/>
            <a:chOff x="781048" y="4055013"/>
            <a:chExt cx="2146626" cy="671250"/>
          </a:xfrm>
        </p:grpSpPr>
        <p:sp>
          <p:nvSpPr>
            <p:cNvPr id="1096" name="Google Shape;1096;p28"/>
            <p:cNvSpPr txBox="1"/>
            <p:nvPr/>
          </p:nvSpPr>
          <p:spPr>
            <a:xfrm>
              <a:off x="781052" y="4055013"/>
              <a:ext cx="214662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Preprocesses Images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Image preprocessing to be trained well</a:t>
              </a:r>
              <a:endParaRPr dirty="0">
                <a:latin typeface="Roboto"/>
                <a:ea typeface="Roboto"/>
                <a:cs typeface="Roboto"/>
                <a:sym typeface="Roboto"/>
              </a:endParaRPr>
            </a:p>
          </p:txBody>
        </p:sp>
      </p:grpSp>
      <p:cxnSp>
        <p:nvCxnSpPr>
          <p:cNvPr id="1098" name="Google Shape;1098;p28"/>
          <p:cNvCxnSpPr>
            <a:cxnSpLocks/>
            <a:stCxn id="1096" idx="1"/>
            <a:endCxn id="1099" idx="2"/>
          </p:cNvCxnSpPr>
          <p:nvPr/>
        </p:nvCxnSpPr>
        <p:spPr>
          <a:xfrm rot="10800000" flipH="1">
            <a:off x="1561652" y="2812725"/>
            <a:ext cx="1981198" cy="1408188"/>
          </a:xfrm>
          <a:prstGeom prst="curvedConnector3">
            <a:avLst>
              <a:gd name="adj1" fmla="val -11538"/>
            </a:avLst>
          </a:prstGeom>
          <a:noFill/>
          <a:ln w="9525" cap="flat" cmpd="sng">
            <a:solidFill>
              <a:schemeClr val="dk2"/>
            </a:solidFill>
            <a:prstDash val="solid"/>
            <a:round/>
            <a:headEnd type="none" w="med" len="med"/>
            <a:tailEnd type="stealth" w="med" len="med"/>
          </a:ln>
        </p:spPr>
      </p:cxnSp>
      <p:cxnSp>
        <p:nvCxnSpPr>
          <p:cNvPr id="1100" name="Google Shape;1100;p28"/>
          <p:cNvCxnSpPr>
            <a:cxnSpLocks/>
            <a:stCxn id="1093" idx="3"/>
            <a:endCxn id="1101" idx="6"/>
          </p:cNvCxnSpPr>
          <p:nvPr/>
        </p:nvCxnSpPr>
        <p:spPr>
          <a:xfrm flipH="1" flipV="1">
            <a:off x="5601175" y="2812725"/>
            <a:ext cx="2219546" cy="1408204"/>
          </a:xfrm>
          <a:prstGeom prst="curvedConnector3">
            <a:avLst>
              <a:gd name="adj1" fmla="val -10299"/>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9" name="Google Shape;1179;p28"/>
          <p:cNvCxnSpPr>
            <a:stCxn id="1083" idx="1"/>
            <a:endCxn id="1178" idx="6"/>
          </p:cNvCxnSpPr>
          <p:nvPr/>
        </p:nvCxnSpPr>
        <p:spPr>
          <a:xfrm flipH="1">
            <a:off x="5286925" y="1709150"/>
            <a:ext cx="771000" cy="600"/>
          </a:xfrm>
          <a:prstGeom prst="curvedConnector3">
            <a:avLst>
              <a:gd name="adj1" fmla="val 50005"/>
            </a:avLst>
          </a:prstGeom>
          <a:noFill/>
          <a:ln w="952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369971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3"/>
                                        </p:tgtEl>
                                        <p:attrNameLst>
                                          <p:attrName>style.visibility</p:attrName>
                                        </p:attrNameLst>
                                      </p:cBhvr>
                                      <p:to>
                                        <p:strVal val="visible"/>
                                      </p:to>
                                    </p:set>
                                    <p:animEffect transition="in" filter="wipe(down)">
                                      <p:cBhvr>
                                        <p:cTn id="7" dur="500"/>
                                        <p:tgtEl>
                                          <p:spTgt spid="1083"/>
                                        </p:tgtEl>
                                      </p:cBhvr>
                                    </p:animEffect>
                                  </p:childTnLst>
                                </p:cTn>
                              </p:par>
                              <p:par>
                                <p:cTn id="8" presetID="22" presetClass="entr" presetSubtype="4" fill="hold" nodeType="withEffect">
                                  <p:stCondLst>
                                    <p:cond delay="0"/>
                                  </p:stCondLst>
                                  <p:childTnLst>
                                    <p:set>
                                      <p:cBhvr>
                                        <p:cTn id="9" dur="1" fill="hold">
                                          <p:stCondLst>
                                            <p:cond delay="0"/>
                                          </p:stCondLst>
                                        </p:cTn>
                                        <p:tgtEl>
                                          <p:spTgt spid="1086"/>
                                        </p:tgtEl>
                                        <p:attrNameLst>
                                          <p:attrName>style.visibility</p:attrName>
                                        </p:attrNameLst>
                                      </p:cBhvr>
                                      <p:to>
                                        <p:strVal val="visible"/>
                                      </p:to>
                                    </p:set>
                                    <p:animEffect transition="in" filter="wipe(down)">
                                      <p:cBhvr>
                                        <p:cTn id="10" dur="500"/>
                                        <p:tgtEl>
                                          <p:spTgt spid="1086"/>
                                        </p:tgtEl>
                                      </p:cBhvr>
                                    </p:animEffect>
                                  </p:childTnLst>
                                </p:cTn>
                              </p:par>
                              <p:par>
                                <p:cTn id="11" presetID="22" presetClass="entr" presetSubtype="4" fill="hold" nodeType="withEffect">
                                  <p:stCondLst>
                                    <p:cond delay="0"/>
                                  </p:stCondLst>
                                  <p:childTnLst>
                                    <p:set>
                                      <p:cBhvr>
                                        <p:cTn id="12" dur="1" fill="hold">
                                          <p:stCondLst>
                                            <p:cond delay="0"/>
                                          </p:stCondLst>
                                        </p:cTn>
                                        <p:tgtEl>
                                          <p:spTgt spid="1179"/>
                                        </p:tgtEl>
                                        <p:attrNameLst>
                                          <p:attrName>style.visibility</p:attrName>
                                        </p:attrNameLst>
                                      </p:cBhvr>
                                      <p:to>
                                        <p:strVal val="visible"/>
                                      </p:to>
                                    </p:set>
                                    <p:animEffect transition="in" filter="wipe(down)">
                                      <p:cBhvr>
                                        <p:cTn id="13" dur="500"/>
                                        <p:tgtEl>
                                          <p:spTgt spid="117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84"/>
                                        </p:tgtEl>
                                        <p:attrNameLst>
                                          <p:attrName>style.visibility</p:attrName>
                                        </p:attrNameLst>
                                      </p:cBhvr>
                                      <p:to>
                                        <p:strVal val="visible"/>
                                      </p:to>
                                    </p:set>
                                    <p:animEffect transition="in" filter="wipe(down)">
                                      <p:cBhvr>
                                        <p:cTn id="18" dur="500"/>
                                        <p:tgtEl>
                                          <p:spTgt spid="1084"/>
                                        </p:tgtEl>
                                      </p:cBhvr>
                                    </p:animEffect>
                                  </p:childTnLst>
                                </p:cTn>
                              </p:par>
                              <p:par>
                                <p:cTn id="19" presetID="22" presetClass="entr" presetSubtype="4" fill="hold" nodeType="withEffect">
                                  <p:stCondLst>
                                    <p:cond delay="0"/>
                                  </p:stCondLst>
                                  <p:childTnLst>
                                    <p:set>
                                      <p:cBhvr>
                                        <p:cTn id="20" dur="1" fill="hold">
                                          <p:stCondLst>
                                            <p:cond delay="0"/>
                                          </p:stCondLst>
                                        </p:cTn>
                                        <p:tgtEl>
                                          <p:spTgt spid="1089"/>
                                        </p:tgtEl>
                                        <p:attrNameLst>
                                          <p:attrName>style.visibility</p:attrName>
                                        </p:attrNameLst>
                                      </p:cBhvr>
                                      <p:to>
                                        <p:strVal val="visible"/>
                                      </p:to>
                                    </p:set>
                                    <p:animEffect transition="in" filter="wipe(down)">
                                      <p:cBhvr>
                                        <p:cTn id="21" dur="500"/>
                                        <p:tgtEl>
                                          <p:spTgt spid="1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 grpId="0" animBg="1"/>
      <p:bldP spid="10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4" name="Google Shape;1084;p28"/>
          <p:cNvSpPr/>
          <p:nvPr/>
        </p:nvSpPr>
        <p:spPr>
          <a:xfrm>
            <a:off x="754566" y="1145105"/>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Breast Cancer, </a:t>
            </a:r>
            <a:r>
              <a:rPr lang="en" sz="1400" b="0" dirty="0"/>
              <a:t>Results</a:t>
            </a:r>
            <a:endParaRPr b="0" dirty="0"/>
          </a:p>
        </p:txBody>
      </p:sp>
      <p:grpSp>
        <p:nvGrpSpPr>
          <p:cNvPr id="1089" name="Google Shape;1089;p28"/>
          <p:cNvGrpSpPr/>
          <p:nvPr/>
        </p:nvGrpSpPr>
        <p:grpSpPr>
          <a:xfrm>
            <a:off x="1078421" y="1320076"/>
            <a:ext cx="2317007" cy="671250"/>
            <a:chOff x="6053047" y="700371"/>
            <a:chExt cx="2317007" cy="671250"/>
          </a:xfrm>
        </p:grpSpPr>
        <p:sp>
          <p:nvSpPr>
            <p:cNvPr id="1090" name="Google Shape;1090;p28"/>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Results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6053047" y="1039821"/>
              <a:ext cx="231700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After many ideas we got final best possible results</a:t>
              </a:r>
              <a:endParaRPr dirty="0">
                <a:latin typeface="Roboto"/>
                <a:ea typeface="Roboto"/>
                <a:cs typeface="Roboto"/>
                <a:sym typeface="Roboto"/>
              </a:endParaRPr>
            </a:p>
          </p:txBody>
        </p:sp>
      </p:grpSp>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70D26F98-EBEA-E3AF-C6AB-928DB8CA93C2}"/>
                  </a:ext>
                </a:extLst>
              </p:cNvPr>
              <p:cNvSpPr txBox="1"/>
              <p:nvPr/>
            </p:nvSpPr>
            <p:spPr>
              <a:xfrm>
                <a:off x="4044176" y="1324726"/>
                <a:ext cx="3914078" cy="677108"/>
              </a:xfrm>
              <a:prstGeom prst="rect">
                <a:avLst/>
              </a:prstGeom>
              <a:noFill/>
            </p:spPr>
            <p:txBody>
              <a:bodyPr wrap="square">
                <a:spAutoFit/>
              </a:bodyPr>
              <a:lstStyle/>
              <a:p>
                <a:pPr marL="0" marR="0" indent="182880" algn="ctr" hangingPunct="0">
                  <a:spcBef>
                    <a:spcPts val="0"/>
                  </a:spcBef>
                  <a:spcAft>
                    <a:spcPts val="600"/>
                  </a:spcAft>
                </a:pPr>
                <a:r>
                  <a:rPr lang="en-US" sz="1400" dirty="0">
                    <a:solidFill>
                      <a:srgbClr val="000000"/>
                    </a:solidFill>
                    <a:effectLst/>
                    <a:latin typeface="Times New Roman" panose="02020603050405020304" pitchFamily="18" charset="0"/>
                    <a:ea typeface="Times New Roman" panose="02020603050405020304" pitchFamily="18" charset="0"/>
                  </a:rPr>
                  <a:t>We got an </a:t>
                </a:r>
                <a:r>
                  <a:rPr lang="en-US" sz="1400" b="1" dirty="0">
                    <a:solidFill>
                      <a:srgbClr val="000000"/>
                    </a:solidFill>
                    <a:effectLst/>
                    <a:latin typeface="Times New Roman" panose="02020603050405020304" pitchFamily="18" charset="0"/>
                    <a:ea typeface="Times New Roman" panose="02020603050405020304" pitchFamily="18" charset="0"/>
                  </a:rPr>
                  <a:t>overall accuracy</a:t>
                </a:r>
                <a:r>
                  <a:rPr lang="en-US" sz="1400" dirty="0">
                    <a:solidFill>
                      <a:srgbClr val="000000"/>
                    </a:solidFill>
                    <a:effectLst/>
                    <a:latin typeface="Times New Roman" panose="02020603050405020304" pitchFamily="18" charset="0"/>
                    <a:ea typeface="Times New Roman" panose="02020603050405020304" pitchFamily="18" charset="0"/>
                  </a:rPr>
                  <a:t> for the eight classes:</a:t>
                </a:r>
              </a:p>
              <a:p>
                <a:pPr marL="0" marR="0" indent="182880" algn="ctr" hangingPunct="0">
                  <a:spcBef>
                    <a:spcPts val="0"/>
                  </a:spcBef>
                  <a:spcAft>
                    <a:spcPts val="600"/>
                  </a:spcAft>
                </a:pPr>
                <a14:m>
                  <m:oMathPara xmlns:m="http://schemas.openxmlformats.org/officeDocument/2006/math">
                    <m:oMathParaPr>
                      <m:jc m:val="centerGroup"/>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rPr>
                        <m:t>𝑇𝑟𝑎𝑖𝑛𝑖𝑛𝑔</m:t>
                      </m:r>
                      <m:r>
                        <a:rPr lang="en-US" sz="1400" i="1">
                          <a:solidFill>
                            <a:srgbClr val="000000"/>
                          </a:solidFill>
                          <a:effectLst/>
                          <a:latin typeface="Cambria Math" panose="02040503050406030204" pitchFamily="18" charset="0"/>
                          <a:ea typeface="Times New Roman" panose="02020603050405020304" pitchFamily="18" charset="0"/>
                        </a:rPr>
                        <m:t> </m:t>
                      </m:r>
                      <m:r>
                        <a:rPr lang="en-US" sz="1400" i="1">
                          <a:solidFill>
                            <a:srgbClr val="000000"/>
                          </a:solidFill>
                          <a:effectLst/>
                          <a:latin typeface="Cambria Math" panose="02040503050406030204" pitchFamily="18" charset="0"/>
                          <a:ea typeface="Times New Roman" panose="02020603050405020304" pitchFamily="18" charset="0"/>
                        </a:rPr>
                        <m:t>𝐴𝑐𝑐</m:t>
                      </m:r>
                      <m:r>
                        <a:rPr lang="en-US" sz="1400" i="1">
                          <a:solidFill>
                            <a:srgbClr val="000000"/>
                          </a:solidFill>
                          <a:effectLst/>
                          <a:latin typeface="Cambria Math" panose="02040503050406030204" pitchFamily="18" charset="0"/>
                          <a:ea typeface="Times New Roman" panose="02020603050405020304" pitchFamily="18" charset="0"/>
                        </a:rPr>
                        <m:t>=92%,  </m:t>
                      </m:r>
                      <m:r>
                        <a:rPr lang="en-US" sz="1400" i="1">
                          <a:solidFill>
                            <a:srgbClr val="000000"/>
                          </a:solidFill>
                          <a:effectLst/>
                          <a:latin typeface="Cambria Math" panose="02040503050406030204" pitchFamily="18" charset="0"/>
                          <a:ea typeface="Times New Roman" panose="02020603050405020304" pitchFamily="18" charset="0"/>
                        </a:rPr>
                        <m:t>𝑇𝑒𝑠𝑡</m:t>
                      </m:r>
                      <m:r>
                        <a:rPr lang="en-US" sz="1400" i="1">
                          <a:solidFill>
                            <a:srgbClr val="000000"/>
                          </a:solidFill>
                          <a:effectLst/>
                          <a:latin typeface="Cambria Math" panose="02040503050406030204" pitchFamily="18" charset="0"/>
                          <a:ea typeface="Times New Roman" panose="02020603050405020304" pitchFamily="18" charset="0"/>
                        </a:rPr>
                        <m:t> </m:t>
                      </m:r>
                      <m:r>
                        <a:rPr lang="en-US" sz="1400" i="1">
                          <a:solidFill>
                            <a:srgbClr val="000000"/>
                          </a:solidFill>
                          <a:effectLst/>
                          <a:latin typeface="Cambria Math" panose="02040503050406030204" pitchFamily="18" charset="0"/>
                          <a:ea typeface="Times New Roman" panose="02020603050405020304" pitchFamily="18" charset="0"/>
                        </a:rPr>
                        <m:t>𝐴𝑐𝑐</m:t>
                      </m:r>
                      <m:r>
                        <a:rPr lang="en-US" sz="1400" i="1">
                          <a:solidFill>
                            <a:srgbClr val="000000"/>
                          </a:solidFill>
                          <a:effectLst/>
                          <a:latin typeface="Cambria Math" panose="02040503050406030204" pitchFamily="18" charset="0"/>
                          <a:ea typeface="Times New Roman" panose="02020603050405020304" pitchFamily="18" charset="0"/>
                        </a:rPr>
                        <m:t>=85%</m:t>
                      </m:r>
                    </m:oMath>
                  </m:oMathPara>
                </a14:m>
                <a:endParaRPr lang="en-US" sz="1400" dirty="0">
                  <a:solidFill>
                    <a:srgbClr val="000000"/>
                  </a:solidFill>
                  <a:effectLst/>
                  <a:latin typeface="Times New Roman" panose="02020603050405020304" pitchFamily="18" charset="0"/>
                  <a:ea typeface="Times New Roman" panose="02020603050405020304" pitchFamily="18" charset="0"/>
                </a:endParaRPr>
              </a:p>
            </p:txBody>
          </p:sp>
        </mc:Choice>
        <mc:Fallback>
          <p:sp>
            <p:nvSpPr>
              <p:cNvPr id="100" name="TextBox 99">
                <a:extLst>
                  <a:ext uri="{FF2B5EF4-FFF2-40B4-BE49-F238E27FC236}">
                    <a16:creationId xmlns:a16="http://schemas.microsoft.com/office/drawing/2014/main" id="{70D26F98-EBEA-E3AF-C6AB-928DB8CA93C2}"/>
                  </a:ext>
                </a:extLst>
              </p:cNvPr>
              <p:cNvSpPr txBox="1">
                <a:spLocks noRot="1" noChangeAspect="1" noMove="1" noResize="1" noEditPoints="1" noAdjustHandles="1" noChangeArrowheads="1" noChangeShapeType="1" noTextEdit="1"/>
              </p:cNvSpPr>
              <p:nvPr/>
            </p:nvSpPr>
            <p:spPr>
              <a:xfrm>
                <a:off x="4044176" y="1324726"/>
                <a:ext cx="3914078" cy="677108"/>
              </a:xfrm>
              <a:prstGeom prst="rect">
                <a:avLst/>
              </a:prstGeom>
              <a:blipFill>
                <a:blip r:embed="rId3"/>
                <a:stretch>
                  <a:fillRect t="-901"/>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C3CF073D-2285-6E3F-C561-1E4563970EB4}"/>
              </a:ext>
            </a:extLst>
          </p:cNvPr>
          <p:cNvSpPr txBox="1"/>
          <p:nvPr/>
        </p:nvSpPr>
        <p:spPr>
          <a:xfrm>
            <a:off x="5573381" y="2773287"/>
            <a:ext cx="2894112" cy="1384995"/>
          </a:xfrm>
          <a:prstGeom prst="rect">
            <a:avLst/>
          </a:prstGeom>
          <a:noFill/>
        </p:spPr>
        <p:txBody>
          <a:bodyPr wrap="square">
            <a:spAutoFit/>
          </a:bodyPr>
          <a:lstStyle/>
          <a:p>
            <a:r>
              <a:rPr lang="en-US" sz="1400" dirty="0">
                <a:effectLst/>
                <a:latin typeface="Calibri" panose="020F0502020204030204" pitchFamily="34" charset="0"/>
                <a:ea typeface="Calibri" panose="020F0502020204030204" pitchFamily="34" charset="0"/>
                <a:cs typeface="Arial" panose="020B0604020202020204" pitchFamily="34" charset="0"/>
              </a:rPr>
              <a:t>Overall, the </a:t>
            </a:r>
            <a:r>
              <a:rPr lang="en-US" sz="1400" b="1" dirty="0">
                <a:effectLst/>
                <a:latin typeface="Calibri" panose="020F0502020204030204" pitchFamily="34" charset="0"/>
                <a:ea typeface="Calibri" panose="020F0502020204030204" pitchFamily="34" charset="0"/>
                <a:cs typeface="Arial" panose="020B0604020202020204" pitchFamily="34" charset="0"/>
              </a:rPr>
              <a:t>sensitivity</a:t>
            </a:r>
            <a:r>
              <a:rPr lang="en-US" sz="1400" dirty="0">
                <a:effectLst/>
                <a:latin typeface="Calibri" panose="020F0502020204030204" pitchFamily="34" charset="0"/>
                <a:ea typeface="Calibri" panose="020F0502020204030204" pitchFamily="34" charset="0"/>
                <a:cs typeface="Arial" panose="020B0604020202020204" pitchFamily="34" charset="0"/>
              </a:rPr>
              <a:t> of mammography is about </a:t>
            </a:r>
            <a:r>
              <a:rPr lang="en-US" sz="1400" b="1" dirty="0">
                <a:effectLst/>
                <a:latin typeface="Calibri" panose="020F0502020204030204" pitchFamily="34" charset="0"/>
                <a:ea typeface="Calibri" panose="020F0502020204030204" pitchFamily="34" charset="0"/>
                <a:cs typeface="Arial" panose="020B0604020202020204" pitchFamily="34" charset="0"/>
              </a:rPr>
              <a:t>87 percent</a:t>
            </a:r>
            <a:r>
              <a:rPr lang="en-US" sz="1400" dirty="0">
                <a:effectLst/>
                <a:latin typeface="Calibri" panose="020F0502020204030204" pitchFamily="34" charset="0"/>
                <a:ea typeface="Calibri" panose="020F0502020204030204" pitchFamily="34" charset="0"/>
                <a:cs typeface="Arial" panose="020B0604020202020204" pitchFamily="34" charset="0"/>
              </a:rPr>
              <a:t>. This means mammography correctly identifies about 87 percent of women who truly have breast cancer in real life. </a:t>
            </a:r>
            <a:endParaRPr lang="en-US" dirty="0"/>
          </a:p>
        </p:txBody>
      </p:sp>
      <p:pic>
        <p:nvPicPr>
          <p:cNvPr id="103" name="Picture 102" descr="Text&#10;&#10;Description automatically generated with low confidence">
            <a:extLst>
              <a:ext uri="{FF2B5EF4-FFF2-40B4-BE49-F238E27FC236}">
                <a16:creationId xmlns:a16="http://schemas.microsoft.com/office/drawing/2014/main" id="{E2572738-2507-6262-B679-D91DE9DCF82B}"/>
              </a:ext>
            </a:extLst>
          </p:cNvPr>
          <p:cNvPicPr>
            <a:picLocks noChangeAspect="1"/>
          </p:cNvPicPr>
          <p:nvPr/>
        </p:nvPicPr>
        <p:blipFill rotWithShape="1">
          <a:blip r:embed="rId4"/>
          <a:srcRect t="34943" r="44128"/>
          <a:stretch/>
        </p:blipFill>
        <p:spPr>
          <a:xfrm>
            <a:off x="754566" y="2528536"/>
            <a:ext cx="3914078" cy="2082654"/>
          </a:xfrm>
          <a:prstGeom prst="rect">
            <a:avLst/>
          </a:prstGeom>
        </p:spPr>
      </p:pic>
    </p:spTree>
    <p:extLst>
      <p:ext uri="{BB962C8B-B14F-4D97-AF65-F5344CB8AC3E}">
        <p14:creationId xmlns:p14="http://schemas.microsoft.com/office/powerpoint/2010/main" val="410422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89"/>
                                        </p:tgtEl>
                                        <p:attrNameLst>
                                          <p:attrName>style.visibility</p:attrName>
                                        </p:attrNameLst>
                                      </p:cBhvr>
                                      <p:to>
                                        <p:strVal val="visible"/>
                                      </p:to>
                                    </p:set>
                                    <p:animEffect transition="in" filter="wipe(down)">
                                      <p:cBhvr>
                                        <p:cTn id="7" dur="500"/>
                                        <p:tgtEl>
                                          <p:spTgt spid="108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84"/>
                                        </p:tgtEl>
                                        <p:attrNameLst>
                                          <p:attrName>style.visibility</p:attrName>
                                        </p:attrNameLst>
                                      </p:cBhvr>
                                      <p:to>
                                        <p:strVal val="visible"/>
                                      </p:to>
                                    </p:set>
                                    <p:animEffect transition="in" filter="wipe(down)">
                                      <p:cBhvr>
                                        <p:cTn id="10" dur="500"/>
                                        <p:tgtEl>
                                          <p:spTgt spid="108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down)">
                                      <p:cBhvr>
                                        <p:cTn id="15" dur="500"/>
                                        <p:tgtEl>
                                          <p:spTgt spid="10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3"/>
                                        </p:tgtEl>
                                        <p:attrNameLst>
                                          <p:attrName>style.visibility</p:attrName>
                                        </p:attrNameLst>
                                      </p:cBhvr>
                                      <p:to>
                                        <p:strVal val="visible"/>
                                      </p:to>
                                    </p:set>
                                    <p:animEffect transition="in" filter="fade">
                                      <p:cBhvr>
                                        <p:cTn id="20" dur="1000"/>
                                        <p:tgtEl>
                                          <p:spTgt spid="103"/>
                                        </p:tgtEl>
                                      </p:cBhvr>
                                    </p:animEffect>
                                    <p:anim calcmode="lin" valueType="num">
                                      <p:cBhvr>
                                        <p:cTn id="21" dur="1000" fill="hold"/>
                                        <p:tgtEl>
                                          <p:spTgt spid="103"/>
                                        </p:tgtEl>
                                        <p:attrNameLst>
                                          <p:attrName>ppt_x</p:attrName>
                                        </p:attrNameLst>
                                      </p:cBhvr>
                                      <p:tavLst>
                                        <p:tav tm="0">
                                          <p:val>
                                            <p:strVal val="#ppt_x"/>
                                          </p:val>
                                        </p:tav>
                                        <p:tav tm="100000">
                                          <p:val>
                                            <p:strVal val="#ppt_x"/>
                                          </p:val>
                                        </p:tav>
                                      </p:tavLst>
                                    </p:anim>
                                    <p:anim calcmode="lin" valueType="num">
                                      <p:cBhvr>
                                        <p:cTn id="22"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wipe(down)">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p:bldP spid="100" grpId="0"/>
      <p:bldP spid="10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Motivation</a:t>
            </a:r>
            <a:endParaRPr dirty="0"/>
          </a:p>
        </p:txBody>
      </p:sp>
      <p:pic>
        <p:nvPicPr>
          <p:cNvPr id="1544" name="Google Shape;1544;p33" title="Gráfico">
            <a:hlinkClick r:id="rId3"/>
          </p:cNvPr>
          <p:cNvPicPr preferRelativeResize="0"/>
          <p:nvPr/>
        </p:nvPicPr>
        <p:blipFill rotWithShape="1">
          <a:blip r:embed="rId4">
            <a:alphaModFix/>
          </a:blip>
          <a:srcRect t="3164" r="6375" b="8441"/>
          <a:stretch/>
        </p:blipFill>
        <p:spPr>
          <a:xfrm>
            <a:off x="3177186" y="1728575"/>
            <a:ext cx="4726249" cy="2615800"/>
          </a:xfrm>
          <a:prstGeom prst="rect">
            <a:avLst/>
          </a:prstGeom>
          <a:noFill/>
          <a:ln>
            <a:noFill/>
          </a:ln>
        </p:spPr>
      </p:pic>
      <p:grpSp>
        <p:nvGrpSpPr>
          <p:cNvPr id="1546" name="Google Shape;1546;p33"/>
          <p:cNvGrpSpPr/>
          <p:nvPr/>
        </p:nvGrpSpPr>
        <p:grpSpPr>
          <a:xfrm>
            <a:off x="702533" y="1568905"/>
            <a:ext cx="2381210" cy="824600"/>
            <a:chOff x="457200" y="959300"/>
            <a:chExt cx="2518200" cy="824600"/>
          </a:xfrm>
        </p:grpSpPr>
        <p:grpSp>
          <p:nvGrpSpPr>
            <p:cNvPr id="1547" name="Google Shape;1547;p33"/>
            <p:cNvGrpSpPr/>
            <p:nvPr/>
          </p:nvGrpSpPr>
          <p:grpSpPr>
            <a:xfrm>
              <a:off x="914400" y="959300"/>
              <a:ext cx="2061000" cy="824600"/>
              <a:chOff x="457200" y="959300"/>
              <a:chExt cx="2061000" cy="824600"/>
            </a:xfrm>
          </p:grpSpPr>
          <p:sp>
            <p:nvSpPr>
              <p:cNvPr id="1548" name="Google Shape;154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rPr>
                  <a:t>Breast</a:t>
                </a:r>
                <a:endParaRPr sz="1800" b="1" dirty="0">
                  <a:latin typeface="Fira Sans Extra Condensed"/>
                  <a:sym typeface="Fira Sans Extra Condensed"/>
                </a:endParaRPr>
              </a:p>
            </p:txBody>
          </p:sp>
          <p:sp>
            <p:nvSpPr>
              <p:cNvPr id="1549" name="Google Shape;154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rPr>
                  <a:t>2.26 million New Cases </a:t>
                </a:r>
                <a:endParaRPr dirty="0">
                  <a:latin typeface="Roboto"/>
                  <a:ea typeface="Roboto"/>
                  <a:sym typeface="Roboto"/>
                </a:endParaRPr>
              </a:p>
            </p:txBody>
          </p:sp>
        </p:grpSp>
        <p:sp>
          <p:nvSpPr>
            <p:cNvPr id="1550" name="Google Shape;155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702527" y="2624170"/>
            <a:ext cx="2381210" cy="824600"/>
            <a:chOff x="457200" y="1964800"/>
            <a:chExt cx="2518200" cy="824600"/>
          </a:xfrm>
        </p:grpSpPr>
        <p:grpSp>
          <p:nvGrpSpPr>
            <p:cNvPr id="1552" name="Google Shape;1552;p33"/>
            <p:cNvGrpSpPr/>
            <p:nvPr/>
          </p:nvGrpSpPr>
          <p:grpSpPr>
            <a:xfrm>
              <a:off x="914400" y="1964800"/>
              <a:ext cx="2061000" cy="824600"/>
              <a:chOff x="457200" y="2087425"/>
              <a:chExt cx="2061000" cy="824600"/>
            </a:xfrm>
          </p:grpSpPr>
          <p:sp>
            <p:nvSpPr>
              <p:cNvPr id="1553" name="Google Shape;1553;p3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Colorectal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554" name="Google Shape;1554;p3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rPr>
                  <a:t>1.93 million New Cases </a:t>
                </a:r>
                <a:endParaRPr lang="en-US" dirty="0">
                  <a:latin typeface="Roboto"/>
                  <a:ea typeface="Roboto"/>
                  <a:sym typeface="Roboto"/>
                </a:endParaRPr>
              </a:p>
            </p:txBody>
          </p:sp>
        </p:grpSp>
        <p:sp>
          <p:nvSpPr>
            <p:cNvPr id="1555" name="Google Shape;1555;p33"/>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702533" y="3679435"/>
            <a:ext cx="2381210" cy="824600"/>
            <a:chOff x="457200" y="959300"/>
            <a:chExt cx="2518200" cy="824600"/>
          </a:xfrm>
        </p:grpSpPr>
        <p:grpSp>
          <p:nvGrpSpPr>
            <p:cNvPr id="1557" name="Google Shape;1557;p33"/>
            <p:cNvGrpSpPr/>
            <p:nvPr/>
          </p:nvGrpSpPr>
          <p:grpSpPr>
            <a:xfrm>
              <a:off x="914400" y="959300"/>
              <a:ext cx="2061000" cy="824600"/>
              <a:chOff x="457200" y="959300"/>
              <a:chExt cx="2061000" cy="824600"/>
            </a:xfrm>
          </p:grpSpPr>
          <p:sp>
            <p:nvSpPr>
              <p:cNvPr id="1558" name="Google Shape;155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Skin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559" name="Google Shape;155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rPr>
                  <a:t>1.2 million New Cases </a:t>
                </a:r>
                <a:endParaRPr lang="en-US" dirty="0">
                  <a:latin typeface="Roboto"/>
                  <a:ea typeface="Roboto"/>
                  <a:sym typeface="Roboto"/>
                </a:endParaRPr>
              </a:p>
            </p:txBody>
          </p:sp>
        </p:grpSp>
        <p:sp>
          <p:nvSpPr>
            <p:cNvPr id="1560" name="Google Shape;156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Fira Sans Extra Condensed"/>
                  <a:ea typeface="Fira Sans Extra Condensed"/>
                  <a:cs typeface="Fira Sans Extra Condensed"/>
                  <a:sym typeface="Fira Sans Extra Condensed"/>
                </a:rPr>
                <a:t>03</a:t>
              </a:r>
              <a:endParaRPr sz="1800" b="1" dirty="0">
                <a:solidFill>
                  <a:schemeClr val="accent2"/>
                </a:solidFill>
                <a:latin typeface="Fira Sans Extra Condensed"/>
                <a:ea typeface="Fira Sans Extra Condensed"/>
                <a:cs typeface="Fira Sans Extra Condensed"/>
                <a:sym typeface="Fira Sans Extra Condensed"/>
              </a:endParaRPr>
            </a:p>
          </p:txBody>
        </p:sp>
      </p:grpSp>
      <p:sp>
        <p:nvSpPr>
          <p:cNvPr id="1561" name="Google Shape;1561;p33"/>
          <p:cNvSpPr/>
          <p:nvPr/>
        </p:nvSpPr>
        <p:spPr>
          <a:xfrm>
            <a:off x="4017236" y="4436825"/>
            <a:ext cx="924000"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Breast</a:t>
            </a:r>
            <a:endParaRPr dirty="0">
              <a:solidFill>
                <a:schemeClr val="lt1"/>
              </a:solidFill>
            </a:endParaRPr>
          </a:p>
        </p:txBody>
      </p:sp>
      <p:sp>
        <p:nvSpPr>
          <p:cNvPr id="1562" name="Google Shape;1562;p33"/>
          <p:cNvSpPr/>
          <p:nvPr/>
        </p:nvSpPr>
        <p:spPr>
          <a:xfrm>
            <a:off x="5304491" y="4436825"/>
            <a:ext cx="1054589"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Fira Sans Extra Condensed"/>
                <a:sym typeface="Fira Sans Extra Condensed"/>
              </a:rPr>
              <a:t>Colorectal</a:t>
            </a:r>
            <a:endParaRPr sz="1100" dirty="0">
              <a:solidFill>
                <a:schemeClr val="lt1"/>
              </a:solidFill>
            </a:endParaRPr>
          </a:p>
        </p:txBody>
      </p:sp>
      <p:sp>
        <p:nvSpPr>
          <p:cNvPr id="1563" name="Google Shape;1563;p33"/>
          <p:cNvSpPr/>
          <p:nvPr/>
        </p:nvSpPr>
        <p:spPr>
          <a:xfrm>
            <a:off x="6722336" y="4436825"/>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Skin</a:t>
            </a:r>
            <a:endParaRPr dirty="0">
              <a:solidFill>
                <a:schemeClr val="lt1"/>
              </a:solidFill>
            </a:endParaRPr>
          </a:p>
        </p:txBody>
      </p:sp>
      <p:sp>
        <p:nvSpPr>
          <p:cNvPr id="112" name="Google Shape;1545;p33">
            <a:extLst>
              <a:ext uri="{FF2B5EF4-FFF2-40B4-BE49-F238E27FC236}">
                <a16:creationId xmlns:a16="http://schemas.microsoft.com/office/drawing/2014/main" id="{7AC29354-FEE8-07AA-5109-4E483CCEA8E6}"/>
              </a:ext>
            </a:extLst>
          </p:cNvPr>
          <p:cNvSpPr txBox="1"/>
          <p:nvPr/>
        </p:nvSpPr>
        <p:spPr>
          <a:xfrm>
            <a:off x="457200" y="991240"/>
            <a:ext cx="6943809" cy="36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Roboto"/>
                <a:ea typeface="Roboto"/>
              </a:rPr>
              <a:t>Cancer is a leading cause of death worldwide, accounting for nearly 10 million deaths in 2020, or nearly one in six deaths.</a:t>
            </a:r>
            <a:endParaRPr dirty="0">
              <a:latin typeface="Roboto"/>
              <a:ea typeface="Roboto"/>
              <a:sym typeface="Roboto"/>
            </a:endParaRPr>
          </a:p>
        </p:txBody>
      </p:sp>
    </p:spTree>
    <p:extLst>
      <p:ext uri="{BB962C8B-B14F-4D97-AF65-F5344CB8AC3E}">
        <p14:creationId xmlns:p14="http://schemas.microsoft.com/office/powerpoint/2010/main" val="387701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
                                        </p:tgtEl>
                                        <p:attrNameLst>
                                          <p:attrName>style.visibility</p:attrName>
                                        </p:attrNameLst>
                                      </p:cBhvr>
                                      <p:to>
                                        <p:strVal val="visible"/>
                                      </p:to>
                                    </p:set>
                                    <p:anim calcmode="lin" valueType="num">
                                      <p:cBhvr additive="base">
                                        <p:cTn id="7" dur="500" fill="hold"/>
                                        <p:tgtEl>
                                          <p:spTgt spid="1546"/>
                                        </p:tgtEl>
                                        <p:attrNameLst>
                                          <p:attrName>ppt_x</p:attrName>
                                        </p:attrNameLst>
                                      </p:cBhvr>
                                      <p:tavLst>
                                        <p:tav tm="0">
                                          <p:val>
                                            <p:strVal val="#ppt_x"/>
                                          </p:val>
                                        </p:tav>
                                        <p:tav tm="100000">
                                          <p:val>
                                            <p:strVal val="#ppt_x"/>
                                          </p:val>
                                        </p:tav>
                                      </p:tavLst>
                                    </p:anim>
                                    <p:anim calcmode="lin" valueType="num">
                                      <p:cBhvr additive="base">
                                        <p:cTn id="8" dur="500" fill="hold"/>
                                        <p:tgtEl>
                                          <p:spTgt spid="15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61"/>
                                        </p:tgtEl>
                                        <p:attrNameLst>
                                          <p:attrName>style.visibility</p:attrName>
                                        </p:attrNameLst>
                                      </p:cBhvr>
                                      <p:to>
                                        <p:strVal val="visible"/>
                                      </p:to>
                                    </p:set>
                                    <p:anim calcmode="lin" valueType="num">
                                      <p:cBhvr additive="base">
                                        <p:cTn id="11" dur="500" fill="hold"/>
                                        <p:tgtEl>
                                          <p:spTgt spid="1561"/>
                                        </p:tgtEl>
                                        <p:attrNameLst>
                                          <p:attrName>ppt_x</p:attrName>
                                        </p:attrNameLst>
                                      </p:cBhvr>
                                      <p:tavLst>
                                        <p:tav tm="0">
                                          <p:val>
                                            <p:strVal val="#ppt_x"/>
                                          </p:val>
                                        </p:tav>
                                        <p:tav tm="100000">
                                          <p:val>
                                            <p:strVal val="#ppt_x"/>
                                          </p:val>
                                        </p:tav>
                                      </p:tavLst>
                                    </p:anim>
                                    <p:anim calcmode="lin" valueType="num">
                                      <p:cBhvr additive="base">
                                        <p:cTn id="12" dur="500" fill="hold"/>
                                        <p:tgtEl>
                                          <p:spTgt spid="15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51"/>
                                        </p:tgtEl>
                                        <p:attrNameLst>
                                          <p:attrName>style.visibility</p:attrName>
                                        </p:attrNameLst>
                                      </p:cBhvr>
                                      <p:to>
                                        <p:strVal val="visible"/>
                                      </p:to>
                                    </p:set>
                                    <p:anim calcmode="lin" valueType="num">
                                      <p:cBhvr additive="base">
                                        <p:cTn id="17" dur="500" fill="hold"/>
                                        <p:tgtEl>
                                          <p:spTgt spid="1551"/>
                                        </p:tgtEl>
                                        <p:attrNameLst>
                                          <p:attrName>ppt_x</p:attrName>
                                        </p:attrNameLst>
                                      </p:cBhvr>
                                      <p:tavLst>
                                        <p:tav tm="0">
                                          <p:val>
                                            <p:strVal val="#ppt_x"/>
                                          </p:val>
                                        </p:tav>
                                        <p:tav tm="100000">
                                          <p:val>
                                            <p:strVal val="#ppt_x"/>
                                          </p:val>
                                        </p:tav>
                                      </p:tavLst>
                                    </p:anim>
                                    <p:anim calcmode="lin" valueType="num">
                                      <p:cBhvr additive="base">
                                        <p:cTn id="18" dur="500" fill="hold"/>
                                        <p:tgtEl>
                                          <p:spTgt spid="15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62"/>
                                        </p:tgtEl>
                                        <p:attrNameLst>
                                          <p:attrName>style.visibility</p:attrName>
                                        </p:attrNameLst>
                                      </p:cBhvr>
                                      <p:to>
                                        <p:strVal val="visible"/>
                                      </p:to>
                                    </p:set>
                                    <p:anim calcmode="lin" valueType="num">
                                      <p:cBhvr additive="base">
                                        <p:cTn id="21" dur="500" fill="hold"/>
                                        <p:tgtEl>
                                          <p:spTgt spid="1562"/>
                                        </p:tgtEl>
                                        <p:attrNameLst>
                                          <p:attrName>ppt_x</p:attrName>
                                        </p:attrNameLst>
                                      </p:cBhvr>
                                      <p:tavLst>
                                        <p:tav tm="0">
                                          <p:val>
                                            <p:strVal val="#ppt_x"/>
                                          </p:val>
                                        </p:tav>
                                        <p:tav tm="100000">
                                          <p:val>
                                            <p:strVal val="#ppt_x"/>
                                          </p:val>
                                        </p:tav>
                                      </p:tavLst>
                                    </p:anim>
                                    <p:anim calcmode="lin" valueType="num">
                                      <p:cBhvr additive="base">
                                        <p:cTn id="22" dur="500" fill="hold"/>
                                        <p:tgtEl>
                                          <p:spTgt spid="156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56"/>
                                        </p:tgtEl>
                                        <p:attrNameLst>
                                          <p:attrName>style.visibility</p:attrName>
                                        </p:attrNameLst>
                                      </p:cBhvr>
                                      <p:to>
                                        <p:strVal val="visible"/>
                                      </p:to>
                                    </p:set>
                                    <p:anim calcmode="lin" valueType="num">
                                      <p:cBhvr additive="base">
                                        <p:cTn id="27" dur="500" fill="hold"/>
                                        <p:tgtEl>
                                          <p:spTgt spid="1556"/>
                                        </p:tgtEl>
                                        <p:attrNameLst>
                                          <p:attrName>ppt_x</p:attrName>
                                        </p:attrNameLst>
                                      </p:cBhvr>
                                      <p:tavLst>
                                        <p:tav tm="0">
                                          <p:val>
                                            <p:strVal val="#ppt_x"/>
                                          </p:val>
                                        </p:tav>
                                        <p:tav tm="100000">
                                          <p:val>
                                            <p:strVal val="#ppt_x"/>
                                          </p:val>
                                        </p:tav>
                                      </p:tavLst>
                                    </p:anim>
                                    <p:anim calcmode="lin" valueType="num">
                                      <p:cBhvr additive="base">
                                        <p:cTn id="28" dur="500" fill="hold"/>
                                        <p:tgtEl>
                                          <p:spTgt spid="15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63"/>
                                        </p:tgtEl>
                                        <p:attrNameLst>
                                          <p:attrName>style.visibility</p:attrName>
                                        </p:attrNameLst>
                                      </p:cBhvr>
                                      <p:to>
                                        <p:strVal val="visible"/>
                                      </p:to>
                                    </p:set>
                                    <p:anim calcmode="lin" valueType="num">
                                      <p:cBhvr additive="base">
                                        <p:cTn id="31" dur="500" fill="hold"/>
                                        <p:tgtEl>
                                          <p:spTgt spid="1563"/>
                                        </p:tgtEl>
                                        <p:attrNameLst>
                                          <p:attrName>ppt_x</p:attrName>
                                        </p:attrNameLst>
                                      </p:cBhvr>
                                      <p:tavLst>
                                        <p:tav tm="0">
                                          <p:val>
                                            <p:strVal val="#ppt_x"/>
                                          </p:val>
                                        </p:tav>
                                        <p:tav tm="100000">
                                          <p:val>
                                            <p:strVal val="#ppt_x"/>
                                          </p:val>
                                        </p:tav>
                                      </p:tavLst>
                                    </p:anim>
                                    <p:anim calcmode="lin" valueType="num">
                                      <p:cBhvr additive="base">
                                        <p:cTn id="32" dur="500" fill="hold"/>
                                        <p:tgtEl>
                                          <p:spTgt spid="1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1" grpId="0" animBg="1"/>
      <p:bldP spid="1562" grpId="0" animBg="1"/>
      <p:bldP spid="156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5" name="Google Shape;1085;p2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Skin Cancer, </a:t>
            </a:r>
            <a:r>
              <a:rPr lang="en" sz="1400" b="0" dirty="0"/>
              <a:t>Imbalnced Data</a:t>
            </a:r>
            <a:endParaRPr b="0" dirty="0"/>
          </a:p>
        </p:txBody>
      </p:sp>
      <p:graphicFrame>
        <p:nvGraphicFramePr>
          <p:cNvPr id="5" name="Table 4">
            <a:extLst>
              <a:ext uri="{FF2B5EF4-FFF2-40B4-BE49-F238E27FC236}">
                <a16:creationId xmlns:a16="http://schemas.microsoft.com/office/drawing/2014/main" id="{6AB91BD1-4450-C5FC-685A-8AF287F4AE75}"/>
              </a:ext>
            </a:extLst>
          </p:cNvPr>
          <p:cNvGraphicFramePr>
            <a:graphicFrameLocks noGrp="1"/>
          </p:cNvGraphicFramePr>
          <p:nvPr>
            <p:extLst>
              <p:ext uri="{D42A27DB-BD31-4B8C-83A1-F6EECF244321}">
                <p14:modId xmlns:p14="http://schemas.microsoft.com/office/powerpoint/2010/main" val="745053108"/>
              </p:ext>
            </p:extLst>
          </p:nvPr>
        </p:nvGraphicFramePr>
        <p:xfrm>
          <a:off x="457200" y="1998590"/>
          <a:ext cx="3649406" cy="1830262"/>
        </p:xfrm>
        <a:graphic>
          <a:graphicData uri="http://schemas.openxmlformats.org/drawingml/2006/table">
            <a:tbl>
              <a:tblPr firstRow="1" firstCol="1" bandRow="1"/>
              <a:tblGrid>
                <a:gridCol w="2385602">
                  <a:extLst>
                    <a:ext uri="{9D8B030D-6E8A-4147-A177-3AD203B41FA5}">
                      <a16:colId xmlns:a16="http://schemas.microsoft.com/office/drawing/2014/main" val="3840637067"/>
                    </a:ext>
                  </a:extLst>
                </a:gridCol>
                <a:gridCol w="1263804">
                  <a:extLst>
                    <a:ext uri="{9D8B030D-6E8A-4147-A177-3AD203B41FA5}">
                      <a16:colId xmlns:a16="http://schemas.microsoft.com/office/drawing/2014/main" val="4005969100"/>
                    </a:ext>
                  </a:extLst>
                </a:gridCol>
              </a:tblGrid>
              <a:tr h="494835">
                <a:tc gridSpan="2">
                  <a:txBody>
                    <a:bodyPr/>
                    <a:lstStyle/>
                    <a:p>
                      <a:pPr marL="0" marR="0" indent="0" algn="ctr" hangingPunct="0">
                        <a:spcBef>
                          <a:spcPts val="0"/>
                        </a:spcBef>
                        <a:spcAft>
                          <a:spcPts val="600"/>
                        </a:spcAft>
                      </a:pPr>
                      <a:r>
                        <a:rPr lang="en-US" sz="115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Number of Images for each Class</a:t>
                      </a:r>
                      <a:endParaRPr lang="en-US" sz="115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2703938940"/>
                  </a:ext>
                </a:extLst>
              </a:tr>
              <a:tr h="494835">
                <a:tc>
                  <a:txBody>
                    <a:bodyPr/>
                    <a:lstStyle/>
                    <a:p>
                      <a:pPr marL="0" marR="0" indent="0" algn="just" hangingPunct="0">
                        <a:spcBef>
                          <a:spcPts val="0"/>
                        </a:spcBef>
                        <a:spcAft>
                          <a:spcPts val="600"/>
                        </a:spcAft>
                      </a:pPr>
                      <a:r>
                        <a:rPr lang="en-US" sz="115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Melanocytic Nevi (nv)</a:t>
                      </a:r>
                    </a:p>
                  </a:txBody>
                  <a:tcPr marL="68580" marR="68580" marT="0" marB="0" anchor="ctr">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ctr" hangingPunct="0">
                        <a:spcBef>
                          <a:spcPts val="0"/>
                        </a:spcBef>
                        <a:spcAft>
                          <a:spcPts val="600"/>
                        </a:spcAft>
                      </a:pPr>
                      <a:r>
                        <a:rPr lang="en-US" sz="115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6705 Images</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886696900"/>
                  </a:ext>
                </a:extLst>
              </a:tr>
              <a:tr h="494835">
                <a:tc>
                  <a:txBody>
                    <a:bodyPr/>
                    <a:lstStyle/>
                    <a:p>
                      <a:pPr marL="0" marR="0" indent="0" algn="just" hangingPunct="0">
                        <a:spcBef>
                          <a:spcPts val="0"/>
                        </a:spcBef>
                        <a:spcAft>
                          <a:spcPts val="600"/>
                        </a:spcAft>
                      </a:pPr>
                      <a:r>
                        <a:rPr lang="en-US" sz="115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Melanoma (mel)</a:t>
                      </a:r>
                    </a:p>
                  </a:txBody>
                  <a:tcPr marL="68580" marR="68580" marT="0" marB="0" anchor="ctr">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tc>
                  <a:txBody>
                    <a:bodyPr/>
                    <a:lstStyle/>
                    <a:p>
                      <a:pPr marL="0" marR="0" indent="0" algn="ctr" hangingPunct="0">
                        <a:spcBef>
                          <a:spcPts val="0"/>
                        </a:spcBef>
                        <a:spcAft>
                          <a:spcPts val="600"/>
                        </a:spcAft>
                      </a:pPr>
                      <a:r>
                        <a:rPr lang="en-US" sz="115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1113 Images</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47091284"/>
                  </a:ext>
                </a:extLst>
              </a:tr>
              <a:tr h="345757">
                <a:tc>
                  <a:txBody>
                    <a:bodyPr/>
                    <a:lstStyle/>
                    <a:p>
                      <a:pPr marL="0" marR="0" indent="0" algn="just" hangingPunct="0">
                        <a:spcBef>
                          <a:spcPts val="0"/>
                        </a:spcBef>
                        <a:spcAft>
                          <a:spcPts val="600"/>
                        </a:spcAft>
                      </a:pPr>
                      <a:r>
                        <a:rPr lang="en-US" sz="115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Benign lesions of the keratosis (bkl)</a:t>
                      </a:r>
                    </a:p>
                  </a:txBody>
                  <a:tcPr marL="68580" marR="68580" marT="0" marB="0" anchor="ctr">
                    <a:lnL w="12700" cap="flat" cmpd="sng" algn="ctr">
                      <a:solidFill>
                        <a:srgbClr val="FFFFFF"/>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indent="0" algn="ctr" hangingPunct="0">
                        <a:spcBef>
                          <a:spcPts val="0"/>
                        </a:spcBef>
                        <a:spcAft>
                          <a:spcPts val="600"/>
                        </a:spcAft>
                      </a:pPr>
                      <a:r>
                        <a:rPr lang="en-US" sz="115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1099 Images</a:t>
                      </a: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615783"/>
                  </a:ext>
                </a:extLst>
              </a:tr>
            </a:tbl>
          </a:graphicData>
        </a:graphic>
      </p:graphicFrame>
      <p:pic>
        <p:nvPicPr>
          <p:cNvPr id="14" name="Picture 13" descr="Chart, bar chart&#10;&#10;Description automatically generated">
            <a:extLst>
              <a:ext uri="{FF2B5EF4-FFF2-40B4-BE49-F238E27FC236}">
                <a16:creationId xmlns:a16="http://schemas.microsoft.com/office/drawing/2014/main" id="{E03EB8CD-DE31-D6AC-D903-9FEE1D88C414}"/>
              </a:ext>
            </a:extLst>
          </p:cNvPr>
          <p:cNvPicPr>
            <a:picLocks noChangeAspect="1"/>
          </p:cNvPicPr>
          <p:nvPr/>
        </p:nvPicPr>
        <p:blipFill>
          <a:blip r:embed="rId3"/>
          <a:stretch>
            <a:fillRect/>
          </a:stretch>
        </p:blipFill>
        <p:spPr>
          <a:xfrm>
            <a:off x="4467925" y="1413669"/>
            <a:ext cx="4358005" cy="3000104"/>
          </a:xfrm>
          <a:prstGeom prst="rect">
            <a:avLst/>
          </a:prstGeom>
        </p:spPr>
      </p:pic>
    </p:spTree>
    <p:extLst>
      <p:ext uri="{BB962C8B-B14F-4D97-AF65-F5344CB8AC3E}">
        <p14:creationId xmlns:p14="http://schemas.microsoft.com/office/powerpoint/2010/main" val="319277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2800" b="1" i="0" u="none" strike="noStrike" kern="0" cap="none" spc="0" normalizeH="0" baseline="0" noProof="0" dirty="0">
                <a:ln>
                  <a:noFill/>
                </a:ln>
                <a:solidFill>
                  <a:srgbClr val="000000"/>
                </a:solidFill>
                <a:effectLst/>
                <a:uLnTx/>
                <a:uFillTx/>
                <a:latin typeface="Fira Sans Extra Condensed"/>
                <a:sym typeface="Fira Sans Extra Condensed"/>
              </a:rPr>
              <a:t>Skin Cancer, </a:t>
            </a:r>
            <a:r>
              <a:rPr kumimoji="0" lang="en" sz="1400" b="0" i="0" u="none" strike="noStrike" kern="0" cap="none" spc="0" normalizeH="0" baseline="0" noProof="0" dirty="0">
                <a:ln>
                  <a:noFill/>
                </a:ln>
                <a:solidFill>
                  <a:srgbClr val="000000"/>
                </a:solidFill>
                <a:effectLst/>
                <a:uLnTx/>
                <a:uFillTx/>
                <a:latin typeface="Fira Sans Extra Condensed"/>
                <a:sym typeface="Fira Sans Extra Condensed"/>
              </a:rPr>
              <a:t>Imbalnced Data</a:t>
            </a:r>
            <a:endParaRPr lang="en-US" dirty="0"/>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695359" y="2359226"/>
            <a:ext cx="3343229" cy="1488799"/>
            <a:chOff x="695359" y="2302076"/>
            <a:chExt cx="3343229" cy="1488799"/>
          </a:xfrm>
        </p:grpSpPr>
        <p:sp>
          <p:nvSpPr>
            <p:cNvPr id="350" name="Google Shape;350;p17"/>
            <p:cNvSpPr txBox="1"/>
            <p:nvPr/>
          </p:nvSpPr>
          <p:spPr>
            <a:xfrm>
              <a:off x="695359" y="2302076"/>
              <a:ext cx="212961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Over, Under  Sampling</a:t>
              </a:r>
            </a:p>
          </p:txBody>
        </p:sp>
        <p:sp>
          <p:nvSpPr>
            <p:cNvPr id="351" name="Google Shape;351;p17"/>
            <p:cNvSpPr txBox="1"/>
            <p:nvPr/>
          </p:nvSpPr>
          <p:spPr>
            <a:xfrm>
              <a:off x="695388"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Duplicates minor class images </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Removes major class images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Duplicates causes overfitting</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Removing causes information loss</a:t>
              </a:r>
              <a:endParaRPr dirty="0">
                <a:latin typeface="Roboto"/>
                <a:ea typeface="Roboto"/>
                <a:cs typeface="Roboto"/>
                <a:sym typeface="Roboto"/>
              </a:endParaRPr>
            </a:p>
          </p:txBody>
        </p:sp>
      </p:grpSp>
      <p:grpSp>
        <p:nvGrpSpPr>
          <p:cNvPr id="352" name="Google Shape;352;p17"/>
          <p:cNvGrpSpPr/>
          <p:nvPr/>
        </p:nvGrpSpPr>
        <p:grpSpPr>
          <a:xfrm>
            <a:off x="5114996" y="2359226"/>
            <a:ext cx="3343204" cy="1488799"/>
            <a:chOff x="5114996" y="2302076"/>
            <a:chExt cx="3343204" cy="1488799"/>
          </a:xfrm>
        </p:grpSpPr>
        <p:sp>
          <p:nvSpPr>
            <p:cNvPr id="353" name="Google Shape;353;p17"/>
            <p:cNvSpPr txBox="1"/>
            <p:nvPr/>
          </p:nvSpPr>
          <p:spPr>
            <a:xfrm>
              <a:off x="5114996" y="2302076"/>
              <a:ext cx="202922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Class Weighting </a:t>
              </a:r>
              <a:endParaRPr sz="1800"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More attention on minor classes</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Increasing minor class weights </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No explicit formula to work with</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Reliable abd effective </a:t>
              </a:r>
              <a:endParaRPr dirty="0">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64870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57200" y="2228618"/>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41060" y="1822843"/>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2800" b="1" i="0" u="none" strike="noStrike" kern="0" cap="none" spc="0" normalizeH="0" baseline="0" noProof="0" dirty="0">
                <a:ln>
                  <a:noFill/>
                </a:ln>
                <a:solidFill>
                  <a:srgbClr val="000000"/>
                </a:solidFill>
                <a:effectLst/>
                <a:uLnTx/>
                <a:uFillTx/>
                <a:latin typeface="Fira Sans Extra Condensed"/>
                <a:sym typeface="Fira Sans Extra Condensed"/>
              </a:rPr>
              <a:t>Skin Cancer, </a:t>
            </a:r>
            <a:r>
              <a:rPr kumimoji="0" lang="en" sz="1200" b="0" i="0" u="none" strike="noStrike" kern="0" cap="none" spc="0" normalizeH="0" baseline="0" noProof="0" dirty="0">
                <a:ln>
                  <a:noFill/>
                </a:ln>
                <a:solidFill>
                  <a:srgbClr val="000000"/>
                </a:solidFill>
                <a:effectLst/>
                <a:uLnTx/>
                <a:uFillTx/>
                <a:latin typeface="Fira Sans Extra Condensed"/>
                <a:sym typeface="Fira Sans Extra Condensed"/>
              </a:rPr>
              <a:t>Class Weighting &amp; Image Raio</a:t>
            </a:r>
            <a:endParaRPr lang="en-US" dirty="0"/>
          </a:p>
        </p:txBody>
      </p:sp>
      <p:grpSp>
        <p:nvGrpSpPr>
          <p:cNvPr id="345" name="Google Shape;345;p17"/>
          <p:cNvGrpSpPr/>
          <p:nvPr/>
        </p:nvGrpSpPr>
        <p:grpSpPr>
          <a:xfrm>
            <a:off x="695447" y="1979000"/>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a:off x="695396" y="2901919"/>
            <a:ext cx="3653580" cy="1488799"/>
            <a:chOff x="5114996" y="2302076"/>
            <a:chExt cx="3653580" cy="1488799"/>
          </a:xfrm>
        </p:grpSpPr>
        <p:sp>
          <p:nvSpPr>
            <p:cNvPr id="353" name="Google Shape;353;p17"/>
            <p:cNvSpPr txBox="1"/>
            <p:nvPr/>
          </p:nvSpPr>
          <p:spPr>
            <a:xfrm>
              <a:off x="5114996" y="2302076"/>
              <a:ext cx="202922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Class Weighting </a:t>
              </a:r>
              <a:endParaRPr sz="1800"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5000" y="2657475"/>
              <a:ext cx="3653576"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US" dirty="0">
                  <a:latin typeface="Roboto"/>
                  <a:ea typeface="Roboto"/>
                  <a:cs typeface="Roboto"/>
                  <a:sym typeface="Roboto"/>
                </a:rPr>
                <a:t>This Formula isn’t Rigid</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Const to be determined by tuning </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Const is considered as hyperparameter</a:t>
              </a:r>
              <a:endParaRPr dirty="0">
                <a:latin typeface="Roboto"/>
                <a:ea typeface="Roboto"/>
                <a:cs typeface="Roboto"/>
                <a:sym typeface="Roboto"/>
              </a:endParaRPr>
            </a:p>
            <a:p>
              <a:pPr marL="320040" lvl="0" indent="-317500" algn="l" rtl="0">
                <a:spcBef>
                  <a:spcPts val="0"/>
                </a:spcBef>
                <a:spcAft>
                  <a:spcPts val="0"/>
                </a:spcAft>
                <a:buSzPts val="1400"/>
                <a:buFont typeface="Roboto"/>
                <a:buChar char="●"/>
              </a:pPr>
              <a:r>
                <a:rPr lang="en" dirty="0">
                  <a:latin typeface="Roboto"/>
                  <a:ea typeface="Roboto"/>
                  <a:cs typeface="Roboto"/>
                  <a:sym typeface="Roboto"/>
                </a:rPr>
                <a:t>No big increase in accuracy</a:t>
              </a:r>
            </a:p>
            <a:p>
              <a:pPr marL="320040" lvl="0" indent="-317500" algn="l" rtl="0">
                <a:spcBef>
                  <a:spcPts val="0"/>
                </a:spcBef>
                <a:spcAft>
                  <a:spcPts val="0"/>
                </a:spcAft>
                <a:buSzPts val="1400"/>
                <a:buFont typeface="Roboto"/>
                <a:buChar char="●"/>
              </a:pPr>
              <a:r>
                <a:rPr lang="en-US" dirty="0">
                  <a:latin typeface="Roboto"/>
                  <a:ea typeface="Roboto"/>
                  <a:cs typeface="Roboto"/>
                  <a:sym typeface="Roboto"/>
                </a:rPr>
                <a:t>A</a:t>
              </a:r>
              <a:r>
                <a:rPr lang="en" dirty="0">
                  <a:latin typeface="Roboto"/>
                  <a:ea typeface="Roboto"/>
                  <a:cs typeface="Roboto"/>
                  <a:sym typeface="Roboto"/>
                </a:rPr>
                <a:t>ccuracy is not our estimator here.</a:t>
              </a:r>
              <a:endParaRPr dirty="0">
                <a:latin typeface="Roboto"/>
                <a:ea typeface="Roboto"/>
                <a:cs typeface="Roboto"/>
                <a:sym typeface="Roboto"/>
              </a:endParaRPr>
            </a:p>
          </p:txBody>
        </p:sp>
      </p:gr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5652A12-EE68-470E-7EA9-93C8278D6C99}"/>
                  </a:ext>
                </a:extLst>
              </p:cNvPr>
              <p:cNvSpPr txBox="1"/>
              <p:nvPr/>
            </p:nvSpPr>
            <p:spPr>
              <a:xfrm>
                <a:off x="-156739" y="1236185"/>
                <a:ext cx="5357854" cy="5391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i="1" smtClean="0">
                              <a:solidFill>
                                <a:srgbClr val="836967"/>
                              </a:solidFill>
                              <a:latin typeface="Cambria Math" panose="02040503050406030204" pitchFamily="18" charset="0"/>
                            </a:rPr>
                          </m:ctrlPr>
                        </m:eqArrPr>
                        <m:e>
                          <m:r>
                            <a:rPr lang="en-US">
                              <a:latin typeface="Cambria Math" panose="02040503050406030204" pitchFamily="18" charset="0"/>
                            </a:rPr>
                            <m:t>&amp;</m:t>
                          </m:r>
                          <m:r>
                            <a:rPr lang="en-US" b="1" i="1">
                              <a:latin typeface="Cambria Math" panose="02040503050406030204" pitchFamily="18" charset="0"/>
                            </a:rPr>
                            <m:t>𝒄𝒍𝒂𝒔𝒔</m:t>
                          </m:r>
                          <m:r>
                            <a:rPr lang="en-US" b="1" i="0">
                              <a:latin typeface="Cambria Math" panose="02040503050406030204" pitchFamily="18" charset="0"/>
                            </a:rPr>
                            <m:t> </m:t>
                          </m:r>
                          <m:r>
                            <a:rPr lang="en-US" b="1" i="1">
                              <a:latin typeface="Cambria Math" panose="02040503050406030204" pitchFamily="18" charset="0"/>
                            </a:rPr>
                            <m:t>𝒘𝒆𝒊𝒈𝒉𝒕</m:t>
                          </m:r>
                          <m:r>
                            <a:rPr lang="en-US" b="1" i="1" smtClean="0">
                              <a:latin typeface="Cambria Math" panose="02040503050406030204" pitchFamily="18" charset="0"/>
                            </a:rPr>
                            <m:t>𝒔</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1</m:t>
                              </m:r>
                            </m:num>
                            <m:den>
                              <m:r>
                                <a:rPr lang="en-US" i="1">
                                  <a:latin typeface="Cambria Math" panose="02040503050406030204" pitchFamily="18" charset="0"/>
                                </a:rPr>
                                <m:t>𝑒𝑥𝑎𝑚𝑝𝑙𝑒</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𝑐𝑙𝑎𝑠𝑠</m:t>
                                  </m:r>
                                </m:sub>
                              </m:sSub>
                            </m:den>
                          </m:f>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𝑒𝑥𝑎𝑚𝑝𝑙𝑒</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𝑡𝑜𝑡𝑎𝑙</m:t>
                                  </m:r>
                                </m:sub>
                              </m:sSub>
                            </m:num>
                            <m:den>
                              <m:r>
                                <a:rPr lang="en-US" i="1">
                                  <a:latin typeface="Cambria Math" panose="02040503050406030204" pitchFamily="18" charset="0"/>
                                </a:rPr>
                                <m:t>𝑛𝑢𝑚𝑏𝑒𝑟</m:t>
                              </m:r>
                              <m:r>
                                <a:rPr lang="en-US" i="0">
                                  <a:latin typeface="Cambria Math" panose="02040503050406030204" pitchFamily="18" charset="0"/>
                                </a:rPr>
                                <m:t> </m:t>
                              </m:r>
                              <m:r>
                                <a:rPr lang="en-US" i="1">
                                  <a:latin typeface="Cambria Math" panose="02040503050406030204" pitchFamily="18" charset="0"/>
                                </a:rPr>
                                <m:t>𝑜𝑓</m:t>
                              </m:r>
                              <m:r>
                                <a:rPr lang="en-US" i="0">
                                  <a:latin typeface="Cambria Math" panose="02040503050406030204" pitchFamily="18" charset="0"/>
                                </a:rPr>
                                <m:t> </m:t>
                              </m:r>
                              <m:r>
                                <a:rPr lang="en-US" i="1">
                                  <a:latin typeface="Cambria Math" panose="02040503050406030204" pitchFamily="18" charset="0"/>
                                </a:rPr>
                                <m:t>𝑐𝑙𝑎𝑠𝑠</m:t>
                              </m:r>
                            </m:den>
                          </m:f>
                          <m:r>
                            <a:rPr lang="en-US" i="0">
                              <a:latin typeface="Cambria Math" panose="02040503050406030204" pitchFamily="18" charset="0"/>
                            </a:rPr>
                            <m:t>−</m:t>
                          </m:r>
                          <m:r>
                            <a:rPr lang="en-US" i="1">
                              <a:latin typeface="Cambria Math" panose="02040503050406030204" pitchFamily="18" charset="0"/>
                            </a:rPr>
                            <m:t>𝑐𝑜𝑛𝑠𝑡</m:t>
                          </m:r>
                          <m:r>
                            <a:rPr lang="en-US" i="0">
                              <a:latin typeface="Cambria Math" panose="02040503050406030204" pitchFamily="18" charset="0"/>
                            </a:rPr>
                            <m:t>#</m:t>
                          </m:r>
                        </m:e>
                      </m:eqArr>
                    </m:oMath>
                  </m:oMathPara>
                </a14:m>
                <a:endParaRPr lang="en-US" dirty="0"/>
              </a:p>
            </p:txBody>
          </p:sp>
        </mc:Choice>
        <mc:Fallback>
          <p:sp>
            <p:nvSpPr>
              <p:cNvPr id="27" name="TextBox 26">
                <a:extLst>
                  <a:ext uri="{FF2B5EF4-FFF2-40B4-BE49-F238E27FC236}">
                    <a16:creationId xmlns:a16="http://schemas.microsoft.com/office/drawing/2014/main" id="{95652A12-EE68-470E-7EA9-93C8278D6C99}"/>
                  </a:ext>
                </a:extLst>
              </p:cNvPr>
              <p:cNvSpPr txBox="1">
                <a:spLocks noRot="1" noChangeAspect="1" noMove="1" noResize="1" noEditPoints="1" noAdjustHandles="1" noChangeArrowheads="1" noChangeShapeType="1" noTextEdit="1"/>
              </p:cNvSpPr>
              <p:nvPr/>
            </p:nvSpPr>
            <p:spPr>
              <a:xfrm>
                <a:off x="-156739" y="1236185"/>
                <a:ext cx="5357854" cy="539122"/>
              </a:xfrm>
              <a:prstGeom prst="rect">
                <a:avLst/>
              </a:prstGeom>
              <a:blipFill>
                <a:blip r:embed="rId3"/>
                <a:stretch>
                  <a:fillRect b="-5682"/>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4717688E-BEDE-C46F-9B4B-A96E60BB4F72}"/>
              </a:ext>
            </a:extLst>
          </p:cNvPr>
          <p:cNvSpPr txBox="1"/>
          <p:nvPr/>
        </p:nvSpPr>
        <p:spPr>
          <a:xfrm>
            <a:off x="4949364" y="2491031"/>
            <a:ext cx="3653576" cy="1754326"/>
          </a:xfrm>
          <a:prstGeom prst="rect">
            <a:avLst/>
          </a:prstGeom>
          <a:noFill/>
        </p:spPr>
        <p:txBody>
          <a:bodyPr wrap="square">
            <a:spAutoFit/>
          </a:bodyPr>
          <a:lstStyle/>
          <a:p>
            <a:pPr marL="0" marR="0" indent="182880" algn="just" hangingPunct="0">
              <a:spcBef>
                <a:spcPts val="0"/>
              </a:spcBef>
              <a:spcAft>
                <a:spcPts val="600"/>
              </a:spcAft>
            </a:pPr>
            <a:r>
              <a:rPr lang="en-US" sz="1350" b="1" dirty="0">
                <a:solidFill>
                  <a:srgbClr val="000000"/>
                </a:solidFill>
                <a:effectLst/>
                <a:latin typeface="Roboto" panose="02000000000000000000" pitchFamily="2" charset="0"/>
                <a:ea typeface="Roboto" panose="02000000000000000000" pitchFamily="2" charset="0"/>
              </a:rPr>
              <a:t>Image width to height</a:t>
            </a:r>
            <a:r>
              <a:rPr lang="en-US" sz="1350" dirty="0">
                <a:solidFill>
                  <a:srgbClr val="000000"/>
                </a:solidFill>
                <a:effectLst/>
                <a:latin typeface="Roboto" panose="02000000000000000000" pitchFamily="2" charset="0"/>
                <a:ea typeface="Roboto" panose="02000000000000000000" pitchFamily="2" charset="0"/>
              </a:rPr>
              <a:t> ratio was 1.3333 (600,450) px originally, at first, but it might affect model learning somehow as skin cancer diagnosis is very sensitive to lesion diameter and dimensions. Therefore, we kept that ratio in other iteration (200,150) px which leads to higher rates of learning and slightly better accuracy with less epochs. </a:t>
            </a:r>
          </a:p>
        </p:txBody>
      </p:sp>
    </p:spTree>
    <p:extLst>
      <p:ext uri="{BB962C8B-B14F-4D97-AF65-F5344CB8AC3E}">
        <p14:creationId xmlns:p14="http://schemas.microsoft.com/office/powerpoint/2010/main" val="155096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2800" b="1" i="0" u="none" strike="noStrike" kern="0" cap="none" spc="0" normalizeH="0" baseline="0" noProof="0" dirty="0">
                <a:ln>
                  <a:noFill/>
                </a:ln>
                <a:solidFill>
                  <a:srgbClr val="000000"/>
                </a:solidFill>
                <a:effectLst/>
                <a:uLnTx/>
                <a:uFillTx/>
                <a:latin typeface="Fira Sans Extra Condensed"/>
                <a:sym typeface="Fira Sans Extra Condensed"/>
              </a:rPr>
              <a:t>Skin Cancer, </a:t>
            </a:r>
            <a:r>
              <a:rPr kumimoji="0" lang="en" sz="1400" b="0" i="0" u="none" strike="noStrike" kern="0" cap="none" spc="0" normalizeH="0" baseline="0" noProof="0" dirty="0">
                <a:ln>
                  <a:noFill/>
                </a:ln>
                <a:solidFill>
                  <a:srgbClr val="000000"/>
                </a:solidFill>
                <a:effectLst/>
                <a:uLnTx/>
                <a:uFillTx/>
                <a:latin typeface="Fira Sans Extra Condensed"/>
                <a:sym typeface="Fira Sans Extra Condensed"/>
              </a:rPr>
              <a:t>Results</a:t>
            </a:r>
            <a:endParaRPr lang="en-US" dirty="0"/>
          </a:p>
        </p:txBody>
      </p:sp>
      <p:sp>
        <p:nvSpPr>
          <p:cNvPr id="13" name="Google Shape;1084;p28">
            <a:extLst>
              <a:ext uri="{FF2B5EF4-FFF2-40B4-BE49-F238E27FC236}">
                <a16:creationId xmlns:a16="http://schemas.microsoft.com/office/drawing/2014/main" id="{546AAFFF-1187-5865-FF21-246A426D3779}"/>
              </a:ext>
            </a:extLst>
          </p:cNvPr>
          <p:cNvSpPr/>
          <p:nvPr/>
        </p:nvSpPr>
        <p:spPr>
          <a:xfrm>
            <a:off x="3101432" y="1340326"/>
            <a:ext cx="2793845" cy="1164982"/>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089;p28">
            <a:extLst>
              <a:ext uri="{FF2B5EF4-FFF2-40B4-BE49-F238E27FC236}">
                <a16:creationId xmlns:a16="http://schemas.microsoft.com/office/drawing/2014/main" id="{58CB6E62-841D-4353-88A9-B564B3229665}"/>
              </a:ext>
            </a:extLst>
          </p:cNvPr>
          <p:cNvGrpSpPr/>
          <p:nvPr/>
        </p:nvGrpSpPr>
        <p:grpSpPr>
          <a:xfrm>
            <a:off x="3425288" y="1515297"/>
            <a:ext cx="2462383" cy="765760"/>
            <a:chOff x="6053047" y="700371"/>
            <a:chExt cx="2317007" cy="671250"/>
          </a:xfrm>
        </p:grpSpPr>
        <p:sp>
          <p:nvSpPr>
            <p:cNvPr id="15" name="Google Shape;1090;p28">
              <a:extLst>
                <a:ext uri="{FF2B5EF4-FFF2-40B4-BE49-F238E27FC236}">
                  <a16:creationId xmlns:a16="http://schemas.microsoft.com/office/drawing/2014/main" id="{41D3EA06-9C9C-F182-B7C1-CA5AD3A45A28}"/>
                </a:ext>
              </a:extLst>
            </p:cNvPr>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Results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6" name="Google Shape;1091;p28">
              <a:extLst>
                <a:ext uri="{FF2B5EF4-FFF2-40B4-BE49-F238E27FC236}">
                  <a16:creationId xmlns:a16="http://schemas.microsoft.com/office/drawing/2014/main" id="{688C29E2-1F92-CE66-B87A-4D51F12F9B8B}"/>
                </a:ext>
              </a:extLst>
            </p:cNvPr>
            <p:cNvSpPr txBox="1"/>
            <p:nvPr/>
          </p:nvSpPr>
          <p:spPr>
            <a:xfrm>
              <a:off x="6053047" y="1039821"/>
              <a:ext cx="231700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After many ideas we got final best possible results</a:t>
              </a:r>
              <a:endParaRPr dirty="0">
                <a:latin typeface="Roboto"/>
                <a:ea typeface="Roboto"/>
                <a:cs typeface="Roboto"/>
                <a:sym typeface="Roboto"/>
              </a:endParaRPr>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7F1D42B-B699-E333-A0EB-CCAA1ECBDBE4}"/>
                  </a:ext>
                </a:extLst>
              </p:cNvPr>
              <p:cNvSpPr txBox="1"/>
              <p:nvPr/>
            </p:nvSpPr>
            <p:spPr>
              <a:xfrm>
                <a:off x="2614960" y="2699243"/>
                <a:ext cx="3964259" cy="384721"/>
              </a:xfrm>
              <a:prstGeom prst="rect">
                <a:avLst/>
              </a:prstGeom>
              <a:noFill/>
            </p:spPr>
            <p:txBody>
              <a:bodyPr wrap="square">
                <a:spAutoFit/>
              </a:bodyPr>
              <a:lstStyle/>
              <a:p>
                <a:pPr indent="182880" algn="ctr" hangingPunct="0">
                  <a:spcAft>
                    <a:spcPts val="600"/>
                  </a:spcAft>
                </a:pPr>
                <a14:m>
                  <m:oMathPara xmlns:m="http://schemas.openxmlformats.org/officeDocument/2006/math">
                    <m:oMathParaPr>
                      <m:jc m:val="centerGroup"/>
                    </m:oMathParaPr>
                    <m:oMath xmlns:m="http://schemas.openxmlformats.org/officeDocument/2006/math">
                      <m:r>
                        <m:rPr>
                          <m:nor/>
                        </m:rPr>
                        <a:rPr lang="en-US" dirty="0" smtClean="0">
                          <a:latin typeface="Times New Roman" panose="02020603050405020304" pitchFamily="18" charset="0"/>
                          <a:ea typeface="Times New Roman" panose="02020603050405020304" pitchFamily="18" charset="0"/>
                        </a:rPr>
                        <m:t>Overall</m:t>
                      </m:r>
                      <m:r>
                        <m:rPr>
                          <m:nor/>
                        </m:rPr>
                        <a:rPr lang="en-US" dirty="0" smtClean="0">
                          <a:latin typeface="Times New Roman" panose="02020603050405020304" pitchFamily="18" charset="0"/>
                          <a:ea typeface="Times New Roman" panose="02020603050405020304" pitchFamily="18" charset="0"/>
                        </a:rPr>
                        <m:t> </m:t>
                      </m:r>
                      <m:r>
                        <m:rPr>
                          <m:nor/>
                        </m:rPr>
                        <a:rPr lang="en-US" dirty="0" smtClean="0">
                          <a:latin typeface="Times New Roman" panose="02020603050405020304" pitchFamily="18" charset="0"/>
                          <a:ea typeface="Times New Roman" panose="02020603050405020304" pitchFamily="18" charset="0"/>
                        </a:rPr>
                        <m:t>Validation</m:t>
                      </m:r>
                      <m:r>
                        <m:rPr>
                          <m:nor/>
                        </m:rPr>
                        <a:rPr lang="en-US" dirty="0" smtClean="0">
                          <a:latin typeface="Times New Roman" panose="02020603050405020304" pitchFamily="18" charset="0"/>
                          <a:ea typeface="Times New Roman" panose="02020603050405020304" pitchFamily="18" charset="0"/>
                        </a:rPr>
                        <m:t> </m:t>
                      </m:r>
                      <m:r>
                        <m:rPr>
                          <m:nor/>
                        </m:rPr>
                        <a:rPr lang="en-US" dirty="0" smtClean="0">
                          <a:latin typeface="Times New Roman" panose="02020603050405020304" pitchFamily="18" charset="0"/>
                          <a:ea typeface="Times New Roman" panose="02020603050405020304" pitchFamily="18" charset="0"/>
                        </a:rPr>
                        <m:t>Accurac</m:t>
                      </m:r>
                      <m:r>
                        <a:rPr lang="en-US" b="0" i="1" dirty="0" smtClean="0">
                          <a:latin typeface="Cambria Math" panose="02040503050406030204" pitchFamily="18" charset="0"/>
                          <a:ea typeface="Times New Roman" panose="02020603050405020304" pitchFamily="18" charset="0"/>
                        </a:rPr>
                        <m:t>𝑦</m:t>
                      </m:r>
                      <m:r>
                        <a:rPr lang="en-US" sz="1400" b="0" i="1" smtClean="0">
                          <a:solidFill>
                            <a:srgbClr val="000000"/>
                          </a:solidFill>
                          <a:effectLst/>
                          <a:latin typeface="Cambria Math" panose="02040503050406030204" pitchFamily="18" charset="0"/>
                          <a:ea typeface="Times New Roman" panose="02020603050405020304" pitchFamily="18" charset="0"/>
                        </a:rPr>
                        <m:t>=80 %</m:t>
                      </m:r>
                    </m:oMath>
                  </m:oMathPara>
                </a14:m>
                <a:endParaRPr lang="en-US" sz="1400" dirty="0">
                  <a:solidFill>
                    <a:srgbClr val="000000"/>
                  </a:solidFill>
                  <a:effectLst/>
                  <a:latin typeface="Times New Roman" panose="02020603050405020304" pitchFamily="18" charset="0"/>
                  <a:ea typeface="Times New Roman" panose="02020603050405020304" pitchFamily="18" charset="0"/>
                </a:endParaRPr>
              </a:p>
            </p:txBody>
          </p:sp>
        </mc:Choice>
        <mc:Fallback>
          <p:sp>
            <p:nvSpPr>
              <p:cNvPr id="17" name="TextBox 16">
                <a:extLst>
                  <a:ext uri="{FF2B5EF4-FFF2-40B4-BE49-F238E27FC236}">
                    <a16:creationId xmlns:a16="http://schemas.microsoft.com/office/drawing/2014/main" id="{77F1D42B-B699-E333-A0EB-CCAA1ECBDBE4}"/>
                  </a:ext>
                </a:extLst>
              </p:cNvPr>
              <p:cNvSpPr txBox="1">
                <a:spLocks noRot="1" noChangeAspect="1" noMove="1" noResize="1" noEditPoints="1" noAdjustHandles="1" noChangeArrowheads="1" noChangeShapeType="1" noTextEdit="1"/>
              </p:cNvSpPr>
              <p:nvPr/>
            </p:nvSpPr>
            <p:spPr>
              <a:xfrm>
                <a:off x="2614960" y="2699243"/>
                <a:ext cx="3964259" cy="384721"/>
              </a:xfrm>
              <a:prstGeom prst="rect">
                <a:avLst/>
              </a:prstGeom>
              <a:blipFill>
                <a:blip r:embed="rId3"/>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2D932D2-7294-C507-BA15-8EA676DBABE8}"/>
              </a:ext>
            </a:extLst>
          </p:cNvPr>
          <p:cNvSpPr txBox="1"/>
          <p:nvPr/>
        </p:nvSpPr>
        <p:spPr>
          <a:xfrm>
            <a:off x="2368471" y="3198325"/>
            <a:ext cx="4572000" cy="738664"/>
          </a:xfrm>
          <a:prstGeom prst="rect">
            <a:avLst/>
          </a:prstGeom>
          <a:noFill/>
        </p:spPr>
        <p:txBody>
          <a:bodyPr wrap="square">
            <a:spAutoFit/>
          </a:bodyPr>
          <a:lstStyle/>
          <a:p>
            <a:pPr marL="0" marR="0" indent="182880" algn="just" hangingPunct="0">
              <a:spcBef>
                <a:spcPts val="0"/>
              </a:spcBef>
              <a:spcAft>
                <a:spcPts val="600"/>
              </a:spcAft>
            </a:pPr>
            <a:r>
              <a:rPr lang="en-US" sz="1400" dirty="0">
                <a:solidFill>
                  <a:srgbClr val="000000"/>
                </a:solidFill>
                <a:effectLst/>
                <a:latin typeface="Times New Roman" panose="02020603050405020304" pitchFamily="18" charset="0"/>
                <a:ea typeface="Times New Roman" panose="02020603050405020304" pitchFamily="18" charset="0"/>
              </a:rPr>
              <a:t>Skin cancer is one of the most </a:t>
            </a:r>
            <a:r>
              <a:rPr lang="en-US" sz="1400" b="1" dirty="0">
                <a:solidFill>
                  <a:srgbClr val="000000"/>
                </a:solidFill>
                <a:effectLst/>
                <a:latin typeface="Times New Roman" panose="02020603050405020304" pitchFamily="18" charset="0"/>
                <a:ea typeface="Times New Roman" panose="02020603050405020304" pitchFamily="18" charset="0"/>
              </a:rPr>
              <a:t>frequently misdiagnosed</a:t>
            </a:r>
            <a:r>
              <a:rPr lang="en-US" sz="1400" dirty="0">
                <a:solidFill>
                  <a:srgbClr val="000000"/>
                </a:solidFill>
                <a:effectLst/>
                <a:latin typeface="Times New Roman" panose="02020603050405020304" pitchFamily="18" charset="0"/>
                <a:ea typeface="Times New Roman" panose="02020603050405020304" pitchFamily="18" charset="0"/>
              </a:rPr>
              <a:t> types of cancers. Around </a:t>
            </a:r>
            <a:r>
              <a:rPr lang="en-US" sz="1400" b="1" dirty="0">
                <a:solidFill>
                  <a:srgbClr val="000000"/>
                </a:solidFill>
                <a:effectLst/>
                <a:latin typeface="Times New Roman" panose="02020603050405020304" pitchFamily="18" charset="0"/>
                <a:ea typeface="Times New Roman" panose="02020603050405020304" pitchFamily="18" charset="0"/>
              </a:rPr>
              <a:t>25%</a:t>
            </a:r>
            <a:r>
              <a:rPr lang="en-US" sz="1400" dirty="0">
                <a:solidFill>
                  <a:srgbClr val="000000"/>
                </a:solidFill>
                <a:effectLst/>
                <a:latin typeface="Times New Roman" panose="02020603050405020304" pitchFamily="18" charset="0"/>
                <a:ea typeface="Times New Roman" panose="02020603050405020304" pitchFamily="18" charset="0"/>
              </a:rPr>
              <a:t> of skin cancer cases are misdiagnosed, hence there’s a limitation here.</a:t>
            </a:r>
          </a:p>
        </p:txBody>
      </p:sp>
    </p:spTree>
    <p:extLst>
      <p:ext uri="{BB962C8B-B14F-4D97-AF65-F5344CB8AC3E}">
        <p14:creationId xmlns:p14="http://schemas.microsoft.com/office/powerpoint/2010/main" val="409453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Colorectal Cancer</a:t>
            </a:r>
            <a:endParaRPr dirty="0"/>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22"/>
          <p:cNvSpPr txBox="1"/>
          <p:nvPr/>
        </p:nvSpPr>
        <p:spPr>
          <a:xfrm>
            <a:off x="3384620" y="913494"/>
            <a:ext cx="1894468" cy="93828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Colorrectal Cancer</a:t>
            </a:r>
          </a:p>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Classes 625 Images Each</a:t>
            </a:r>
            <a:endParaRPr sz="1800" b="1" dirty="0">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cxnSpLocks/>
            <a:stCxn id="690" idx="2"/>
            <a:endCxn id="692" idx="0"/>
          </p:cNvCxnSpPr>
          <p:nvPr/>
        </p:nvCxnSpPr>
        <p:spPr>
          <a:xfrm rot="16200000" flipH="1">
            <a:off x="4012090" y="2171540"/>
            <a:ext cx="644948" cy="5421"/>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518200" cy="331800"/>
            <a:chOff x="457200" y="959300"/>
            <a:chExt cx="2518200" cy="331800"/>
          </a:xfrm>
        </p:grpSpPr>
        <p:sp>
          <p:nvSpPr>
            <p:cNvPr id="698" name="Google Shape;698;p22"/>
            <p:cNvSpPr txBox="1"/>
            <p:nvPr/>
          </p:nvSpPr>
          <p:spPr>
            <a:xfrm>
              <a:off x="9144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rPr>
                <a:t>Adipose Tissue</a:t>
              </a:r>
              <a:endParaRPr sz="1800" b="1" dirty="0">
                <a:latin typeface="Fira Sans Extra Condensed"/>
                <a:sym typeface="Fira Sans Extra Condensed"/>
              </a:endParaRPr>
            </a:p>
          </p:txBody>
        </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518200" cy="331800"/>
            <a:chOff x="457200" y="2970300"/>
            <a:chExt cx="2518200" cy="331800"/>
          </a:xfrm>
        </p:grpSpPr>
        <p:sp>
          <p:nvSpPr>
            <p:cNvPr id="703" name="Google Shape;703;p22"/>
            <p:cNvSpPr txBox="1"/>
            <p:nvPr/>
          </p:nvSpPr>
          <p:spPr>
            <a:xfrm>
              <a:off x="914400" y="2970300"/>
              <a:ext cx="2061000" cy="331800"/>
            </a:xfrm>
            <a:prstGeom prst="rect">
              <a:avLst/>
            </a:prstGeom>
            <a:noFill/>
            <a:ln>
              <a:noFill/>
            </a:ln>
          </p:spPr>
          <p:txBody>
            <a:bodyPr spcFirstLastPara="1" wrap="square" lIns="91425" tIns="91425" rIns="91425" bIns="91425" anchor="ctr" anchorCtr="0">
              <a:noAutofit/>
            </a:bodyPr>
            <a:lstStyle/>
            <a:p>
              <a:pPr marL="0" lvl="0" indent="0">
                <a:buFont typeface="Arial"/>
                <a:buNone/>
              </a:pPr>
              <a:r>
                <a:rPr lang="en-US" sz="1800" b="1" dirty="0">
                  <a:latin typeface="Fira Sans Extra Condensed"/>
                </a:rPr>
                <a:t>Debris and Mucus</a:t>
              </a:r>
              <a:endParaRPr sz="1800" b="1" dirty="0">
                <a:latin typeface="Fira Sans Extra Condensed"/>
                <a:sym typeface="Fira Sans Extra Condensed"/>
              </a:endParaRPr>
            </a:p>
          </p:txBody>
        </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331800"/>
            <a:chOff x="457200" y="1964800"/>
            <a:chExt cx="2518200" cy="331800"/>
          </a:xfrm>
        </p:grpSpPr>
        <p:sp>
          <p:nvSpPr>
            <p:cNvPr id="708" name="Google Shape;708;p22"/>
            <p:cNvSpPr txBox="1"/>
            <p:nvPr/>
          </p:nvSpPr>
          <p:spPr>
            <a:xfrm>
              <a:off x="914400" y="1964800"/>
              <a:ext cx="2061000" cy="331800"/>
            </a:xfrm>
            <a:prstGeom prst="rect">
              <a:avLst/>
            </a:prstGeom>
            <a:noFill/>
            <a:ln>
              <a:noFill/>
            </a:ln>
          </p:spPr>
          <p:txBody>
            <a:bodyPr spcFirstLastPara="1" wrap="square" lIns="91425" tIns="91425" rIns="91425" bIns="91425" anchor="ctr" anchorCtr="0">
              <a:noAutofit/>
            </a:bodyPr>
            <a:lstStyle/>
            <a:p>
              <a:r>
                <a:rPr lang="en-US" sz="1800" b="1" dirty="0">
                  <a:latin typeface="Fira Sans Extra Condensed"/>
                </a:rPr>
                <a:t>Complex Stroma</a:t>
              </a:r>
              <a:endParaRPr sz="1800" b="1" dirty="0">
                <a:latin typeface="Fira Sans Extra Condensed"/>
                <a:sym typeface="Fira Sans Extra Condensed"/>
              </a:endParaRPr>
            </a:p>
          </p:txBody>
        </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331800"/>
            <a:chOff x="457200" y="3975800"/>
            <a:chExt cx="2518200" cy="331800"/>
          </a:xfrm>
        </p:grpSpPr>
        <p:sp>
          <p:nvSpPr>
            <p:cNvPr id="713" name="Google Shape;713;p22"/>
            <p:cNvSpPr txBox="1"/>
            <p:nvPr/>
          </p:nvSpPr>
          <p:spPr>
            <a:xfrm>
              <a:off x="9144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Empty</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335132" y="966734"/>
            <a:ext cx="2351668" cy="331800"/>
            <a:chOff x="6335132" y="959300"/>
            <a:chExt cx="2351668" cy="331800"/>
          </a:xfrm>
        </p:grpSpPr>
        <p:sp>
          <p:nvSpPr>
            <p:cNvPr id="718" name="Google Shape;718;p22"/>
            <p:cNvSpPr txBox="1"/>
            <p:nvPr/>
          </p:nvSpPr>
          <p:spPr>
            <a:xfrm>
              <a:off x="6335132" y="959300"/>
              <a:ext cx="1894468" cy="331800"/>
            </a:xfrm>
            <a:prstGeom prst="rect">
              <a:avLst/>
            </a:prstGeom>
            <a:noFill/>
            <a:ln>
              <a:noFill/>
            </a:ln>
          </p:spPr>
          <p:txBody>
            <a:bodyPr spcFirstLastPara="1" wrap="square" lIns="91425" tIns="91425" rIns="91425" bIns="91425" anchor="ctr" anchorCtr="0">
              <a:noAutofit/>
            </a:bodyPr>
            <a:lstStyle/>
            <a:p>
              <a:pPr algn="r"/>
              <a:r>
                <a:rPr lang="en-US" sz="1800" b="1" dirty="0">
                  <a:latin typeface="Fira Sans Extra Condensed"/>
                </a:rPr>
                <a:t>Immune Cell Conglomerates</a:t>
              </a:r>
              <a:endParaRPr sz="1800" b="1" dirty="0">
                <a:latin typeface="Fira Sans Extra Condensed"/>
                <a:sym typeface="Fira Sans Extra Condensed"/>
              </a:endParaRPr>
            </a:p>
          </p:txBody>
        </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2970300"/>
            <a:ext cx="2518200" cy="331800"/>
            <a:chOff x="6168600" y="2970300"/>
            <a:chExt cx="2518200" cy="331800"/>
          </a:xfrm>
        </p:grpSpPr>
        <p:sp>
          <p:nvSpPr>
            <p:cNvPr id="723" name="Google Shape;723;p22"/>
            <p:cNvSpPr txBox="1"/>
            <p:nvPr/>
          </p:nvSpPr>
          <p:spPr>
            <a:xfrm>
              <a:off x="6168600" y="2970300"/>
              <a:ext cx="2061000" cy="331800"/>
            </a:xfrm>
            <a:prstGeom prst="rect">
              <a:avLst/>
            </a:prstGeom>
            <a:noFill/>
            <a:ln>
              <a:noFill/>
            </a:ln>
          </p:spPr>
          <p:txBody>
            <a:bodyPr spcFirstLastPara="1" wrap="square" lIns="91425" tIns="91425" rIns="91425" bIns="91425" anchor="ctr" anchorCtr="0">
              <a:noAutofit/>
            </a:bodyPr>
            <a:lstStyle/>
            <a:p>
              <a:pPr algn="r"/>
              <a:r>
                <a:rPr lang="en-US" sz="1800" b="1" dirty="0">
                  <a:latin typeface="Fira Sans Extra Condensed"/>
                </a:rPr>
                <a:t>Simple Stroma</a:t>
              </a:r>
              <a:endParaRPr lang="en-US" sz="1800" b="1" dirty="0">
                <a:latin typeface="Fira Sans Extra Condensed"/>
                <a:sym typeface="Fira Sans Extra Condensed"/>
              </a:endParaRPr>
            </a:p>
          </p:txBody>
        </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331800"/>
            <a:chOff x="6168600" y="1964800"/>
            <a:chExt cx="2518200" cy="331800"/>
          </a:xfrm>
        </p:grpSpPr>
        <p:sp>
          <p:nvSpPr>
            <p:cNvPr id="728" name="Google Shape;728;p22"/>
            <p:cNvSpPr txBox="1"/>
            <p:nvPr/>
          </p:nvSpPr>
          <p:spPr>
            <a:xfrm>
              <a:off x="6168600" y="1964800"/>
              <a:ext cx="2061000" cy="331800"/>
            </a:xfrm>
            <a:prstGeom prst="rect">
              <a:avLst/>
            </a:prstGeom>
            <a:noFill/>
            <a:ln>
              <a:noFill/>
            </a:ln>
          </p:spPr>
          <p:txBody>
            <a:bodyPr spcFirstLastPara="1" wrap="square" lIns="91425" tIns="91425" rIns="91425" bIns="91425" anchor="ctr" anchorCtr="0">
              <a:noAutofit/>
            </a:bodyPr>
            <a:lstStyle/>
            <a:p>
              <a:pPr marL="0" lvl="0" indent="0" algn="r">
                <a:buFont typeface="Arial"/>
                <a:buNone/>
              </a:pPr>
              <a:r>
                <a:rPr lang="en-US" sz="1800" b="1" dirty="0">
                  <a:latin typeface="Fira Sans Extra Condensed"/>
                </a:rPr>
                <a:t>Mucosal Glands</a:t>
              </a:r>
              <a:endParaRPr lang="en-US" sz="1800" b="1" dirty="0">
                <a:latin typeface="Fira Sans Extra Condensed"/>
                <a:sym typeface="Fira Sans Extra Condensed"/>
              </a:endParaRPr>
            </a:p>
          </p:txBody>
        </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grpSp>
        <p:nvGrpSpPr>
          <p:cNvPr id="731" name="Google Shape;731;p22"/>
          <p:cNvGrpSpPr/>
          <p:nvPr/>
        </p:nvGrpSpPr>
        <p:grpSpPr>
          <a:xfrm>
            <a:off x="6168600" y="3975800"/>
            <a:ext cx="2518200" cy="331800"/>
            <a:chOff x="6168600" y="3975800"/>
            <a:chExt cx="2518200" cy="331800"/>
          </a:xfrm>
        </p:grpSpPr>
        <p:sp>
          <p:nvSpPr>
            <p:cNvPr id="733" name="Google Shape;733;p22"/>
            <p:cNvSpPr txBox="1"/>
            <p:nvPr/>
          </p:nvSpPr>
          <p:spPr>
            <a:xfrm>
              <a:off x="6168600" y="3975800"/>
              <a:ext cx="2061000" cy="331800"/>
            </a:xfrm>
            <a:prstGeom prst="rect">
              <a:avLst/>
            </a:prstGeom>
            <a:noFill/>
            <a:ln>
              <a:noFill/>
            </a:ln>
          </p:spPr>
          <p:txBody>
            <a:bodyPr spcFirstLastPara="1" wrap="square" lIns="91425" tIns="91425" rIns="91425" bIns="91425" anchor="ctr" anchorCtr="0">
              <a:noAutofit/>
            </a:bodyPr>
            <a:lstStyle/>
            <a:p>
              <a:pPr marL="0" lvl="0" indent="0" algn="r">
                <a:buFont typeface="Arial"/>
                <a:buNone/>
              </a:pPr>
              <a:r>
                <a:rPr lang="en-US" sz="1800" b="1" dirty="0">
                  <a:latin typeface="Fira Sans Extra Condensed"/>
                </a:rPr>
                <a:t>Tumor Epithelium</a:t>
              </a:r>
              <a:endParaRPr lang="en-US" sz="1800" b="1" dirty="0">
                <a:latin typeface="Fira Sans Extra Condensed"/>
                <a:sym typeface="Fira Sans Extra Condensed"/>
              </a:endParaRPr>
            </a:p>
          </p:txBody>
        </p:sp>
        <p:sp>
          <p:nvSpPr>
            <p:cNvPr id="735" name="Google Shape;735;p22"/>
            <p:cNvSpPr txBox="1"/>
            <p:nvPr/>
          </p:nvSpPr>
          <p:spPr>
            <a:xfrm>
              <a:off x="8229600" y="3975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08</a:t>
              </a:r>
              <a:endParaRPr sz="1800" b="1">
                <a:solidFill>
                  <a:schemeClr val="accent4"/>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3934081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Breast Cancer</a:t>
            </a:r>
            <a:endParaRPr dirty="0"/>
          </a:p>
        </p:txBody>
      </p:sp>
      <p:sp>
        <p:nvSpPr>
          <p:cNvPr id="28" name="TextBox 27">
            <a:extLst>
              <a:ext uri="{FF2B5EF4-FFF2-40B4-BE49-F238E27FC236}">
                <a16:creationId xmlns:a16="http://schemas.microsoft.com/office/drawing/2014/main" id="{72AD812D-F10D-FDB1-44C1-F0F427ECD55A}"/>
              </a:ext>
            </a:extLst>
          </p:cNvPr>
          <p:cNvSpPr txBox="1"/>
          <p:nvPr/>
        </p:nvSpPr>
        <p:spPr>
          <a:xfrm>
            <a:off x="985024" y="1060074"/>
            <a:ext cx="7341220" cy="523220"/>
          </a:xfrm>
          <a:prstGeom prst="rect">
            <a:avLst/>
          </a:prstGeom>
          <a:noFill/>
        </p:spPr>
        <p:txBody>
          <a:bodyPr wrap="square">
            <a:spAutoFit/>
          </a:bodyPr>
          <a:lstStyle/>
          <a:p>
            <a:r>
              <a:rPr lang="en-US" dirty="0">
                <a:effectLst/>
                <a:latin typeface="Roboto" panose="02000000000000000000" pitchFamily="2" charset="0"/>
                <a:ea typeface="Roboto" panose="02000000000000000000" pitchFamily="2" charset="0"/>
                <a:cs typeface="Arial" panose="020B0604020202020204" pitchFamily="34" charset="0"/>
              </a:rPr>
              <a:t>histological images of human colorectal cancer. All images are RGB, This dataset consists of 5000 images for </a:t>
            </a:r>
            <a:r>
              <a:rPr lang="en-US" b="1" dirty="0">
                <a:effectLst/>
                <a:latin typeface="Roboto" panose="02000000000000000000" pitchFamily="2" charset="0"/>
                <a:ea typeface="Roboto" panose="02000000000000000000" pitchFamily="2" charset="0"/>
                <a:cs typeface="Arial" panose="020B0604020202020204" pitchFamily="34" charset="0"/>
              </a:rPr>
              <a:t>8 classes</a:t>
            </a:r>
            <a:r>
              <a:rPr lang="en-US" dirty="0">
                <a:effectLst/>
                <a:latin typeface="Roboto" panose="02000000000000000000" pitchFamily="2" charset="0"/>
                <a:ea typeface="Roboto" panose="02000000000000000000" pitchFamily="2" charset="0"/>
                <a:cs typeface="Arial" panose="020B0604020202020204" pitchFamily="34" charset="0"/>
              </a:rPr>
              <a:t> 625 image (150, 150) px each class (Balanced).</a:t>
            </a:r>
            <a:endParaRPr lang="en-US" sz="1100" dirty="0">
              <a:latin typeface="Roboto" panose="02000000000000000000" pitchFamily="2" charset="0"/>
              <a:ea typeface="Roboto" panose="02000000000000000000" pitchFamily="2" charset="0"/>
            </a:endParaRPr>
          </a:p>
        </p:txBody>
      </p:sp>
      <p:pic>
        <p:nvPicPr>
          <p:cNvPr id="5" name="Picture 4" descr="Graphical user interface&#10;&#10;Description automatically generated with medium confidence">
            <a:extLst>
              <a:ext uri="{FF2B5EF4-FFF2-40B4-BE49-F238E27FC236}">
                <a16:creationId xmlns:a16="http://schemas.microsoft.com/office/drawing/2014/main" id="{E6611A79-2F20-5677-260A-719E4C2C6E7F}"/>
              </a:ext>
            </a:extLst>
          </p:cNvPr>
          <p:cNvPicPr>
            <a:picLocks noChangeAspect="1"/>
          </p:cNvPicPr>
          <p:nvPr/>
        </p:nvPicPr>
        <p:blipFill>
          <a:blip r:embed="rId3"/>
          <a:stretch>
            <a:fillRect/>
          </a:stretch>
        </p:blipFill>
        <p:spPr>
          <a:xfrm>
            <a:off x="1702106" y="1791443"/>
            <a:ext cx="5739788" cy="2720340"/>
          </a:xfrm>
          <a:prstGeom prst="rect">
            <a:avLst/>
          </a:prstGeom>
        </p:spPr>
      </p:pic>
    </p:spTree>
    <p:extLst>
      <p:ext uri="{BB962C8B-B14F-4D97-AF65-F5344CB8AC3E}">
        <p14:creationId xmlns:p14="http://schemas.microsoft.com/office/powerpoint/2010/main" val="363719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kumimoji="0" lang="en" sz="2800" b="1" i="0" u="none" strike="noStrike" kern="0" cap="none" spc="0" normalizeH="0" baseline="0" noProof="0" dirty="0">
                <a:ln>
                  <a:noFill/>
                </a:ln>
                <a:solidFill>
                  <a:srgbClr val="000000"/>
                </a:solidFill>
                <a:effectLst/>
                <a:uLnTx/>
                <a:uFillTx/>
                <a:latin typeface="Fira Sans Extra Condensed"/>
                <a:sym typeface="Fira Sans Extra Condensed"/>
              </a:rPr>
              <a:t>Colorectal Cancer, </a:t>
            </a:r>
            <a:r>
              <a:rPr kumimoji="0" lang="en" sz="1400" b="0" i="0" u="none" strike="noStrike" kern="0" cap="none" spc="0" normalizeH="0" baseline="0" noProof="0" dirty="0">
                <a:ln>
                  <a:noFill/>
                </a:ln>
                <a:solidFill>
                  <a:srgbClr val="000000"/>
                </a:solidFill>
                <a:effectLst/>
                <a:uLnTx/>
                <a:uFillTx/>
                <a:latin typeface="Fira Sans Extra Condensed"/>
                <a:sym typeface="Fira Sans Extra Condensed"/>
              </a:rPr>
              <a:t>Results</a:t>
            </a:r>
            <a:endParaRPr lang="en-US" dirty="0"/>
          </a:p>
        </p:txBody>
      </p:sp>
      <p:sp>
        <p:nvSpPr>
          <p:cNvPr id="13" name="Google Shape;1084;p28">
            <a:extLst>
              <a:ext uri="{FF2B5EF4-FFF2-40B4-BE49-F238E27FC236}">
                <a16:creationId xmlns:a16="http://schemas.microsoft.com/office/drawing/2014/main" id="{546AAFFF-1187-5865-FF21-246A426D3779}"/>
              </a:ext>
            </a:extLst>
          </p:cNvPr>
          <p:cNvSpPr/>
          <p:nvPr/>
        </p:nvSpPr>
        <p:spPr>
          <a:xfrm>
            <a:off x="3101432" y="1340326"/>
            <a:ext cx="2793845" cy="1164982"/>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089;p28">
            <a:extLst>
              <a:ext uri="{FF2B5EF4-FFF2-40B4-BE49-F238E27FC236}">
                <a16:creationId xmlns:a16="http://schemas.microsoft.com/office/drawing/2014/main" id="{58CB6E62-841D-4353-88A9-B564B3229665}"/>
              </a:ext>
            </a:extLst>
          </p:cNvPr>
          <p:cNvGrpSpPr/>
          <p:nvPr/>
        </p:nvGrpSpPr>
        <p:grpSpPr>
          <a:xfrm>
            <a:off x="3425288" y="1515297"/>
            <a:ext cx="2462383" cy="765760"/>
            <a:chOff x="6053047" y="700371"/>
            <a:chExt cx="2317007" cy="671250"/>
          </a:xfrm>
        </p:grpSpPr>
        <p:sp>
          <p:nvSpPr>
            <p:cNvPr id="15" name="Google Shape;1090;p28">
              <a:extLst>
                <a:ext uri="{FF2B5EF4-FFF2-40B4-BE49-F238E27FC236}">
                  <a16:creationId xmlns:a16="http://schemas.microsoft.com/office/drawing/2014/main" id="{41D3EA06-9C9C-F182-B7C1-CA5AD3A45A28}"/>
                </a:ext>
              </a:extLst>
            </p:cNvPr>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Results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6" name="Google Shape;1091;p28">
              <a:extLst>
                <a:ext uri="{FF2B5EF4-FFF2-40B4-BE49-F238E27FC236}">
                  <a16:creationId xmlns:a16="http://schemas.microsoft.com/office/drawing/2014/main" id="{688C29E2-1F92-CE66-B87A-4D51F12F9B8B}"/>
                </a:ext>
              </a:extLst>
            </p:cNvPr>
            <p:cNvSpPr txBox="1"/>
            <p:nvPr/>
          </p:nvSpPr>
          <p:spPr>
            <a:xfrm>
              <a:off x="6053047" y="1039821"/>
              <a:ext cx="2317007"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After many ideas we got final best possible results</a:t>
              </a:r>
              <a:endParaRPr dirty="0">
                <a:latin typeface="Roboto"/>
                <a:ea typeface="Roboto"/>
                <a:cs typeface="Roboto"/>
                <a:sym typeface="Roboto"/>
              </a:endParaRPr>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7F1D42B-B699-E333-A0EB-CCAA1ECBDBE4}"/>
                  </a:ext>
                </a:extLst>
              </p:cNvPr>
              <p:cNvSpPr txBox="1"/>
              <p:nvPr/>
            </p:nvSpPr>
            <p:spPr>
              <a:xfrm>
                <a:off x="2614960" y="2699243"/>
                <a:ext cx="3964259" cy="384721"/>
              </a:xfrm>
              <a:prstGeom prst="rect">
                <a:avLst/>
              </a:prstGeom>
              <a:noFill/>
            </p:spPr>
            <p:txBody>
              <a:bodyPr wrap="square">
                <a:spAutoFit/>
              </a:bodyPr>
              <a:lstStyle/>
              <a:p>
                <a:pPr indent="182880" algn="ctr" hangingPunct="0">
                  <a:spcAft>
                    <a:spcPts val="600"/>
                  </a:spcAft>
                </a:pPr>
                <a14:m>
                  <m:oMathPara xmlns:m="http://schemas.openxmlformats.org/officeDocument/2006/math">
                    <m:oMathParaPr>
                      <m:jc m:val="centerGroup"/>
                    </m:oMathParaPr>
                    <m:oMath xmlns:m="http://schemas.openxmlformats.org/officeDocument/2006/math">
                      <m:r>
                        <m:rPr>
                          <m:nor/>
                        </m:rPr>
                        <a:rPr lang="en-US" dirty="0" smtClean="0">
                          <a:latin typeface="Times New Roman" panose="02020603050405020304" pitchFamily="18" charset="0"/>
                          <a:ea typeface="Times New Roman" panose="02020603050405020304" pitchFamily="18" charset="0"/>
                        </a:rPr>
                        <m:t>Overall</m:t>
                      </m:r>
                      <m:r>
                        <m:rPr>
                          <m:nor/>
                        </m:rPr>
                        <a:rPr lang="en-US" dirty="0" smtClean="0">
                          <a:latin typeface="Times New Roman" panose="02020603050405020304" pitchFamily="18" charset="0"/>
                          <a:ea typeface="Times New Roman" panose="02020603050405020304" pitchFamily="18" charset="0"/>
                        </a:rPr>
                        <m:t> </m:t>
                      </m:r>
                      <m:r>
                        <m:rPr>
                          <m:nor/>
                        </m:rPr>
                        <a:rPr lang="en-US" dirty="0" smtClean="0">
                          <a:latin typeface="Times New Roman" panose="02020603050405020304" pitchFamily="18" charset="0"/>
                          <a:ea typeface="Times New Roman" panose="02020603050405020304" pitchFamily="18" charset="0"/>
                        </a:rPr>
                        <m:t>Validation</m:t>
                      </m:r>
                      <m:r>
                        <m:rPr>
                          <m:nor/>
                        </m:rPr>
                        <a:rPr lang="en-US" dirty="0" smtClean="0">
                          <a:latin typeface="Times New Roman" panose="02020603050405020304" pitchFamily="18" charset="0"/>
                          <a:ea typeface="Times New Roman" panose="02020603050405020304" pitchFamily="18" charset="0"/>
                        </a:rPr>
                        <m:t> </m:t>
                      </m:r>
                      <m:r>
                        <m:rPr>
                          <m:nor/>
                        </m:rPr>
                        <a:rPr lang="en-US" dirty="0" smtClean="0">
                          <a:latin typeface="Times New Roman" panose="02020603050405020304" pitchFamily="18" charset="0"/>
                          <a:ea typeface="Times New Roman" panose="02020603050405020304" pitchFamily="18" charset="0"/>
                        </a:rPr>
                        <m:t>Accurac</m:t>
                      </m:r>
                      <m:r>
                        <a:rPr lang="en-US" b="0" i="1" dirty="0" smtClean="0">
                          <a:latin typeface="Cambria Math" panose="02040503050406030204" pitchFamily="18" charset="0"/>
                          <a:ea typeface="Times New Roman" panose="02020603050405020304" pitchFamily="18" charset="0"/>
                        </a:rPr>
                        <m:t>𝑦</m:t>
                      </m:r>
                      <m:r>
                        <a:rPr lang="en-US" sz="1400" b="0" i="1" smtClean="0">
                          <a:solidFill>
                            <a:srgbClr val="000000"/>
                          </a:solidFill>
                          <a:effectLst/>
                          <a:latin typeface="Cambria Math" panose="02040503050406030204" pitchFamily="18" charset="0"/>
                          <a:ea typeface="Times New Roman" panose="02020603050405020304" pitchFamily="18" charset="0"/>
                        </a:rPr>
                        <m:t>=89 %</m:t>
                      </m:r>
                    </m:oMath>
                  </m:oMathPara>
                </a14:m>
                <a:endParaRPr lang="en-US" sz="1400" dirty="0">
                  <a:solidFill>
                    <a:srgbClr val="000000"/>
                  </a:solidFill>
                  <a:effectLst/>
                  <a:latin typeface="Times New Roman" panose="02020603050405020304" pitchFamily="18" charset="0"/>
                  <a:ea typeface="Times New Roman" panose="02020603050405020304" pitchFamily="18" charset="0"/>
                </a:endParaRPr>
              </a:p>
            </p:txBody>
          </p:sp>
        </mc:Choice>
        <mc:Fallback>
          <p:sp>
            <p:nvSpPr>
              <p:cNvPr id="17" name="TextBox 16">
                <a:extLst>
                  <a:ext uri="{FF2B5EF4-FFF2-40B4-BE49-F238E27FC236}">
                    <a16:creationId xmlns:a16="http://schemas.microsoft.com/office/drawing/2014/main" id="{77F1D42B-B699-E333-A0EB-CCAA1ECBDBE4}"/>
                  </a:ext>
                </a:extLst>
              </p:cNvPr>
              <p:cNvSpPr txBox="1">
                <a:spLocks noRot="1" noChangeAspect="1" noMove="1" noResize="1" noEditPoints="1" noAdjustHandles="1" noChangeArrowheads="1" noChangeShapeType="1" noTextEdit="1"/>
              </p:cNvSpPr>
              <p:nvPr/>
            </p:nvSpPr>
            <p:spPr>
              <a:xfrm>
                <a:off x="2614960" y="2699243"/>
                <a:ext cx="3964259" cy="384721"/>
              </a:xfrm>
              <a:prstGeom prst="rect">
                <a:avLst/>
              </a:prstGeom>
              <a:blipFill>
                <a:blip r:embed="rId3"/>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12D932D2-7294-C507-BA15-8EA676DBABE8}"/>
              </a:ext>
            </a:extLst>
          </p:cNvPr>
          <p:cNvSpPr txBox="1"/>
          <p:nvPr/>
        </p:nvSpPr>
        <p:spPr>
          <a:xfrm>
            <a:off x="2368471" y="3198325"/>
            <a:ext cx="4572000" cy="1384995"/>
          </a:xfrm>
          <a:prstGeom prst="rect">
            <a:avLst/>
          </a:prstGeom>
          <a:noFill/>
        </p:spPr>
        <p:txBody>
          <a:bodyPr wrap="square">
            <a:spAutoFit/>
          </a:bodyPr>
          <a:lstStyle/>
          <a:p>
            <a:pPr marL="0" marR="0" indent="182880" algn="just" hangingPunct="0">
              <a:spcBef>
                <a:spcPts val="0"/>
              </a:spcBef>
              <a:spcAft>
                <a:spcPts val="600"/>
              </a:spcAft>
            </a:pPr>
            <a:r>
              <a:rPr lang="en-US" dirty="0">
                <a:effectLst/>
                <a:latin typeface="Roboto" panose="02000000000000000000" pitchFamily="2" charset="0"/>
                <a:ea typeface="Roboto" panose="02000000000000000000" pitchFamily="2" charset="0"/>
                <a:cs typeface="Arial" panose="020B0604020202020204" pitchFamily="34" charset="0"/>
              </a:rPr>
              <a:t>Using ResNet101 Model with categorical cross entropy for loss, and apply augmentation with flipping and rotations  as well, we got an overall training accuracy about </a:t>
            </a:r>
            <a:r>
              <a:rPr lang="en-US" b="1" dirty="0">
                <a:effectLst/>
                <a:latin typeface="Roboto" panose="02000000000000000000" pitchFamily="2" charset="0"/>
                <a:ea typeface="Roboto" panose="02000000000000000000" pitchFamily="2" charset="0"/>
                <a:cs typeface="Arial" panose="020B0604020202020204" pitchFamily="34" charset="0"/>
              </a:rPr>
              <a:t>98 percent, </a:t>
            </a:r>
            <a:r>
              <a:rPr lang="en-US" dirty="0">
                <a:effectLst/>
                <a:latin typeface="Roboto" panose="02000000000000000000" pitchFamily="2" charset="0"/>
                <a:ea typeface="Roboto" panose="02000000000000000000" pitchFamily="2" charset="0"/>
                <a:cs typeface="Arial" panose="020B0604020202020204" pitchFamily="34" charset="0"/>
              </a:rPr>
              <a:t>and precision </a:t>
            </a:r>
            <a:r>
              <a:rPr lang="en-US" b="1" dirty="0">
                <a:effectLst/>
                <a:latin typeface="Roboto" panose="02000000000000000000" pitchFamily="2" charset="0"/>
                <a:ea typeface="Roboto" panose="02000000000000000000" pitchFamily="2" charset="0"/>
                <a:cs typeface="Arial" panose="020B0604020202020204" pitchFamily="34" charset="0"/>
              </a:rPr>
              <a:t>98.5</a:t>
            </a:r>
            <a:r>
              <a:rPr lang="en-US" dirty="0">
                <a:effectLst/>
                <a:latin typeface="Roboto" panose="02000000000000000000" pitchFamily="2" charset="0"/>
                <a:ea typeface="Roboto" panose="02000000000000000000" pitchFamily="2" charset="0"/>
                <a:cs typeface="Arial" panose="020B0604020202020204" pitchFamily="34" charset="0"/>
              </a:rPr>
              <a:t> and validation accuracy </a:t>
            </a:r>
            <a:r>
              <a:rPr lang="en-US" b="1" dirty="0">
                <a:effectLst/>
                <a:latin typeface="Roboto" panose="02000000000000000000" pitchFamily="2" charset="0"/>
                <a:ea typeface="Roboto" panose="02000000000000000000" pitchFamily="2" charset="0"/>
                <a:cs typeface="Arial" panose="020B0604020202020204" pitchFamily="34" charset="0"/>
              </a:rPr>
              <a:t>89</a:t>
            </a:r>
            <a:r>
              <a:rPr lang="en-US" dirty="0">
                <a:effectLst/>
                <a:latin typeface="Roboto" panose="02000000000000000000" pitchFamily="2" charset="0"/>
                <a:ea typeface="Roboto" panose="02000000000000000000" pitchFamily="2" charset="0"/>
                <a:cs typeface="Arial" panose="020B0604020202020204" pitchFamily="34" charset="0"/>
              </a:rPr>
              <a:t> </a:t>
            </a:r>
            <a:r>
              <a:rPr lang="en-US" b="1" dirty="0">
                <a:effectLst/>
                <a:latin typeface="Roboto" panose="02000000000000000000" pitchFamily="2" charset="0"/>
                <a:ea typeface="Roboto" panose="02000000000000000000" pitchFamily="2" charset="0"/>
                <a:cs typeface="Arial" panose="020B0604020202020204" pitchFamily="34" charset="0"/>
              </a:rPr>
              <a:t>percent</a:t>
            </a:r>
            <a:r>
              <a:rPr lang="en-US" dirty="0">
                <a:effectLst/>
                <a:latin typeface="Roboto" panose="02000000000000000000" pitchFamily="2" charset="0"/>
                <a:ea typeface="Roboto" panose="02000000000000000000" pitchFamily="2" charset="0"/>
                <a:cs typeface="Arial" panose="020B0604020202020204" pitchFamily="34" charset="0"/>
              </a:rPr>
              <a:t> and precision </a:t>
            </a:r>
            <a:r>
              <a:rPr lang="en-US" b="1" dirty="0">
                <a:effectLst/>
                <a:latin typeface="Roboto" panose="02000000000000000000" pitchFamily="2" charset="0"/>
                <a:ea typeface="Roboto" panose="02000000000000000000" pitchFamily="2" charset="0"/>
                <a:cs typeface="Arial" panose="020B0604020202020204" pitchFamily="34" charset="0"/>
              </a:rPr>
              <a:t>88.6</a:t>
            </a:r>
            <a:r>
              <a:rPr lang="en-US" dirty="0">
                <a:effectLst/>
                <a:latin typeface="Roboto" panose="02000000000000000000" pitchFamily="2" charset="0"/>
                <a:ea typeface="Roboto" panose="02000000000000000000" pitchFamily="2" charset="0"/>
                <a:cs typeface="Arial" panose="020B0604020202020204" pitchFamily="34" charset="0"/>
              </a:rPr>
              <a:t> percent</a:t>
            </a:r>
            <a:endParaRPr lang="en-US" sz="1100" dirty="0">
              <a:solidFill>
                <a:srgbClr val="000000"/>
              </a:solidFill>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9881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Deployment</a:t>
            </a:r>
            <a:endParaRPr dirty="0"/>
          </a:p>
        </p:txBody>
      </p:sp>
      <p:grpSp>
        <p:nvGrpSpPr>
          <p:cNvPr id="236" name="Google Shape;236;p16"/>
          <p:cNvGrpSpPr/>
          <p:nvPr/>
        </p:nvGrpSpPr>
        <p:grpSpPr>
          <a:xfrm>
            <a:off x="3297249" y="1027913"/>
            <a:ext cx="2653489" cy="678061"/>
            <a:chOff x="3297249" y="1027913"/>
            <a:chExt cx="2653489" cy="678061"/>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38" y="1027913"/>
              <a:ext cx="1981200" cy="673400"/>
              <a:chOff x="3969538" y="1108675"/>
              <a:chExt cx="1981200" cy="673400"/>
            </a:xfrm>
          </p:grpSpPr>
          <p:sp>
            <p:nvSpPr>
              <p:cNvPr id="239" name="Google Shape;239;p16"/>
              <p:cNvSpPr txBox="1"/>
              <p:nvPr/>
            </p:nvSpPr>
            <p:spPr>
              <a:xfrm>
                <a:off x="3969538" y="11086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AI software</a:t>
                </a:r>
                <a:endParaRPr sz="1800" b="1">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Creaitng Flutter Framework for App UI</a:t>
                </a:r>
                <a:endParaRPr dirty="0">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109875"/>
            <a:ext cx="2653473" cy="596100"/>
            <a:chOff x="6033350" y="1109875"/>
            <a:chExt cx="2653473" cy="596100"/>
          </a:xfrm>
        </p:grpSpPr>
        <p:grpSp>
          <p:nvGrpSpPr>
            <p:cNvPr id="300" name="Google Shape;300;p16"/>
            <p:cNvGrpSpPr/>
            <p:nvPr/>
          </p:nvGrpSpPr>
          <p:grpSpPr>
            <a:xfrm>
              <a:off x="6705600" y="1198952"/>
              <a:ext cx="1981223" cy="500211"/>
              <a:chOff x="6053025" y="871410"/>
              <a:chExt cx="1981223" cy="500211"/>
            </a:xfrm>
          </p:grpSpPr>
          <p:sp>
            <p:nvSpPr>
              <p:cNvPr id="301" name="Google Shape;301;p16"/>
              <p:cNvSpPr txBox="1"/>
              <p:nvPr/>
            </p:nvSpPr>
            <p:spPr>
              <a:xfrm>
                <a:off x="6053025" y="87141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Compact the model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02860"/>
            <a:ext cx="2653504" cy="682838"/>
            <a:chOff x="3297248" y="2502860"/>
            <a:chExt cx="2653504" cy="682838"/>
          </a:xfrm>
        </p:grpSpPr>
        <p:grpSp>
          <p:nvGrpSpPr>
            <p:cNvPr id="305" name="Google Shape;305;p16"/>
            <p:cNvGrpSpPr/>
            <p:nvPr/>
          </p:nvGrpSpPr>
          <p:grpSpPr>
            <a:xfrm>
              <a:off x="3969548" y="2502860"/>
              <a:ext cx="1981204" cy="673400"/>
              <a:chOff x="3581360" y="1153913"/>
              <a:chExt cx="1981204" cy="673400"/>
            </a:xfrm>
          </p:grpSpPr>
          <p:sp>
            <p:nvSpPr>
              <p:cNvPr id="306" name="Google Shape;306;p16"/>
              <p:cNvSpPr txBox="1"/>
              <p:nvPr/>
            </p:nvSpPr>
            <p:spPr>
              <a:xfrm>
                <a:off x="3581365" y="11539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Framework</a:t>
                </a:r>
                <a:endParaRPr sz="1800" b="1">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Tensorflow used to train model </a:t>
                </a:r>
                <a:endParaRPr dirty="0">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3977808"/>
            <a:ext cx="2653504" cy="673400"/>
            <a:chOff x="3297248" y="3977808"/>
            <a:chExt cx="2653504" cy="673400"/>
          </a:xfrm>
        </p:grpSpPr>
        <p:grpSp>
          <p:nvGrpSpPr>
            <p:cNvPr id="310" name="Google Shape;310;p16"/>
            <p:cNvGrpSpPr/>
            <p:nvPr/>
          </p:nvGrpSpPr>
          <p:grpSpPr>
            <a:xfrm>
              <a:off x="3969548" y="3977808"/>
              <a:ext cx="1981204" cy="673400"/>
              <a:chOff x="3581360" y="2254821"/>
              <a:chExt cx="1981204" cy="673400"/>
            </a:xfrm>
          </p:grpSpPr>
          <p:sp>
            <p:nvSpPr>
              <p:cNvPr id="311" name="Google Shape;311;p16"/>
              <p:cNvSpPr txBox="1"/>
              <p:nvPr/>
            </p:nvSpPr>
            <p:spPr>
              <a:xfrm>
                <a:off x="3581365" y="2254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Train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Training Model</a:t>
                </a:r>
                <a:endParaRPr dirty="0">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501790"/>
            <a:ext cx="2653515" cy="711260"/>
            <a:chOff x="6033350" y="2501790"/>
            <a:chExt cx="2653515" cy="711260"/>
          </a:xfrm>
        </p:grpSpPr>
        <p:grpSp>
          <p:nvGrpSpPr>
            <p:cNvPr id="315" name="Google Shape;315;p16"/>
            <p:cNvGrpSpPr/>
            <p:nvPr/>
          </p:nvGrpSpPr>
          <p:grpSpPr>
            <a:xfrm>
              <a:off x="6705660" y="2501790"/>
              <a:ext cx="1981204" cy="673400"/>
              <a:chOff x="6705660" y="2628879"/>
              <a:chExt cx="1981204" cy="673400"/>
            </a:xfrm>
          </p:grpSpPr>
          <p:sp>
            <p:nvSpPr>
              <p:cNvPr id="316" name="Google Shape;316;p16"/>
              <p:cNvSpPr txBox="1"/>
              <p:nvPr/>
            </p:nvSpPr>
            <p:spPr>
              <a:xfrm>
                <a:off x="6705665" y="26288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Convert the model</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Converting to API to be used for Flutter</a:t>
                </a:r>
                <a:endParaRPr dirty="0">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3977817"/>
            <a:ext cx="2653477" cy="674283"/>
            <a:chOff x="6033350" y="3977817"/>
            <a:chExt cx="2653477" cy="674283"/>
          </a:xfrm>
        </p:grpSpPr>
        <p:grpSp>
          <p:nvGrpSpPr>
            <p:cNvPr id="320" name="Google Shape;320;p16"/>
            <p:cNvGrpSpPr/>
            <p:nvPr/>
          </p:nvGrpSpPr>
          <p:grpSpPr>
            <a:xfrm>
              <a:off x="6705623" y="3977817"/>
              <a:ext cx="1981204" cy="673400"/>
              <a:chOff x="6705623" y="4058579"/>
              <a:chExt cx="1981204" cy="673400"/>
            </a:xfrm>
          </p:grpSpPr>
          <p:sp>
            <p:nvSpPr>
              <p:cNvPr id="321" name="Google Shape;321;p16"/>
              <p:cNvSpPr txBox="1"/>
              <p:nvPr/>
            </p:nvSpPr>
            <p:spPr>
              <a:xfrm>
                <a:off x="6705627" y="40585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Integrate the model</a:t>
                </a:r>
                <a:endParaRPr sz="1800" b="1">
                  <a:solidFill>
                    <a:srgbClr val="000000"/>
                  </a:solidFill>
                  <a:latin typeface="Fira Sans Extra Condensed"/>
                  <a:ea typeface="Fira Sans Extra Condensed"/>
                  <a:cs typeface="Fira Sans Extra Condensed"/>
                  <a:sym typeface="Fira Sans Extra Condensed"/>
                </a:endParaRPr>
              </a:p>
            </p:txBody>
          </p:sp>
          <p:sp>
            <p:nvSpPr>
              <p:cNvPr id="322" name="Google Shape;322;p16"/>
              <p:cNvSpPr txBox="1"/>
              <p:nvPr/>
            </p:nvSpPr>
            <p:spPr>
              <a:xfrm>
                <a:off x="6705623" y="44001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a:ea typeface="Roboto"/>
                    <a:cs typeface="Roboto"/>
                    <a:sym typeface="Roboto"/>
                  </a:rPr>
                  <a:t>Integrating the API with Flutter</a:t>
                </a:r>
                <a:endParaRPr dirty="0">
                  <a:latin typeface="Roboto"/>
                  <a:ea typeface="Roboto"/>
                  <a:cs typeface="Roboto"/>
                  <a:sym typeface="Roboto"/>
                </a:endParaRPr>
              </a:p>
            </p:txBody>
          </p:sp>
        </p:gr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4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Further</a:t>
            </a:r>
            <a:r>
              <a:rPr lang="en" dirty="0"/>
              <a:t> Work</a:t>
            </a:r>
            <a:endParaRPr dirty="0"/>
          </a:p>
        </p:txBody>
      </p:sp>
      <p:graphicFrame>
        <p:nvGraphicFramePr>
          <p:cNvPr id="2194" name="Google Shape;2194;p42"/>
          <p:cNvGraphicFramePr/>
          <p:nvPr>
            <p:extLst>
              <p:ext uri="{D42A27DB-BD31-4B8C-83A1-F6EECF244321}">
                <p14:modId xmlns:p14="http://schemas.microsoft.com/office/powerpoint/2010/main" val="1972703933"/>
              </p:ext>
            </p:extLst>
          </p:nvPr>
        </p:nvGraphicFramePr>
        <p:xfrm>
          <a:off x="457200" y="1240880"/>
          <a:ext cx="8229600" cy="3063090"/>
        </p:xfrm>
        <a:graphic>
          <a:graphicData uri="http://schemas.openxmlformats.org/drawingml/2006/table">
            <a:tbl>
              <a:tblPr>
                <a:noFill/>
                <a:tableStyleId>{B33AD2B6-901D-4167-8268-B77568E4FBA3}</a:tableStyleId>
              </a:tblPr>
              <a:tblGrid>
                <a:gridCol w="642500">
                  <a:extLst>
                    <a:ext uri="{9D8B030D-6E8A-4147-A177-3AD203B41FA5}">
                      <a16:colId xmlns:a16="http://schemas.microsoft.com/office/drawing/2014/main" val="20000"/>
                    </a:ext>
                  </a:extLst>
                </a:gridCol>
                <a:gridCol w="3208800">
                  <a:extLst>
                    <a:ext uri="{9D8B030D-6E8A-4147-A177-3AD203B41FA5}">
                      <a16:colId xmlns:a16="http://schemas.microsoft.com/office/drawing/2014/main" val="20001"/>
                    </a:ext>
                  </a:extLst>
                </a:gridCol>
                <a:gridCol w="4378300">
                  <a:extLst>
                    <a:ext uri="{9D8B030D-6E8A-4147-A177-3AD203B41FA5}">
                      <a16:colId xmlns:a16="http://schemas.microsoft.com/office/drawing/2014/main" val="20002"/>
                    </a:ext>
                  </a:extLst>
                </a:gridCol>
              </a:tblGrid>
              <a:tr h="446100">
                <a:tc>
                  <a:txBody>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gridSpan="2">
                  <a:txBody>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More to do …</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4EA27">
                        <a:alpha val="25099"/>
                      </a:srgbClr>
                    </a:solidFill>
                  </a:tcPr>
                </a:tc>
                <a:tc hMerge="1">
                  <a:txBody>
                    <a:bodyPr/>
                    <a:lstStyle/>
                    <a:p>
                      <a:endParaRPr lang="en-US"/>
                    </a:p>
                  </a:txBody>
                  <a:tcPr/>
                </a:tc>
                <a:extLst>
                  <a:ext uri="{0D108BD9-81ED-4DB2-BD59-A6C34878D82A}">
                    <a16:rowId xmlns:a16="http://schemas.microsoft.com/office/drawing/2014/main" val="10000"/>
                  </a:ext>
                </a:extLst>
              </a:tr>
              <a:tr h="454125">
                <a:tc>
                  <a:txBody>
                    <a:bodyPr/>
                    <a:lstStyle/>
                    <a:p>
                      <a:pPr marL="0" lvl="0" indent="0" algn="ctr" rtl="0">
                        <a:spcBef>
                          <a:spcPts val="0"/>
                        </a:spcBef>
                        <a:spcAft>
                          <a:spcPts val="0"/>
                        </a:spcAft>
                        <a:buNone/>
                      </a:pPr>
                      <a:r>
                        <a:rPr lang="en" sz="1600" b="1">
                          <a:solidFill>
                            <a:schemeClr val="accent4"/>
                          </a:solidFill>
                          <a:latin typeface="Fira Sans Extra Condensed"/>
                          <a:ea typeface="Fira Sans Extra Condensed"/>
                          <a:cs typeface="Fira Sans Extra Condensed"/>
                          <a:sym typeface="Fira Sans Extra Condensed"/>
                        </a:rPr>
                        <a:t>01</a:t>
                      </a:r>
                      <a:endParaRPr sz="1600"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99B27">
                        <a:alpha val="12549"/>
                      </a:srgbClr>
                    </a:solidFill>
                  </a:tcPr>
                </a:tc>
                <a:tc>
                  <a:txBody>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Number of Cancers</a:t>
                      </a:r>
                      <a:endParaRPr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Increase the number of classifiers (Cancers) in the application</a:t>
                      </a:r>
                      <a:endParaRPr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454125">
                <a:tc>
                  <a:txBody>
                    <a:bodyPr/>
                    <a:lstStyle/>
                    <a:p>
                      <a:pPr marL="0" lvl="0" indent="0" algn="ctr" rtl="0">
                        <a:spcBef>
                          <a:spcPts val="0"/>
                        </a:spcBef>
                        <a:spcAft>
                          <a:spcPts val="0"/>
                        </a:spcAft>
                        <a:buNone/>
                      </a:pPr>
                      <a:r>
                        <a:rPr lang="en" sz="1600" b="1">
                          <a:solidFill>
                            <a:schemeClr val="accent5"/>
                          </a:solidFill>
                          <a:latin typeface="Fira Sans Extra Condensed"/>
                          <a:ea typeface="Fira Sans Extra Condensed"/>
                          <a:cs typeface="Fira Sans Extra Condensed"/>
                          <a:sym typeface="Fira Sans Extra Condensed"/>
                        </a:rPr>
                        <a:t>02</a:t>
                      </a:r>
                      <a:endParaRPr sz="1600"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A4827">
                        <a:alpha val="12549"/>
                      </a:srgbClr>
                    </a:solidFill>
                  </a:tcPr>
                </a:tc>
                <a:tc>
                  <a:txBody>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Architechtures </a:t>
                      </a:r>
                      <a:endParaRPr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US" sz="1400" b="0" i="0" u="none" strike="noStrike" cap="none" dirty="0">
                          <a:solidFill>
                            <a:srgbClr val="000000"/>
                          </a:solidFill>
                          <a:effectLst/>
                          <a:latin typeface="Arial"/>
                          <a:ea typeface="Arial"/>
                          <a:cs typeface="Arial"/>
                          <a:sym typeface="Arial"/>
                        </a:rPr>
                        <a:t>We must try other architectures other than ResNet101 and MobilNetv2 </a:t>
                      </a:r>
                      <a:endParaRPr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54125">
                <a:tc>
                  <a:txBody>
                    <a:bodyPr/>
                    <a:lstStyle/>
                    <a:p>
                      <a:pPr marL="0" lvl="0" indent="0" algn="ctr" rtl="0">
                        <a:spcBef>
                          <a:spcPts val="0"/>
                        </a:spcBef>
                        <a:spcAft>
                          <a:spcPts val="0"/>
                        </a:spcAft>
                        <a:buNone/>
                      </a:pPr>
                      <a:r>
                        <a:rPr lang="en" sz="1600" b="1">
                          <a:solidFill>
                            <a:schemeClr val="accent6"/>
                          </a:solidFill>
                          <a:latin typeface="Fira Sans Extra Condensed"/>
                          <a:ea typeface="Fira Sans Extra Condensed"/>
                          <a:cs typeface="Fira Sans Extra Condensed"/>
                          <a:sym typeface="Fira Sans Extra Condensed"/>
                        </a:rPr>
                        <a:t>03</a:t>
                      </a:r>
                      <a:endParaRPr sz="1600"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8027EA">
                        <a:alpha val="12549"/>
                      </a:srgbClr>
                    </a:solidFill>
                  </a:tcPr>
                </a:tc>
                <a:tc>
                  <a:txBody>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Skin Cancer Imbalance Data</a:t>
                      </a:r>
                      <a:endParaRPr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dirty="0">
                          <a:solidFill>
                            <a:schemeClr val="dk1"/>
                          </a:solidFill>
                          <a:latin typeface="Roboto"/>
                          <a:ea typeface="Roboto"/>
                          <a:cs typeface="Roboto"/>
                          <a:sym typeface="Roboto"/>
                        </a:rPr>
                        <a:t>Rather than class weighting, try replace under and over sampling with augmeting minor classes</a:t>
                      </a:r>
                      <a:endParaRPr dirty="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663797">
                <a:tc>
                  <a:txBody>
                    <a:bodyPr/>
                    <a:lstStyle/>
                    <a:p>
                      <a:pPr marL="0" lvl="0" indent="0" algn="ctr" rtl="0">
                        <a:spcBef>
                          <a:spcPts val="0"/>
                        </a:spcBef>
                        <a:spcAft>
                          <a:spcPts val="0"/>
                        </a:spcAft>
                        <a:buNone/>
                      </a:pPr>
                      <a:r>
                        <a:rPr lang="en" sz="1600" b="1">
                          <a:solidFill>
                            <a:schemeClr val="accent3"/>
                          </a:solidFill>
                          <a:latin typeface="Fira Sans Extra Condensed"/>
                          <a:ea typeface="Fira Sans Extra Condensed"/>
                          <a:cs typeface="Fira Sans Extra Condensed"/>
                          <a:sym typeface="Fira Sans Extra Condensed"/>
                        </a:rPr>
                        <a:t>04</a:t>
                      </a:r>
                      <a:endParaRPr sz="1600"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776EA">
                        <a:alpha val="12549"/>
                      </a:srgbClr>
                    </a:solidFill>
                  </a:tcPr>
                </a:tc>
                <a:tc>
                  <a:txBody>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Make use of uploaded images</a:t>
                      </a:r>
                      <a:endParaRPr sz="16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marR="0" lvl="0" indent="0" algn="ctr" rtl="0" hangingPunct="0">
                        <a:lnSpc>
                          <a:spcPct val="100000"/>
                        </a:lnSpc>
                        <a:spcBef>
                          <a:spcPts val="0"/>
                        </a:spcBef>
                        <a:spcAft>
                          <a:spcPts val="0"/>
                        </a:spcAft>
                        <a:buClr>
                          <a:srgbClr val="000000"/>
                        </a:buClr>
                        <a:buFont typeface="Arial"/>
                        <a:buNone/>
                      </a:pPr>
                      <a:r>
                        <a:rPr lang="en-US" sz="1300" b="0" i="0" u="none" strike="noStrike" cap="none" dirty="0">
                          <a:solidFill>
                            <a:schemeClr val="dk1"/>
                          </a:solidFill>
                          <a:latin typeface="Roboto"/>
                          <a:ea typeface="Roboto"/>
                          <a:cs typeface="Arial"/>
                          <a:sym typeface="Arial"/>
                        </a:rPr>
                        <a:t>We can take the uploaded image and classify it and added to the database with other trained images to improves the number of images to be trained</a:t>
                      </a:r>
                      <a:r>
                        <a:rPr lang="en-US" sz="1200" b="0" i="0" u="none" strike="noStrike" cap="none" dirty="0">
                          <a:solidFill>
                            <a:schemeClr val="dk1"/>
                          </a:solidFill>
                          <a:latin typeface="Roboto"/>
                          <a:ea typeface="Roboto"/>
                          <a:cs typeface="Arial"/>
                          <a:sym typeface="Arial"/>
                        </a:rPr>
                        <a:t>. </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57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Research Motivation</a:t>
            </a:r>
            <a:endParaRPr dirty="0"/>
          </a:p>
        </p:txBody>
      </p:sp>
      <p:pic>
        <p:nvPicPr>
          <p:cNvPr id="1544" name="Google Shape;1544;p33" title="Gráfico">
            <a:hlinkClick r:id="rId3"/>
          </p:cNvPr>
          <p:cNvPicPr preferRelativeResize="0"/>
          <p:nvPr/>
        </p:nvPicPr>
        <p:blipFill rotWithShape="1">
          <a:blip r:embed="rId4">
            <a:alphaModFix/>
          </a:blip>
          <a:srcRect t="3164" r="6375" b="8441"/>
          <a:stretch/>
        </p:blipFill>
        <p:spPr>
          <a:xfrm>
            <a:off x="3132572" y="1728575"/>
            <a:ext cx="4726249" cy="2615800"/>
          </a:xfrm>
          <a:prstGeom prst="rect">
            <a:avLst/>
          </a:prstGeom>
          <a:noFill/>
          <a:ln>
            <a:noFill/>
          </a:ln>
        </p:spPr>
      </p:pic>
      <p:grpSp>
        <p:nvGrpSpPr>
          <p:cNvPr id="1546" name="Google Shape;1546;p33"/>
          <p:cNvGrpSpPr/>
          <p:nvPr/>
        </p:nvGrpSpPr>
        <p:grpSpPr>
          <a:xfrm>
            <a:off x="657919" y="1568905"/>
            <a:ext cx="2381210" cy="824600"/>
            <a:chOff x="457200" y="959300"/>
            <a:chExt cx="2518200" cy="824600"/>
          </a:xfrm>
        </p:grpSpPr>
        <p:grpSp>
          <p:nvGrpSpPr>
            <p:cNvPr id="1547" name="Google Shape;1547;p33"/>
            <p:cNvGrpSpPr/>
            <p:nvPr/>
          </p:nvGrpSpPr>
          <p:grpSpPr>
            <a:xfrm>
              <a:off x="914400" y="959300"/>
              <a:ext cx="2061000" cy="824600"/>
              <a:chOff x="457200" y="959300"/>
              <a:chExt cx="2061000" cy="824600"/>
            </a:xfrm>
          </p:grpSpPr>
          <p:sp>
            <p:nvSpPr>
              <p:cNvPr id="1548" name="Google Shape;154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Colorectal</a:t>
                </a:r>
                <a:endParaRPr sz="1800" b="1" dirty="0">
                  <a:latin typeface="Fira Sans Extra Condensed"/>
                  <a:sym typeface="Fira Sans Extra Condensed"/>
                </a:endParaRPr>
              </a:p>
            </p:txBody>
          </p:sp>
          <p:sp>
            <p:nvSpPr>
              <p:cNvPr id="1549" name="Google Shape;154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rPr>
                  <a:t>916,000 deaths</a:t>
                </a:r>
                <a:endParaRPr dirty="0">
                  <a:latin typeface="Roboto"/>
                  <a:ea typeface="Roboto"/>
                  <a:sym typeface="Roboto"/>
                </a:endParaRPr>
              </a:p>
            </p:txBody>
          </p:sp>
        </p:grpSp>
        <p:sp>
          <p:nvSpPr>
            <p:cNvPr id="1550" name="Google Shape;155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657913" y="2624170"/>
            <a:ext cx="2381210" cy="824600"/>
            <a:chOff x="457200" y="1964800"/>
            <a:chExt cx="2518200" cy="824600"/>
          </a:xfrm>
        </p:grpSpPr>
        <p:grpSp>
          <p:nvGrpSpPr>
            <p:cNvPr id="1552" name="Google Shape;1552;p33"/>
            <p:cNvGrpSpPr/>
            <p:nvPr/>
          </p:nvGrpSpPr>
          <p:grpSpPr>
            <a:xfrm>
              <a:off x="914400" y="1964800"/>
              <a:ext cx="2061000" cy="824600"/>
              <a:chOff x="457200" y="2087425"/>
              <a:chExt cx="2061000" cy="824600"/>
            </a:xfrm>
          </p:grpSpPr>
          <p:sp>
            <p:nvSpPr>
              <p:cNvPr id="1553" name="Google Shape;1553;p33"/>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Breast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554" name="Google Shape;1554;p33"/>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rPr>
                  <a:t>685,000 deaths</a:t>
                </a:r>
                <a:endParaRPr lang="en-US" dirty="0">
                  <a:latin typeface="Roboto"/>
                  <a:ea typeface="Roboto"/>
                  <a:sym typeface="Roboto"/>
                </a:endParaRPr>
              </a:p>
            </p:txBody>
          </p:sp>
        </p:grpSp>
        <p:sp>
          <p:nvSpPr>
            <p:cNvPr id="1555" name="Google Shape;1555;p33"/>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657919" y="3679435"/>
            <a:ext cx="2381210" cy="824600"/>
            <a:chOff x="457200" y="959300"/>
            <a:chExt cx="2518200" cy="824600"/>
          </a:xfrm>
        </p:grpSpPr>
        <p:grpSp>
          <p:nvGrpSpPr>
            <p:cNvPr id="1557" name="Google Shape;1557;p33"/>
            <p:cNvGrpSpPr/>
            <p:nvPr/>
          </p:nvGrpSpPr>
          <p:grpSpPr>
            <a:xfrm>
              <a:off x="914400" y="959300"/>
              <a:ext cx="2061000" cy="824600"/>
              <a:chOff x="457200" y="959300"/>
              <a:chExt cx="2061000" cy="824600"/>
            </a:xfrm>
          </p:grpSpPr>
          <p:sp>
            <p:nvSpPr>
              <p:cNvPr id="1558" name="Google Shape;1558;p33"/>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Fira Sans Extra Condensed"/>
                    <a:ea typeface="Fira Sans Extra Condensed"/>
                    <a:cs typeface="Fira Sans Extra Condensed"/>
                    <a:sym typeface="Fira Sans Extra Condensed"/>
                  </a:rPr>
                  <a:t>Skin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559" name="Google Shape;1559;p33"/>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Roboto"/>
                    <a:ea typeface="Roboto"/>
                  </a:rPr>
                  <a:t>450,000 deaths</a:t>
                </a:r>
                <a:endParaRPr lang="en-US" dirty="0">
                  <a:latin typeface="Roboto"/>
                  <a:ea typeface="Roboto"/>
                  <a:sym typeface="Roboto"/>
                </a:endParaRPr>
              </a:p>
            </p:txBody>
          </p:sp>
        </p:grpSp>
        <p:sp>
          <p:nvSpPr>
            <p:cNvPr id="1560" name="Google Shape;1560;p33"/>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sp>
        <p:nvSpPr>
          <p:cNvPr id="1561" name="Google Shape;1561;p33"/>
          <p:cNvSpPr/>
          <p:nvPr/>
        </p:nvSpPr>
        <p:spPr>
          <a:xfrm>
            <a:off x="3865437" y="4436825"/>
            <a:ext cx="1054589"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00" b="1" dirty="0">
                <a:solidFill>
                  <a:schemeClr val="lt1"/>
                </a:solidFill>
                <a:latin typeface="Fira Sans Extra Condensed"/>
                <a:sym typeface="Fira Sans Extra Condensed"/>
              </a:rPr>
              <a:t>Colorectal</a:t>
            </a:r>
            <a:endParaRPr lang="en-US" dirty="0">
              <a:solidFill>
                <a:schemeClr val="lt1"/>
              </a:solidFill>
            </a:endParaRPr>
          </a:p>
        </p:txBody>
      </p:sp>
      <p:sp>
        <p:nvSpPr>
          <p:cNvPr id="1562" name="Google Shape;1562;p33"/>
          <p:cNvSpPr/>
          <p:nvPr/>
        </p:nvSpPr>
        <p:spPr>
          <a:xfrm>
            <a:off x="5325172" y="4436825"/>
            <a:ext cx="9240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Fira Sans Extra Condensed"/>
                <a:sym typeface="Fira Sans Extra Condensed"/>
              </a:rPr>
              <a:t>Breast</a:t>
            </a:r>
            <a:endParaRPr sz="1200" dirty="0">
              <a:solidFill>
                <a:schemeClr val="lt1"/>
              </a:solidFill>
            </a:endParaRPr>
          </a:p>
        </p:txBody>
      </p:sp>
      <p:sp>
        <p:nvSpPr>
          <p:cNvPr id="1563" name="Google Shape;1563;p33"/>
          <p:cNvSpPr/>
          <p:nvPr/>
        </p:nvSpPr>
        <p:spPr>
          <a:xfrm>
            <a:off x="6677722" y="4436825"/>
            <a:ext cx="924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Skin</a:t>
            </a:r>
            <a:endParaRPr dirty="0">
              <a:solidFill>
                <a:schemeClr val="lt1"/>
              </a:solidFill>
            </a:endParaRPr>
          </a:p>
        </p:txBody>
      </p:sp>
      <p:sp>
        <p:nvSpPr>
          <p:cNvPr id="112" name="Google Shape;1545;p33">
            <a:extLst>
              <a:ext uri="{FF2B5EF4-FFF2-40B4-BE49-F238E27FC236}">
                <a16:creationId xmlns:a16="http://schemas.microsoft.com/office/drawing/2014/main" id="{1529373E-FD42-00B4-0042-014E3C3118DC}"/>
              </a:ext>
            </a:extLst>
          </p:cNvPr>
          <p:cNvSpPr txBox="1"/>
          <p:nvPr/>
        </p:nvSpPr>
        <p:spPr>
          <a:xfrm>
            <a:off x="457200" y="979213"/>
            <a:ext cx="7200908" cy="369300"/>
          </a:xfrm>
          <a:prstGeom prst="rect">
            <a:avLst/>
          </a:prstGeom>
          <a:noFill/>
          <a:ln>
            <a:noFill/>
          </a:ln>
        </p:spPr>
        <p:txBody>
          <a:bodyPr spcFirstLastPara="1" wrap="square" lIns="91425" tIns="91425" rIns="91425" bIns="91425" anchor="ctr" anchorCtr="0">
            <a:noAutofit/>
          </a:bodyPr>
          <a:lstStyle/>
          <a:p>
            <a:r>
              <a:rPr lang="en-US" dirty="0">
                <a:latin typeface="Roboto"/>
                <a:ea typeface="Roboto"/>
              </a:rPr>
              <a:t>The number of cases for every cancer or tumor changes significantly but its not all about the number of each case yearly, it’s about the death rate for each one as well. </a:t>
            </a:r>
            <a:endParaRPr dirty="0">
              <a:latin typeface="Roboto"/>
              <a:ea typeface="Roboto"/>
              <a:sym typeface="Roboto"/>
            </a:endParaRPr>
          </a:p>
        </p:txBody>
      </p:sp>
    </p:spTree>
    <p:extLst>
      <p:ext uri="{BB962C8B-B14F-4D97-AF65-F5344CB8AC3E}">
        <p14:creationId xmlns:p14="http://schemas.microsoft.com/office/powerpoint/2010/main" val="403375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
                                        </p:tgtEl>
                                        <p:attrNameLst>
                                          <p:attrName>style.visibility</p:attrName>
                                        </p:attrNameLst>
                                      </p:cBhvr>
                                      <p:to>
                                        <p:strVal val="visible"/>
                                      </p:to>
                                    </p:set>
                                    <p:anim calcmode="lin" valueType="num">
                                      <p:cBhvr additive="base">
                                        <p:cTn id="7" dur="500" fill="hold"/>
                                        <p:tgtEl>
                                          <p:spTgt spid="1546"/>
                                        </p:tgtEl>
                                        <p:attrNameLst>
                                          <p:attrName>ppt_x</p:attrName>
                                        </p:attrNameLst>
                                      </p:cBhvr>
                                      <p:tavLst>
                                        <p:tav tm="0">
                                          <p:val>
                                            <p:strVal val="#ppt_x"/>
                                          </p:val>
                                        </p:tav>
                                        <p:tav tm="100000">
                                          <p:val>
                                            <p:strVal val="#ppt_x"/>
                                          </p:val>
                                        </p:tav>
                                      </p:tavLst>
                                    </p:anim>
                                    <p:anim calcmode="lin" valueType="num">
                                      <p:cBhvr additive="base">
                                        <p:cTn id="8" dur="500" fill="hold"/>
                                        <p:tgtEl>
                                          <p:spTgt spid="15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61"/>
                                        </p:tgtEl>
                                        <p:attrNameLst>
                                          <p:attrName>style.visibility</p:attrName>
                                        </p:attrNameLst>
                                      </p:cBhvr>
                                      <p:to>
                                        <p:strVal val="visible"/>
                                      </p:to>
                                    </p:set>
                                    <p:anim calcmode="lin" valueType="num">
                                      <p:cBhvr additive="base">
                                        <p:cTn id="11" dur="500" fill="hold"/>
                                        <p:tgtEl>
                                          <p:spTgt spid="1561"/>
                                        </p:tgtEl>
                                        <p:attrNameLst>
                                          <p:attrName>ppt_x</p:attrName>
                                        </p:attrNameLst>
                                      </p:cBhvr>
                                      <p:tavLst>
                                        <p:tav tm="0">
                                          <p:val>
                                            <p:strVal val="#ppt_x"/>
                                          </p:val>
                                        </p:tav>
                                        <p:tav tm="100000">
                                          <p:val>
                                            <p:strVal val="#ppt_x"/>
                                          </p:val>
                                        </p:tav>
                                      </p:tavLst>
                                    </p:anim>
                                    <p:anim calcmode="lin" valueType="num">
                                      <p:cBhvr additive="base">
                                        <p:cTn id="12" dur="500" fill="hold"/>
                                        <p:tgtEl>
                                          <p:spTgt spid="156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51"/>
                                        </p:tgtEl>
                                        <p:attrNameLst>
                                          <p:attrName>style.visibility</p:attrName>
                                        </p:attrNameLst>
                                      </p:cBhvr>
                                      <p:to>
                                        <p:strVal val="visible"/>
                                      </p:to>
                                    </p:set>
                                    <p:anim calcmode="lin" valueType="num">
                                      <p:cBhvr additive="base">
                                        <p:cTn id="17" dur="500" fill="hold"/>
                                        <p:tgtEl>
                                          <p:spTgt spid="1551"/>
                                        </p:tgtEl>
                                        <p:attrNameLst>
                                          <p:attrName>ppt_x</p:attrName>
                                        </p:attrNameLst>
                                      </p:cBhvr>
                                      <p:tavLst>
                                        <p:tav tm="0">
                                          <p:val>
                                            <p:strVal val="#ppt_x"/>
                                          </p:val>
                                        </p:tav>
                                        <p:tav tm="100000">
                                          <p:val>
                                            <p:strVal val="#ppt_x"/>
                                          </p:val>
                                        </p:tav>
                                      </p:tavLst>
                                    </p:anim>
                                    <p:anim calcmode="lin" valueType="num">
                                      <p:cBhvr additive="base">
                                        <p:cTn id="18" dur="500" fill="hold"/>
                                        <p:tgtEl>
                                          <p:spTgt spid="15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62"/>
                                        </p:tgtEl>
                                        <p:attrNameLst>
                                          <p:attrName>style.visibility</p:attrName>
                                        </p:attrNameLst>
                                      </p:cBhvr>
                                      <p:to>
                                        <p:strVal val="visible"/>
                                      </p:to>
                                    </p:set>
                                    <p:anim calcmode="lin" valueType="num">
                                      <p:cBhvr additive="base">
                                        <p:cTn id="21" dur="500" fill="hold"/>
                                        <p:tgtEl>
                                          <p:spTgt spid="1562"/>
                                        </p:tgtEl>
                                        <p:attrNameLst>
                                          <p:attrName>ppt_x</p:attrName>
                                        </p:attrNameLst>
                                      </p:cBhvr>
                                      <p:tavLst>
                                        <p:tav tm="0">
                                          <p:val>
                                            <p:strVal val="#ppt_x"/>
                                          </p:val>
                                        </p:tav>
                                        <p:tav tm="100000">
                                          <p:val>
                                            <p:strVal val="#ppt_x"/>
                                          </p:val>
                                        </p:tav>
                                      </p:tavLst>
                                    </p:anim>
                                    <p:anim calcmode="lin" valueType="num">
                                      <p:cBhvr additive="base">
                                        <p:cTn id="22" dur="500" fill="hold"/>
                                        <p:tgtEl>
                                          <p:spTgt spid="156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56"/>
                                        </p:tgtEl>
                                        <p:attrNameLst>
                                          <p:attrName>style.visibility</p:attrName>
                                        </p:attrNameLst>
                                      </p:cBhvr>
                                      <p:to>
                                        <p:strVal val="visible"/>
                                      </p:to>
                                    </p:set>
                                    <p:anim calcmode="lin" valueType="num">
                                      <p:cBhvr additive="base">
                                        <p:cTn id="27" dur="500" fill="hold"/>
                                        <p:tgtEl>
                                          <p:spTgt spid="1556"/>
                                        </p:tgtEl>
                                        <p:attrNameLst>
                                          <p:attrName>ppt_x</p:attrName>
                                        </p:attrNameLst>
                                      </p:cBhvr>
                                      <p:tavLst>
                                        <p:tav tm="0">
                                          <p:val>
                                            <p:strVal val="#ppt_x"/>
                                          </p:val>
                                        </p:tav>
                                        <p:tav tm="100000">
                                          <p:val>
                                            <p:strVal val="#ppt_x"/>
                                          </p:val>
                                        </p:tav>
                                      </p:tavLst>
                                    </p:anim>
                                    <p:anim calcmode="lin" valueType="num">
                                      <p:cBhvr additive="base">
                                        <p:cTn id="28" dur="500" fill="hold"/>
                                        <p:tgtEl>
                                          <p:spTgt spid="155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63"/>
                                        </p:tgtEl>
                                        <p:attrNameLst>
                                          <p:attrName>style.visibility</p:attrName>
                                        </p:attrNameLst>
                                      </p:cBhvr>
                                      <p:to>
                                        <p:strVal val="visible"/>
                                      </p:to>
                                    </p:set>
                                    <p:anim calcmode="lin" valueType="num">
                                      <p:cBhvr additive="base">
                                        <p:cTn id="31" dur="500" fill="hold"/>
                                        <p:tgtEl>
                                          <p:spTgt spid="1563"/>
                                        </p:tgtEl>
                                        <p:attrNameLst>
                                          <p:attrName>ppt_x</p:attrName>
                                        </p:attrNameLst>
                                      </p:cBhvr>
                                      <p:tavLst>
                                        <p:tav tm="0">
                                          <p:val>
                                            <p:strVal val="#ppt_x"/>
                                          </p:val>
                                        </p:tav>
                                        <p:tav tm="100000">
                                          <p:val>
                                            <p:strVal val="#ppt_x"/>
                                          </p:val>
                                        </p:tav>
                                      </p:tavLst>
                                    </p:anim>
                                    <p:anim calcmode="lin" valueType="num">
                                      <p:cBhvr additive="base">
                                        <p:cTn id="32" dur="500" fill="hold"/>
                                        <p:tgtEl>
                                          <p:spTgt spid="1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1" grpId="0" animBg="1"/>
      <p:bldP spid="1562" grpId="0" animBg="1"/>
      <p:bldP spid="15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19"/>
          <p:cNvGrpSpPr/>
          <p:nvPr/>
        </p:nvGrpSpPr>
        <p:grpSpPr>
          <a:xfrm>
            <a:off x="6890506" y="2571186"/>
            <a:ext cx="939063" cy="912750"/>
            <a:chOff x="6452356" y="2349928"/>
            <a:chExt cx="939063" cy="912750"/>
          </a:xfrm>
        </p:grpSpPr>
        <p:sp>
          <p:nvSpPr>
            <p:cNvPr id="454" name="Google Shape;454;p19"/>
            <p:cNvSpPr/>
            <p:nvPr/>
          </p:nvSpPr>
          <p:spPr>
            <a:xfrm>
              <a:off x="6452356" y="2349928"/>
              <a:ext cx="209997" cy="209956"/>
            </a:xfrm>
            <a:custGeom>
              <a:avLst/>
              <a:gdLst/>
              <a:ahLst/>
              <a:cxnLst/>
              <a:rect l="l" t="t" r="r" b="b"/>
              <a:pathLst>
                <a:path w="16451"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16895" y="2372169"/>
              <a:ext cx="209997" cy="209956"/>
            </a:xfrm>
            <a:custGeom>
              <a:avLst/>
              <a:gdLst/>
              <a:ahLst/>
              <a:cxnLst/>
              <a:rect l="l" t="t" r="r" b="b"/>
              <a:pathLst>
                <a:path w="16451" h="16451"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181435" y="2372169"/>
              <a:ext cx="209984" cy="209956"/>
            </a:xfrm>
            <a:custGeom>
              <a:avLst/>
              <a:gdLst/>
              <a:ahLst/>
              <a:cxnLst/>
              <a:rect l="l" t="t" r="r" b="b"/>
              <a:pathLst>
                <a:path w="16450" h="16451"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6452369" y="2712362"/>
              <a:ext cx="209997" cy="210135"/>
            </a:xfrm>
            <a:custGeom>
              <a:avLst/>
              <a:gdLst/>
              <a:ahLst/>
              <a:cxnLst/>
              <a:rect l="l" t="t" r="r" b="b"/>
              <a:pathLst>
                <a:path w="16451" h="16465" extrusionOk="0">
                  <a:moveTo>
                    <a:pt x="0" y="0"/>
                  </a:moveTo>
                  <a:lnTo>
                    <a:pt x="0" y="16464"/>
                  </a:lnTo>
                  <a:lnTo>
                    <a:pt x="16450" y="16464"/>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6816895" y="2712362"/>
              <a:ext cx="209997" cy="210135"/>
            </a:xfrm>
            <a:custGeom>
              <a:avLst/>
              <a:gdLst/>
              <a:ahLst/>
              <a:cxnLst/>
              <a:rect l="l" t="t" r="r" b="b"/>
              <a:pathLst>
                <a:path w="16451" h="16465" extrusionOk="0">
                  <a:moveTo>
                    <a:pt x="1" y="0"/>
                  </a:moveTo>
                  <a:lnTo>
                    <a:pt x="1" y="16464"/>
                  </a:lnTo>
                  <a:lnTo>
                    <a:pt x="16451" y="16464"/>
                  </a:lnTo>
                  <a:lnTo>
                    <a:pt x="16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181435" y="2712362"/>
              <a:ext cx="209984" cy="210135"/>
            </a:xfrm>
            <a:custGeom>
              <a:avLst/>
              <a:gdLst/>
              <a:ahLst/>
              <a:cxnLst/>
              <a:rect l="l" t="t" r="r" b="b"/>
              <a:pathLst>
                <a:path w="16450" h="16465" extrusionOk="0">
                  <a:moveTo>
                    <a:pt x="0" y="0"/>
                  </a:moveTo>
                  <a:lnTo>
                    <a:pt x="0" y="16464"/>
                  </a:lnTo>
                  <a:lnTo>
                    <a:pt x="16450" y="16464"/>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452369" y="3052734"/>
              <a:ext cx="209997" cy="209943"/>
            </a:xfrm>
            <a:custGeom>
              <a:avLst/>
              <a:gdLst/>
              <a:ahLst/>
              <a:cxnLst/>
              <a:rect l="l" t="t" r="r" b="b"/>
              <a:pathLst>
                <a:path w="16451" h="16450" extrusionOk="0">
                  <a:moveTo>
                    <a:pt x="0" y="0"/>
                  </a:moveTo>
                  <a:lnTo>
                    <a:pt x="0" y="16450"/>
                  </a:lnTo>
                  <a:lnTo>
                    <a:pt x="16450" y="16450"/>
                  </a:lnTo>
                  <a:lnTo>
                    <a:pt x="16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816895" y="3052734"/>
              <a:ext cx="209997" cy="209943"/>
            </a:xfrm>
            <a:custGeom>
              <a:avLst/>
              <a:gdLst/>
              <a:ahLst/>
              <a:cxnLst/>
              <a:rect l="l" t="t" r="r" b="b"/>
              <a:pathLst>
                <a:path w="16451" h="16450" extrusionOk="0">
                  <a:moveTo>
                    <a:pt x="1" y="0"/>
                  </a:moveTo>
                  <a:lnTo>
                    <a:pt x="1" y="16450"/>
                  </a:lnTo>
                  <a:lnTo>
                    <a:pt x="16451" y="16450"/>
                  </a:lnTo>
                  <a:lnTo>
                    <a:pt x="164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181435" y="3052734"/>
              <a:ext cx="209984" cy="209943"/>
            </a:xfrm>
            <a:custGeom>
              <a:avLst/>
              <a:gdLst/>
              <a:ahLst/>
              <a:cxnLst/>
              <a:rect l="l" t="t" r="r" b="b"/>
              <a:pathLst>
                <a:path w="16450" h="16450" extrusionOk="0">
                  <a:moveTo>
                    <a:pt x="0" y="0"/>
                  </a:moveTo>
                  <a:lnTo>
                    <a:pt x="0" y="16450"/>
                  </a:lnTo>
                  <a:lnTo>
                    <a:pt x="16450" y="16450"/>
                  </a:lnTo>
                  <a:lnTo>
                    <a:pt x="164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662336" y="2464438"/>
              <a:ext cx="154584" cy="19437"/>
            </a:xfrm>
            <a:custGeom>
              <a:avLst/>
              <a:gdLst/>
              <a:ahLst/>
              <a:cxnLst/>
              <a:rect l="l" t="t" r="r" b="b"/>
              <a:pathLst>
                <a:path w="12110" h="1523" extrusionOk="0">
                  <a:moveTo>
                    <a:pt x="0" y="0"/>
                  </a:moveTo>
                  <a:lnTo>
                    <a:pt x="0"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026863" y="2464438"/>
              <a:ext cx="154597" cy="19437"/>
            </a:xfrm>
            <a:custGeom>
              <a:avLst/>
              <a:gdLst/>
              <a:ahLst/>
              <a:cxnLst/>
              <a:rect l="l" t="t" r="r" b="b"/>
              <a:pathLst>
                <a:path w="12111" h="1523" extrusionOk="0">
                  <a:moveTo>
                    <a:pt x="1" y="0"/>
                  </a:moveTo>
                  <a:lnTo>
                    <a:pt x="1" y="1523"/>
                  </a:lnTo>
                  <a:lnTo>
                    <a:pt x="12110" y="1523"/>
                  </a:lnTo>
                  <a:lnTo>
                    <a:pt x="121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662336" y="2807708"/>
              <a:ext cx="154584" cy="19450"/>
            </a:xfrm>
            <a:custGeom>
              <a:avLst/>
              <a:gdLst/>
              <a:ahLst/>
              <a:cxnLst/>
              <a:rect l="l" t="t" r="r" b="b"/>
              <a:pathLst>
                <a:path w="12110" h="1524" extrusionOk="0">
                  <a:moveTo>
                    <a:pt x="0" y="1"/>
                  </a:moveTo>
                  <a:lnTo>
                    <a:pt x="0"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547537"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547537"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276603" y="2582133"/>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6916620" y="2582133"/>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6916620" y="2922505"/>
              <a:ext cx="19441" cy="130229"/>
            </a:xfrm>
            <a:custGeom>
              <a:avLst/>
              <a:gdLst/>
              <a:ahLst/>
              <a:cxnLst/>
              <a:rect l="l" t="t" r="r" b="b"/>
              <a:pathLst>
                <a:path w="1523" h="10204" extrusionOk="0">
                  <a:moveTo>
                    <a:pt x="0" y="0"/>
                  </a:moveTo>
                  <a:lnTo>
                    <a:pt x="0" y="10203"/>
                  </a:lnTo>
                  <a:lnTo>
                    <a:pt x="1523" y="10203"/>
                  </a:lnTo>
                  <a:lnTo>
                    <a:pt x="15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276603" y="2922505"/>
              <a:ext cx="19633" cy="130229"/>
            </a:xfrm>
            <a:custGeom>
              <a:avLst/>
              <a:gdLst/>
              <a:ahLst/>
              <a:cxnLst/>
              <a:rect l="l" t="t" r="r" b="b"/>
              <a:pathLst>
                <a:path w="1538" h="10204" extrusionOk="0">
                  <a:moveTo>
                    <a:pt x="1" y="0"/>
                  </a:moveTo>
                  <a:lnTo>
                    <a:pt x="1" y="10203"/>
                  </a:lnTo>
                  <a:lnTo>
                    <a:pt x="1538" y="10203"/>
                  </a:lnTo>
                  <a:lnTo>
                    <a:pt x="1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026863" y="2807708"/>
              <a:ext cx="154597" cy="19450"/>
            </a:xfrm>
            <a:custGeom>
              <a:avLst/>
              <a:gdLst/>
              <a:ahLst/>
              <a:cxnLst/>
              <a:rect l="l" t="t" r="r" b="b"/>
              <a:pathLst>
                <a:path w="12111" h="1524" extrusionOk="0">
                  <a:moveTo>
                    <a:pt x="1" y="1"/>
                  </a:moveTo>
                  <a:lnTo>
                    <a:pt x="1" y="1523"/>
                  </a:lnTo>
                  <a:lnTo>
                    <a:pt x="12110" y="1523"/>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662336" y="3147901"/>
              <a:ext cx="154584" cy="19629"/>
            </a:xfrm>
            <a:custGeom>
              <a:avLst/>
              <a:gdLst/>
              <a:ahLst/>
              <a:cxnLst/>
              <a:rect l="l" t="t" r="r" b="b"/>
              <a:pathLst>
                <a:path w="12110" h="1538" extrusionOk="0">
                  <a:moveTo>
                    <a:pt x="0" y="1"/>
                  </a:moveTo>
                  <a:lnTo>
                    <a:pt x="0"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026863" y="3147901"/>
              <a:ext cx="154597" cy="19629"/>
            </a:xfrm>
            <a:custGeom>
              <a:avLst/>
              <a:gdLst/>
              <a:ahLst/>
              <a:cxnLst/>
              <a:rect l="l" t="t" r="r" b="b"/>
              <a:pathLst>
                <a:path w="12111" h="1538" extrusionOk="0">
                  <a:moveTo>
                    <a:pt x="1" y="1"/>
                  </a:moveTo>
                  <a:lnTo>
                    <a:pt x="1" y="1537"/>
                  </a:lnTo>
                  <a:lnTo>
                    <a:pt x="12110" y="1537"/>
                  </a:lnTo>
                  <a:lnTo>
                    <a:pt x="121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9"/>
          <p:cNvGrpSpPr/>
          <p:nvPr/>
        </p:nvGrpSpPr>
        <p:grpSpPr>
          <a:xfrm>
            <a:off x="1303725" y="2529725"/>
            <a:ext cx="949783" cy="995673"/>
            <a:chOff x="-2429875" y="2285350"/>
            <a:chExt cx="949783" cy="995673"/>
          </a:xfrm>
        </p:grpSpPr>
        <p:sp>
          <p:nvSpPr>
            <p:cNvPr id="476" name="Google Shape;476;p19"/>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9"/>
          <p:cNvGrpSpPr/>
          <p:nvPr/>
        </p:nvGrpSpPr>
        <p:grpSpPr>
          <a:xfrm>
            <a:off x="788010" y="1211750"/>
            <a:ext cx="1982403" cy="3731957"/>
            <a:chOff x="788010" y="1211750"/>
            <a:chExt cx="1982403" cy="3731957"/>
          </a:xfrm>
        </p:grpSpPr>
        <p:sp>
          <p:nvSpPr>
            <p:cNvPr id="486" name="Google Shape;486;p19"/>
            <p:cNvSpPr txBox="1"/>
            <p:nvPr/>
          </p:nvSpPr>
          <p:spPr>
            <a:xfrm>
              <a:off x="789213" y="4000864"/>
              <a:ext cx="1981200" cy="4674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000000"/>
                  </a:solidFill>
                  <a:latin typeface="Fira Sans Extra Condensed"/>
                  <a:ea typeface="Fira Sans Extra Condensed"/>
                  <a:cs typeface="Fira Sans Extra Condensed"/>
                  <a:sym typeface="Fira Sans Extra Condensed"/>
                </a:rPr>
                <a:t>ML Classical Algorithms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788010" y="4572307"/>
              <a:ext cx="19812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a:latin typeface="Roboto"/>
                  <a:ea typeface="Roboto"/>
                  <a:cs typeface="Roboto"/>
                  <a:sym typeface="Roboto"/>
                </a:rPr>
                <a:t>SVM, KNN, Decision Tree, … etc.</a:t>
              </a:r>
              <a:endParaRPr sz="1050" dirty="0">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6364170" y="1211750"/>
            <a:ext cx="1990617" cy="3731957"/>
            <a:chOff x="6364170" y="1211750"/>
            <a:chExt cx="1990617" cy="3731957"/>
          </a:xfrm>
        </p:grpSpPr>
        <p:sp>
          <p:nvSpPr>
            <p:cNvPr id="490" name="Google Shape;490;p19"/>
            <p:cNvSpPr txBox="1"/>
            <p:nvPr/>
          </p:nvSpPr>
          <p:spPr>
            <a:xfrm>
              <a:off x="6364170" y="4068725"/>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latin typeface="Fira Sans Extra Condensed"/>
                  <a:ea typeface="Fira Sans Extra Condensed"/>
                  <a:cs typeface="Fira Sans Extra Condensed"/>
                  <a:sym typeface="Fira Sans Extra Condensed"/>
                </a:rPr>
                <a:t>Deep Learning Algorithms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6374785" y="4537500"/>
              <a:ext cx="1980002" cy="4062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a:latin typeface="Roboto"/>
                  <a:ea typeface="Roboto"/>
                  <a:cs typeface="Roboto"/>
                  <a:sym typeface="Roboto"/>
                </a:rPr>
                <a:t>ANN: CNNs, RNNs, plain NN, … etc.</a:t>
              </a:r>
              <a:endParaRPr sz="1050" dirty="0">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86200" y="1114550"/>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stCxn id="488" idx="6"/>
            <a:endCxn id="513" idx="2"/>
          </p:cNvCxnSpPr>
          <p:nvPr/>
        </p:nvCxnSpPr>
        <p:spPr>
          <a:xfrm>
            <a:off x="2171035" y="1604150"/>
            <a:ext cx="1934100" cy="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stCxn id="492" idx="2"/>
            <a:endCxn id="514" idx="6"/>
          </p:cNvCxnSpPr>
          <p:nvPr/>
        </p:nvCxnSpPr>
        <p:spPr>
          <a:xfrm rot="10800000">
            <a:off x="4567285" y="1604150"/>
            <a:ext cx="2405700" cy="0"/>
          </a:xfrm>
          <a:prstGeom prst="straightConnector1">
            <a:avLst/>
          </a:prstGeom>
          <a:noFill/>
          <a:ln w="9525" cap="flat" cmpd="sng">
            <a:solidFill>
              <a:schemeClr val="dk2"/>
            </a:solidFill>
            <a:prstDash val="solid"/>
            <a:round/>
            <a:headEnd type="none" w="med" len="med"/>
            <a:tailEnd type="oval" w="med" len="med"/>
          </a:ln>
        </p:spPr>
      </p:cxnSp>
      <p:cxnSp>
        <p:nvCxnSpPr>
          <p:cNvPr id="517" name="Google Shape;517;p19"/>
          <p:cNvCxnSpPr>
            <a:stCxn id="488" idx="4"/>
            <a:endCxn id="451" idx="0"/>
          </p:cNvCxnSpPr>
          <p:nvPr/>
        </p:nvCxnSpPr>
        <p:spPr>
          <a:xfrm>
            <a:off x="177863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18" name="Google Shape;518;p19"/>
          <p:cNvCxnSpPr>
            <a:cxnSpLocks/>
            <a:stCxn id="451" idx="2"/>
          </p:cNvCxnSpPr>
          <p:nvPr/>
        </p:nvCxnSpPr>
        <p:spPr>
          <a:xfrm flipH="1">
            <a:off x="1776076" y="3629350"/>
            <a:ext cx="2524" cy="302400"/>
          </a:xfrm>
          <a:prstGeom prst="straightConnector1">
            <a:avLst/>
          </a:prstGeom>
          <a:noFill/>
          <a:ln w="9525" cap="flat" cmpd="sng">
            <a:solidFill>
              <a:schemeClr val="dk2"/>
            </a:solidFill>
            <a:prstDash val="solid"/>
            <a:round/>
            <a:headEnd type="none" w="med" len="med"/>
            <a:tailEnd type="oval" w="med" len="med"/>
          </a:ln>
        </p:spPr>
      </p:cxnSp>
      <p:cxnSp>
        <p:nvCxnSpPr>
          <p:cNvPr id="519" name="Google Shape;519;p19"/>
          <p:cNvCxnSpPr>
            <a:stCxn id="492" idx="4"/>
            <a:endCxn id="450" idx="0"/>
          </p:cNvCxnSpPr>
          <p:nvPr/>
        </p:nvCxnSpPr>
        <p:spPr>
          <a:xfrm>
            <a:off x="7365385"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520" name="Google Shape;520;p19"/>
          <p:cNvCxnSpPr>
            <a:cxnSpLocks/>
            <a:stCxn id="450" idx="2"/>
          </p:cNvCxnSpPr>
          <p:nvPr/>
        </p:nvCxnSpPr>
        <p:spPr>
          <a:xfrm flipH="1">
            <a:off x="7364490" y="3629350"/>
            <a:ext cx="910" cy="302400"/>
          </a:xfrm>
          <a:prstGeom prst="straightConnector1">
            <a:avLst/>
          </a:prstGeom>
          <a:noFill/>
          <a:ln w="9525" cap="flat" cmpd="sng">
            <a:solidFill>
              <a:schemeClr val="dk2"/>
            </a:solidFill>
            <a:prstDash val="solid"/>
            <a:round/>
            <a:headEnd type="none" w="med" len="med"/>
            <a:tailEnd type="oval" w="med" len="med"/>
          </a:ln>
        </p:spPr>
      </p:cxnSp>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Classical vs DeepLearning</a:t>
            </a:r>
            <a:endParaRPr dirty="0"/>
          </a:p>
        </p:txBody>
      </p:sp>
    </p:spTree>
    <p:extLst>
      <p:ext uri="{BB962C8B-B14F-4D97-AF65-F5344CB8AC3E}">
        <p14:creationId xmlns:p14="http://schemas.microsoft.com/office/powerpoint/2010/main" val="96191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451"/>
                                        </p:tgtEl>
                                        <p:attrNameLst>
                                          <p:attrName>style.visibility</p:attrName>
                                        </p:attrNameLst>
                                      </p:cBhvr>
                                      <p:to>
                                        <p:strVal val="visible"/>
                                      </p:to>
                                    </p:set>
                                    <p:anim calcmode="lin" valueType="num">
                                      <p:cBhvr additive="base">
                                        <p:cTn id="7" dur="500" fill="hold"/>
                                        <p:tgtEl>
                                          <p:spTgt spid="451"/>
                                        </p:tgtEl>
                                        <p:attrNameLst>
                                          <p:attrName>ppt_x</p:attrName>
                                        </p:attrNameLst>
                                      </p:cBhvr>
                                      <p:tavLst>
                                        <p:tav tm="0">
                                          <p:val>
                                            <p:strVal val="#ppt_x"/>
                                          </p:val>
                                        </p:tav>
                                        <p:tav tm="100000">
                                          <p:val>
                                            <p:strVal val="#ppt_x"/>
                                          </p:val>
                                        </p:tav>
                                      </p:tavLst>
                                    </p:anim>
                                    <p:anim calcmode="lin" valueType="num">
                                      <p:cBhvr additive="base">
                                        <p:cTn id="8" dur="500" fill="hold"/>
                                        <p:tgtEl>
                                          <p:spTgt spid="4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5"/>
                                        </p:tgtEl>
                                        <p:attrNameLst>
                                          <p:attrName>style.visibility</p:attrName>
                                        </p:attrNameLst>
                                      </p:cBhvr>
                                      <p:to>
                                        <p:strVal val="visible"/>
                                      </p:to>
                                    </p:set>
                                    <p:anim calcmode="lin" valueType="num">
                                      <p:cBhvr additive="base">
                                        <p:cTn id="11" dur="500" fill="hold"/>
                                        <p:tgtEl>
                                          <p:spTgt spid="475"/>
                                        </p:tgtEl>
                                        <p:attrNameLst>
                                          <p:attrName>ppt_x</p:attrName>
                                        </p:attrNameLst>
                                      </p:cBhvr>
                                      <p:tavLst>
                                        <p:tav tm="0">
                                          <p:val>
                                            <p:strVal val="#ppt_x"/>
                                          </p:val>
                                        </p:tav>
                                        <p:tav tm="100000">
                                          <p:val>
                                            <p:strVal val="#ppt_x"/>
                                          </p:val>
                                        </p:tav>
                                      </p:tavLst>
                                    </p:anim>
                                    <p:anim calcmode="lin" valueType="num">
                                      <p:cBhvr additive="base">
                                        <p:cTn id="12" dur="500" fill="hold"/>
                                        <p:tgtEl>
                                          <p:spTgt spid="47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5"/>
                                        </p:tgtEl>
                                        <p:attrNameLst>
                                          <p:attrName>style.visibility</p:attrName>
                                        </p:attrNameLst>
                                      </p:cBhvr>
                                      <p:to>
                                        <p:strVal val="visible"/>
                                      </p:to>
                                    </p:set>
                                    <p:anim calcmode="lin" valueType="num">
                                      <p:cBhvr additive="base">
                                        <p:cTn id="15" dur="500" fill="hold"/>
                                        <p:tgtEl>
                                          <p:spTgt spid="485"/>
                                        </p:tgtEl>
                                        <p:attrNameLst>
                                          <p:attrName>ppt_x</p:attrName>
                                        </p:attrNameLst>
                                      </p:cBhvr>
                                      <p:tavLst>
                                        <p:tav tm="0">
                                          <p:val>
                                            <p:strVal val="#ppt_x"/>
                                          </p:val>
                                        </p:tav>
                                        <p:tav tm="100000">
                                          <p:val>
                                            <p:strVal val="#ppt_x"/>
                                          </p:val>
                                        </p:tav>
                                      </p:tavLst>
                                    </p:anim>
                                    <p:anim calcmode="lin" valueType="num">
                                      <p:cBhvr additive="base">
                                        <p:cTn id="16" dur="500" fill="hold"/>
                                        <p:tgtEl>
                                          <p:spTgt spid="48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7"/>
                                        </p:tgtEl>
                                        <p:attrNameLst>
                                          <p:attrName>style.visibility</p:attrName>
                                        </p:attrNameLst>
                                      </p:cBhvr>
                                      <p:to>
                                        <p:strVal val="visible"/>
                                      </p:to>
                                    </p:set>
                                    <p:anim calcmode="lin" valueType="num">
                                      <p:cBhvr additive="base">
                                        <p:cTn id="19" dur="500" fill="hold"/>
                                        <p:tgtEl>
                                          <p:spTgt spid="517"/>
                                        </p:tgtEl>
                                        <p:attrNameLst>
                                          <p:attrName>ppt_x</p:attrName>
                                        </p:attrNameLst>
                                      </p:cBhvr>
                                      <p:tavLst>
                                        <p:tav tm="0">
                                          <p:val>
                                            <p:strVal val="#ppt_x"/>
                                          </p:val>
                                        </p:tav>
                                        <p:tav tm="100000">
                                          <p:val>
                                            <p:strVal val="#ppt_x"/>
                                          </p:val>
                                        </p:tav>
                                      </p:tavLst>
                                    </p:anim>
                                    <p:anim calcmode="lin" valueType="num">
                                      <p:cBhvr additive="base">
                                        <p:cTn id="20" dur="500" fill="hold"/>
                                        <p:tgtEl>
                                          <p:spTgt spid="5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8"/>
                                        </p:tgtEl>
                                        <p:attrNameLst>
                                          <p:attrName>style.visibility</p:attrName>
                                        </p:attrNameLst>
                                      </p:cBhvr>
                                      <p:to>
                                        <p:strVal val="visible"/>
                                      </p:to>
                                    </p:set>
                                    <p:anim calcmode="lin" valueType="num">
                                      <p:cBhvr additive="base">
                                        <p:cTn id="23" dur="500" fill="hold"/>
                                        <p:tgtEl>
                                          <p:spTgt spid="518"/>
                                        </p:tgtEl>
                                        <p:attrNameLst>
                                          <p:attrName>ppt_x</p:attrName>
                                        </p:attrNameLst>
                                      </p:cBhvr>
                                      <p:tavLst>
                                        <p:tav tm="0">
                                          <p:val>
                                            <p:strVal val="#ppt_x"/>
                                          </p:val>
                                        </p:tav>
                                        <p:tav tm="100000">
                                          <p:val>
                                            <p:strVal val="#ppt_x"/>
                                          </p:val>
                                        </p:tav>
                                      </p:tavLst>
                                    </p:anim>
                                    <p:anim calcmode="lin" valueType="num">
                                      <p:cBhvr additive="base">
                                        <p:cTn id="24" dur="500" fill="hold"/>
                                        <p:tgtEl>
                                          <p:spTgt spid="5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nodePh="1">
                                  <p:stCondLst>
                                    <p:cond delay="0"/>
                                  </p:stCondLst>
                                  <p:endCondLst>
                                    <p:cond evt="begin" delay="0">
                                      <p:tn val="27"/>
                                    </p:cond>
                                  </p:endCondLst>
                                  <p:childTnLst>
                                    <p:set>
                                      <p:cBhvr>
                                        <p:cTn id="28" dur="1" fill="hold">
                                          <p:stCondLst>
                                            <p:cond delay="0"/>
                                          </p:stCondLst>
                                        </p:cTn>
                                        <p:tgtEl>
                                          <p:spTgt spid="450"/>
                                        </p:tgtEl>
                                        <p:attrNameLst>
                                          <p:attrName>style.visibility</p:attrName>
                                        </p:attrNameLst>
                                      </p:cBhvr>
                                      <p:to>
                                        <p:strVal val="visible"/>
                                      </p:to>
                                    </p:set>
                                    <p:animEffect transition="in" filter="barn(inVertical)">
                                      <p:cBhvr>
                                        <p:cTn id="29" dur="500"/>
                                        <p:tgtEl>
                                          <p:spTgt spid="450"/>
                                        </p:tgtEl>
                                      </p:cBhvr>
                                    </p:animEffect>
                                  </p:childTnLst>
                                </p:cTn>
                              </p:par>
                              <p:par>
                                <p:cTn id="30" presetID="16" presetClass="entr" presetSubtype="21" fill="hold" nodeType="withEffect">
                                  <p:stCondLst>
                                    <p:cond delay="0"/>
                                  </p:stCondLst>
                                  <p:childTnLst>
                                    <p:set>
                                      <p:cBhvr>
                                        <p:cTn id="31" dur="1" fill="hold">
                                          <p:stCondLst>
                                            <p:cond delay="0"/>
                                          </p:stCondLst>
                                        </p:cTn>
                                        <p:tgtEl>
                                          <p:spTgt spid="453"/>
                                        </p:tgtEl>
                                        <p:attrNameLst>
                                          <p:attrName>style.visibility</p:attrName>
                                        </p:attrNameLst>
                                      </p:cBhvr>
                                      <p:to>
                                        <p:strVal val="visible"/>
                                      </p:to>
                                    </p:set>
                                    <p:animEffect transition="in" filter="barn(inVertical)">
                                      <p:cBhvr>
                                        <p:cTn id="32" dur="500"/>
                                        <p:tgtEl>
                                          <p:spTgt spid="453"/>
                                        </p:tgtEl>
                                      </p:cBhvr>
                                    </p:animEffect>
                                  </p:childTnLst>
                                </p:cTn>
                              </p:par>
                              <p:par>
                                <p:cTn id="33" presetID="16" presetClass="entr" presetSubtype="21" fill="hold" nodeType="withEffect">
                                  <p:stCondLst>
                                    <p:cond delay="0"/>
                                  </p:stCondLst>
                                  <p:childTnLst>
                                    <p:set>
                                      <p:cBhvr>
                                        <p:cTn id="34" dur="1" fill="hold">
                                          <p:stCondLst>
                                            <p:cond delay="0"/>
                                          </p:stCondLst>
                                        </p:cTn>
                                        <p:tgtEl>
                                          <p:spTgt spid="489"/>
                                        </p:tgtEl>
                                        <p:attrNameLst>
                                          <p:attrName>style.visibility</p:attrName>
                                        </p:attrNameLst>
                                      </p:cBhvr>
                                      <p:to>
                                        <p:strVal val="visible"/>
                                      </p:to>
                                    </p:set>
                                    <p:animEffect transition="in" filter="barn(inVertical)">
                                      <p:cBhvr>
                                        <p:cTn id="35" dur="500"/>
                                        <p:tgtEl>
                                          <p:spTgt spid="489"/>
                                        </p:tgtEl>
                                      </p:cBhvr>
                                    </p:animEffect>
                                  </p:childTnLst>
                                </p:cTn>
                              </p:par>
                              <p:par>
                                <p:cTn id="36" presetID="16" presetClass="entr" presetSubtype="21" fill="hold" nodeType="withEffect">
                                  <p:stCondLst>
                                    <p:cond delay="0"/>
                                  </p:stCondLst>
                                  <p:childTnLst>
                                    <p:set>
                                      <p:cBhvr>
                                        <p:cTn id="37" dur="1" fill="hold">
                                          <p:stCondLst>
                                            <p:cond delay="0"/>
                                          </p:stCondLst>
                                        </p:cTn>
                                        <p:tgtEl>
                                          <p:spTgt spid="519"/>
                                        </p:tgtEl>
                                        <p:attrNameLst>
                                          <p:attrName>style.visibility</p:attrName>
                                        </p:attrNameLst>
                                      </p:cBhvr>
                                      <p:to>
                                        <p:strVal val="visible"/>
                                      </p:to>
                                    </p:set>
                                    <p:animEffect transition="in" filter="barn(inVertical)">
                                      <p:cBhvr>
                                        <p:cTn id="38" dur="500"/>
                                        <p:tgtEl>
                                          <p:spTgt spid="519"/>
                                        </p:tgtEl>
                                      </p:cBhvr>
                                    </p:animEffect>
                                  </p:childTnLst>
                                </p:cTn>
                              </p:par>
                              <p:par>
                                <p:cTn id="39" presetID="16" presetClass="entr" presetSubtype="21" fill="hold" nodeType="withEffect">
                                  <p:stCondLst>
                                    <p:cond delay="0"/>
                                  </p:stCondLst>
                                  <p:childTnLst>
                                    <p:set>
                                      <p:cBhvr>
                                        <p:cTn id="40" dur="1" fill="hold">
                                          <p:stCondLst>
                                            <p:cond delay="0"/>
                                          </p:stCondLst>
                                        </p:cTn>
                                        <p:tgtEl>
                                          <p:spTgt spid="520"/>
                                        </p:tgtEl>
                                        <p:attrNameLst>
                                          <p:attrName>style.visibility</p:attrName>
                                        </p:attrNameLst>
                                      </p:cBhvr>
                                      <p:to>
                                        <p:strVal val="visible"/>
                                      </p:to>
                                    </p:set>
                                    <p:animEffect transition="in" filter="barn(inVertical)">
                                      <p:cBhvr>
                                        <p:cTn id="41" dur="500"/>
                                        <p:tgtEl>
                                          <p:spTgt spid="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p:bldP spid="4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Classical vs DeepLearning</a:t>
            </a:r>
            <a:endParaRPr dirty="0"/>
          </a:p>
        </p:txBody>
      </p:sp>
      <p:pic>
        <p:nvPicPr>
          <p:cNvPr id="73" name="Picture 72" descr="Diagram&#10;&#10;Description automatically generated">
            <a:extLst>
              <a:ext uri="{FF2B5EF4-FFF2-40B4-BE49-F238E27FC236}">
                <a16:creationId xmlns:a16="http://schemas.microsoft.com/office/drawing/2014/main" id="{B5AED837-C273-C5E4-F90E-61793CA20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894" y="1548166"/>
            <a:ext cx="5894211" cy="3088080"/>
          </a:xfrm>
          <a:prstGeom prst="rect">
            <a:avLst/>
          </a:prstGeom>
        </p:spPr>
      </p:pic>
      <p:sp>
        <p:nvSpPr>
          <p:cNvPr id="75" name="TextBox 74">
            <a:extLst>
              <a:ext uri="{FF2B5EF4-FFF2-40B4-BE49-F238E27FC236}">
                <a16:creationId xmlns:a16="http://schemas.microsoft.com/office/drawing/2014/main" id="{3F0243CF-F801-5EF4-640E-C093DB6191D7}"/>
              </a:ext>
            </a:extLst>
          </p:cNvPr>
          <p:cNvSpPr txBox="1"/>
          <p:nvPr/>
        </p:nvSpPr>
        <p:spPr>
          <a:xfrm>
            <a:off x="648629" y="1011632"/>
            <a:ext cx="5960327" cy="307777"/>
          </a:xfrm>
          <a:prstGeom prst="rect">
            <a:avLst/>
          </a:prstGeom>
          <a:noFill/>
        </p:spPr>
        <p:txBody>
          <a:bodyPr wrap="square">
            <a:spAutoFit/>
          </a:bodyPr>
          <a:lstStyle/>
          <a:p>
            <a:r>
              <a:rPr lang="en-US" dirty="0">
                <a:latin typeface="Roboto"/>
                <a:ea typeface="Roboto"/>
              </a:rPr>
              <a:t>Performance of Classical ML and Deep Learning with Data Increasing</a:t>
            </a:r>
          </a:p>
        </p:txBody>
      </p:sp>
    </p:spTree>
    <p:extLst>
      <p:ext uri="{BB962C8B-B14F-4D97-AF65-F5344CB8AC3E}">
        <p14:creationId xmlns:p14="http://schemas.microsoft.com/office/powerpoint/2010/main" val="101263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Plain Neural Network</a:t>
            </a:r>
            <a:endParaRPr dirty="0"/>
          </a:p>
        </p:txBody>
      </p:sp>
      <p:pic>
        <p:nvPicPr>
          <p:cNvPr id="5" name="Graphic 5">
            <a:extLst>
              <a:ext uri="{FF2B5EF4-FFF2-40B4-BE49-F238E27FC236}">
                <a16:creationId xmlns:a16="http://schemas.microsoft.com/office/drawing/2014/main" id="{6A6A3F7C-D073-02E1-D80C-24496D74E5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4319" y="1697658"/>
            <a:ext cx="5455362" cy="2760153"/>
          </a:xfrm>
          <a:prstGeom prst="rect">
            <a:avLst/>
          </a:prstGeom>
        </p:spPr>
      </p:pic>
      <p:sp>
        <p:nvSpPr>
          <p:cNvPr id="7" name="TextBox 6">
            <a:extLst>
              <a:ext uri="{FF2B5EF4-FFF2-40B4-BE49-F238E27FC236}">
                <a16:creationId xmlns:a16="http://schemas.microsoft.com/office/drawing/2014/main" id="{D31A6187-126A-3435-BD08-87BF61EA890D}"/>
              </a:ext>
            </a:extLst>
          </p:cNvPr>
          <p:cNvSpPr txBox="1"/>
          <p:nvPr/>
        </p:nvSpPr>
        <p:spPr>
          <a:xfrm>
            <a:off x="836342" y="958994"/>
            <a:ext cx="7266878" cy="523220"/>
          </a:xfrm>
          <a:prstGeom prst="rect">
            <a:avLst/>
          </a:prstGeom>
          <a:noFill/>
        </p:spPr>
        <p:txBody>
          <a:bodyPr wrap="square">
            <a:spAutoFit/>
          </a:bodyPr>
          <a:lstStyle/>
          <a:p>
            <a:pPr marL="0" indent="182880" hangingPunct="0"/>
            <a:r>
              <a:rPr lang="en-US" dirty="0">
                <a:latin typeface="Roboto"/>
                <a:ea typeface="Roboto"/>
              </a:rPr>
              <a:t>The number of input in the previous layer is equal to the number of parameters of that node which are going to be trained, therefore it has a huge number of parameters to train.</a:t>
            </a:r>
          </a:p>
        </p:txBody>
      </p:sp>
    </p:spTree>
    <p:extLst>
      <p:ext uri="{BB962C8B-B14F-4D97-AF65-F5344CB8AC3E}">
        <p14:creationId xmlns:p14="http://schemas.microsoft.com/office/powerpoint/2010/main" val="148909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Image as input for plain NN</a:t>
            </a:r>
            <a:endParaRPr dirty="0"/>
          </a:p>
        </p:txBody>
      </p:sp>
      <p:sp>
        <p:nvSpPr>
          <p:cNvPr id="75" name="TextBox 74">
            <a:extLst>
              <a:ext uri="{FF2B5EF4-FFF2-40B4-BE49-F238E27FC236}">
                <a16:creationId xmlns:a16="http://schemas.microsoft.com/office/drawing/2014/main" id="{3F0243CF-F801-5EF4-640E-C093DB6191D7}"/>
              </a:ext>
            </a:extLst>
          </p:cNvPr>
          <p:cNvSpPr txBox="1"/>
          <p:nvPr/>
        </p:nvSpPr>
        <p:spPr>
          <a:xfrm>
            <a:off x="648629" y="1011632"/>
            <a:ext cx="7409986" cy="307777"/>
          </a:xfrm>
          <a:prstGeom prst="rect">
            <a:avLst/>
          </a:prstGeom>
          <a:noFill/>
        </p:spPr>
        <p:txBody>
          <a:bodyPr wrap="square">
            <a:spAutoFit/>
          </a:bodyPr>
          <a:lstStyle/>
          <a:p>
            <a:r>
              <a:rPr lang="en-US" dirty="0">
                <a:latin typeface="Roboto"/>
                <a:ea typeface="Roboto"/>
              </a:rPr>
              <a:t>Image input for the input layer converts to and multi-dimensional array (none, 200, 200, 3)</a:t>
            </a:r>
          </a:p>
        </p:txBody>
      </p:sp>
      <p:pic>
        <p:nvPicPr>
          <p:cNvPr id="3" name="Picture 2" descr="A picture containing text, receipt&#10;&#10;Description automatically generated">
            <a:extLst>
              <a:ext uri="{FF2B5EF4-FFF2-40B4-BE49-F238E27FC236}">
                <a16:creationId xmlns:a16="http://schemas.microsoft.com/office/drawing/2014/main" id="{40031054-AEB2-368F-A63B-40442282F576}"/>
              </a:ext>
            </a:extLst>
          </p:cNvPr>
          <p:cNvPicPr>
            <a:picLocks noChangeAspect="1"/>
          </p:cNvPicPr>
          <p:nvPr/>
        </p:nvPicPr>
        <p:blipFill>
          <a:blip r:embed="rId3"/>
          <a:stretch>
            <a:fillRect/>
          </a:stretch>
        </p:blipFill>
        <p:spPr>
          <a:xfrm>
            <a:off x="3514263" y="1472308"/>
            <a:ext cx="4850316" cy="2742851"/>
          </a:xfrm>
          <a:prstGeom prst="rect">
            <a:avLst/>
          </a:prstGeom>
        </p:spPr>
      </p:pic>
      <p:pic>
        <p:nvPicPr>
          <p:cNvPr id="5" name="Picture 4">
            <a:extLst>
              <a:ext uri="{FF2B5EF4-FFF2-40B4-BE49-F238E27FC236}">
                <a16:creationId xmlns:a16="http://schemas.microsoft.com/office/drawing/2014/main" id="{847D92E5-59A2-32C5-FD5C-F7FAF36E58C2}"/>
              </a:ext>
            </a:extLst>
          </p:cNvPr>
          <p:cNvPicPr>
            <a:picLocks noChangeAspect="1"/>
          </p:cNvPicPr>
          <p:nvPr/>
        </p:nvPicPr>
        <p:blipFill>
          <a:blip r:embed="rId4"/>
          <a:stretch>
            <a:fillRect/>
          </a:stretch>
        </p:blipFill>
        <p:spPr>
          <a:xfrm>
            <a:off x="648629" y="1838644"/>
            <a:ext cx="2555952" cy="2010177"/>
          </a:xfrm>
          <a:prstGeom prst="rect">
            <a:avLst/>
          </a:prstGeom>
        </p:spPr>
      </p:pic>
      <p:sp>
        <p:nvSpPr>
          <p:cNvPr id="6" name="Oval 5">
            <a:extLst>
              <a:ext uri="{FF2B5EF4-FFF2-40B4-BE49-F238E27FC236}">
                <a16:creationId xmlns:a16="http://schemas.microsoft.com/office/drawing/2014/main" id="{D27F99C6-A08B-DDA9-F2FD-1A9553C3AE1C}"/>
              </a:ext>
            </a:extLst>
          </p:cNvPr>
          <p:cNvSpPr/>
          <p:nvPr/>
        </p:nvSpPr>
        <p:spPr>
          <a:xfrm>
            <a:off x="2144982" y="2716149"/>
            <a:ext cx="379142" cy="35415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E74F6F0-2DC9-773F-9410-F2F127FCC738}"/>
              </a:ext>
            </a:extLst>
          </p:cNvPr>
          <p:cNvCxnSpPr>
            <a:cxnSpLocks/>
            <a:stCxn id="6" idx="0"/>
          </p:cNvCxnSpPr>
          <p:nvPr/>
        </p:nvCxnSpPr>
        <p:spPr>
          <a:xfrm flipV="1">
            <a:off x="2334553" y="1656819"/>
            <a:ext cx="4088549" cy="105933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EB2338A-64F5-3A29-3387-3D1C0156F60A}"/>
              </a:ext>
            </a:extLst>
          </p:cNvPr>
          <p:cNvCxnSpPr>
            <a:endCxn id="3" idx="2"/>
          </p:cNvCxnSpPr>
          <p:nvPr/>
        </p:nvCxnSpPr>
        <p:spPr>
          <a:xfrm>
            <a:off x="2319454" y="3085171"/>
            <a:ext cx="3619967" cy="112998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659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CNN</a:t>
            </a:r>
            <a:endParaRPr dirty="0"/>
          </a:p>
        </p:txBody>
      </p:sp>
      <p:sp>
        <p:nvSpPr>
          <p:cNvPr id="7" name="TextBox 6">
            <a:extLst>
              <a:ext uri="{FF2B5EF4-FFF2-40B4-BE49-F238E27FC236}">
                <a16:creationId xmlns:a16="http://schemas.microsoft.com/office/drawing/2014/main" id="{D31A6187-126A-3435-BD08-87BF61EA890D}"/>
              </a:ext>
            </a:extLst>
          </p:cNvPr>
          <p:cNvSpPr txBox="1"/>
          <p:nvPr/>
        </p:nvSpPr>
        <p:spPr>
          <a:xfrm>
            <a:off x="836342" y="958994"/>
            <a:ext cx="7266878" cy="954107"/>
          </a:xfrm>
          <a:prstGeom prst="rect">
            <a:avLst/>
          </a:prstGeom>
          <a:noFill/>
        </p:spPr>
        <p:txBody>
          <a:bodyPr wrap="square">
            <a:spAutoFit/>
          </a:bodyPr>
          <a:lstStyle/>
          <a:p>
            <a:pPr indent="182880" hangingPunct="0"/>
            <a:r>
              <a:rPr lang="en-US" dirty="0">
                <a:latin typeface="Roboto" panose="02000000000000000000" pitchFamily="2" charset="0"/>
                <a:ea typeface="Roboto" panose="02000000000000000000" pitchFamily="2" charset="0"/>
              </a:rPr>
              <a:t>CNNs are regularized versions of multilayer plain NN. Multilayer NN usually mean fully connected networks, </a:t>
            </a:r>
            <a:r>
              <a:rPr lang="en-US" b="0" i="0" dirty="0">
                <a:solidFill>
                  <a:srgbClr val="202122"/>
                </a:solidFill>
                <a:effectLst/>
                <a:latin typeface="Roboto" panose="02000000000000000000" pitchFamily="2" charset="0"/>
                <a:ea typeface="Roboto" panose="02000000000000000000" pitchFamily="2" charset="0"/>
              </a:rPr>
              <a:t>on a scale of connectivity and complexity, CNNs are on the lower extreme.</a:t>
            </a:r>
            <a:endParaRPr lang="en-US" dirty="0">
              <a:latin typeface="Roboto" panose="02000000000000000000" pitchFamily="2" charset="0"/>
              <a:ea typeface="Roboto" panose="02000000000000000000" pitchFamily="2" charset="0"/>
            </a:endParaRPr>
          </a:p>
          <a:p>
            <a:pPr marL="0" indent="182880" hangingPunct="0"/>
            <a:endParaRPr lang="en-US" dirty="0">
              <a:latin typeface="Roboto" panose="02000000000000000000" pitchFamily="2" charset="0"/>
              <a:ea typeface="Roboto" panose="02000000000000000000" pitchFamily="2" charset="0"/>
            </a:endParaRPr>
          </a:p>
        </p:txBody>
      </p:sp>
      <p:pic>
        <p:nvPicPr>
          <p:cNvPr id="6" name="Picture 5" descr="Diagram&#10;&#10;Description automatically generated">
            <a:extLst>
              <a:ext uri="{FF2B5EF4-FFF2-40B4-BE49-F238E27FC236}">
                <a16:creationId xmlns:a16="http://schemas.microsoft.com/office/drawing/2014/main" id="{E72C4724-DA06-EC2D-A1AE-879F01521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245" y="1913101"/>
            <a:ext cx="5731510" cy="2557347"/>
          </a:xfrm>
          <a:prstGeom prst="rect">
            <a:avLst/>
          </a:prstGeom>
        </p:spPr>
      </p:pic>
      <p:pic>
        <p:nvPicPr>
          <p:cNvPr id="8" name="Picture 7">
            <a:extLst>
              <a:ext uri="{FF2B5EF4-FFF2-40B4-BE49-F238E27FC236}">
                <a16:creationId xmlns:a16="http://schemas.microsoft.com/office/drawing/2014/main" id="{4CD1D200-26FB-FA7A-8C8A-F05C2F0BBE65}"/>
              </a:ext>
            </a:extLst>
          </p:cNvPr>
          <p:cNvPicPr>
            <a:picLocks noChangeAspect="1"/>
          </p:cNvPicPr>
          <p:nvPr/>
        </p:nvPicPr>
        <p:blipFill>
          <a:blip r:embed="rId4"/>
          <a:stretch>
            <a:fillRect/>
          </a:stretch>
        </p:blipFill>
        <p:spPr>
          <a:xfrm>
            <a:off x="1706245" y="2367481"/>
            <a:ext cx="1074126" cy="1037357"/>
          </a:xfrm>
          <a:prstGeom prst="rect">
            <a:avLst/>
          </a:prstGeom>
        </p:spPr>
      </p:pic>
    </p:spTree>
    <p:extLst>
      <p:ext uri="{BB962C8B-B14F-4D97-AF65-F5344CB8AC3E}">
        <p14:creationId xmlns:p14="http://schemas.microsoft.com/office/powerpoint/2010/main" val="39592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83" name="Google Shape;452;p19">
            <a:extLst>
              <a:ext uri="{FF2B5EF4-FFF2-40B4-BE49-F238E27FC236}">
                <a16:creationId xmlns:a16="http://schemas.microsoft.com/office/drawing/2014/main" id="{C7A23A84-DCCD-CF2E-0812-22A071A10E61}"/>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Algorithms and Techniques, </a:t>
            </a:r>
            <a:r>
              <a:rPr lang="en" sz="1050" dirty="0"/>
              <a:t>Dropout Technique</a:t>
            </a:r>
            <a:endParaRPr dirty="0"/>
          </a:p>
        </p:txBody>
      </p:sp>
      <p:sp>
        <p:nvSpPr>
          <p:cNvPr id="7" name="TextBox 6">
            <a:extLst>
              <a:ext uri="{FF2B5EF4-FFF2-40B4-BE49-F238E27FC236}">
                <a16:creationId xmlns:a16="http://schemas.microsoft.com/office/drawing/2014/main" id="{D31A6187-126A-3435-BD08-87BF61EA890D}"/>
              </a:ext>
            </a:extLst>
          </p:cNvPr>
          <p:cNvSpPr txBox="1"/>
          <p:nvPr/>
        </p:nvSpPr>
        <p:spPr>
          <a:xfrm>
            <a:off x="836342" y="958994"/>
            <a:ext cx="6746487" cy="954107"/>
          </a:xfrm>
          <a:prstGeom prst="rect">
            <a:avLst/>
          </a:prstGeom>
          <a:noFill/>
        </p:spPr>
        <p:txBody>
          <a:bodyPr wrap="square">
            <a:spAutoFit/>
          </a:bodyPr>
          <a:lstStyle/>
          <a:p>
            <a:pPr indent="182880" hangingPunct="0"/>
            <a:r>
              <a:rPr lang="en-US" dirty="0">
                <a:latin typeface="Roboto" panose="02000000000000000000" pitchFamily="2" charset="0"/>
                <a:ea typeface="Roboto" panose="02000000000000000000" pitchFamily="2" charset="0"/>
              </a:rPr>
              <a:t>In terms or Regularization, Dropout Technique is splendid technique to perform that task, there also L1 and L2 but Dropout is our main regularization technique for our project.</a:t>
            </a:r>
          </a:p>
          <a:p>
            <a:pPr marL="0" indent="182880" hangingPunct="0"/>
            <a:endParaRPr lang="en-US" dirty="0">
              <a:latin typeface="Roboto" panose="02000000000000000000" pitchFamily="2" charset="0"/>
              <a:ea typeface="Roboto" panose="02000000000000000000" pitchFamily="2" charset="0"/>
            </a:endParaRPr>
          </a:p>
        </p:txBody>
      </p:sp>
      <p:pic>
        <p:nvPicPr>
          <p:cNvPr id="3" name="Picture 2" descr="Diagram&#10;&#10;Description automatically generated">
            <a:extLst>
              <a:ext uri="{FF2B5EF4-FFF2-40B4-BE49-F238E27FC236}">
                <a16:creationId xmlns:a16="http://schemas.microsoft.com/office/drawing/2014/main" id="{6A867B63-90E1-3E03-EE89-7523F4E553F0}"/>
              </a:ext>
            </a:extLst>
          </p:cNvPr>
          <p:cNvPicPr>
            <a:picLocks noChangeAspect="1"/>
          </p:cNvPicPr>
          <p:nvPr/>
        </p:nvPicPr>
        <p:blipFill>
          <a:blip r:embed="rId3"/>
          <a:stretch>
            <a:fillRect/>
          </a:stretch>
        </p:blipFill>
        <p:spPr>
          <a:xfrm>
            <a:off x="1858186" y="1816457"/>
            <a:ext cx="5427628" cy="2505472"/>
          </a:xfrm>
          <a:prstGeom prst="rect">
            <a:avLst/>
          </a:prstGeom>
        </p:spPr>
      </p:pic>
    </p:spTree>
    <p:extLst>
      <p:ext uri="{BB962C8B-B14F-4D97-AF65-F5344CB8AC3E}">
        <p14:creationId xmlns:p14="http://schemas.microsoft.com/office/powerpoint/2010/main" val="1456506357"/>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1270</Words>
  <Application>Microsoft Office PowerPoint</Application>
  <PresentationFormat>On-screen Show (16:9)</PresentationFormat>
  <Paragraphs>230</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Fira Sans Extra Condensed SemiBold</vt:lpstr>
      <vt:lpstr>Calibri</vt:lpstr>
      <vt:lpstr>Fira Sans Extra Condensed</vt:lpstr>
      <vt:lpstr>Roboto</vt:lpstr>
      <vt:lpstr>Cambria Math</vt:lpstr>
      <vt:lpstr>Times New Roman</vt:lpstr>
      <vt:lpstr>Machine Learning Infographics by Slidesgo</vt:lpstr>
      <vt:lpstr>Cancers Diangnosis Project</vt:lpstr>
      <vt:lpstr>Research Motivation</vt:lpstr>
      <vt:lpstr>Research Motivation</vt:lpstr>
      <vt:lpstr>Algorithms and Techniques, Classical vs DeepLearning</vt:lpstr>
      <vt:lpstr>Algorithms and Techniques, Classical vs DeepLearning</vt:lpstr>
      <vt:lpstr>Algorithms and Techniques, Plain Neural Network</vt:lpstr>
      <vt:lpstr>Algorithms and Techniques, Image as input for plain NN</vt:lpstr>
      <vt:lpstr>Algorithms and Techniques, CNN</vt:lpstr>
      <vt:lpstr>Algorithms and Techniques, Dropout Technique</vt:lpstr>
      <vt:lpstr>Algorithms and Techniques, Adam Optimizer</vt:lpstr>
      <vt:lpstr>Algorithms and Techniques, RESNET Architecture</vt:lpstr>
      <vt:lpstr>Algorithms and Techniques, Augmentation Technique</vt:lpstr>
      <vt:lpstr>Process Cycle</vt:lpstr>
      <vt:lpstr>Cancers Project Covering</vt:lpstr>
      <vt:lpstr>Breast Cancer</vt:lpstr>
      <vt:lpstr>Breast Cancer</vt:lpstr>
      <vt:lpstr>Breast Cancer</vt:lpstr>
      <vt:lpstr>Breast Cancer, Process</vt:lpstr>
      <vt:lpstr>Breast Cancer, Results</vt:lpstr>
      <vt:lpstr>Skin Cancer, Imbalnced Data</vt:lpstr>
      <vt:lpstr>Skin Cancer, Imbalnced Data</vt:lpstr>
      <vt:lpstr>Skin Cancer, Class Weighting &amp; Image Raio</vt:lpstr>
      <vt:lpstr>Skin Cancer, Results</vt:lpstr>
      <vt:lpstr>Colorectal Cancer</vt:lpstr>
      <vt:lpstr>Breast Cancer</vt:lpstr>
      <vt:lpstr>Colorectal Cancer, Results</vt:lpstr>
      <vt:lpstr>Deployment</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Cancers Diangnosis Project</dc:title>
  <cp:lastModifiedBy>فاطمة البيبة</cp:lastModifiedBy>
  <cp:revision>13</cp:revision>
  <dcterms:modified xsi:type="dcterms:W3CDTF">2022-05-10T16:36:38Z</dcterms:modified>
</cp:coreProperties>
</file>