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4" r:id="rId1"/>
  </p:sldMasterIdLst>
  <p:notesMasterIdLst>
    <p:notesMasterId r:id="rId34"/>
  </p:notesMasterIdLst>
  <p:sldIdLst>
    <p:sldId id="256" r:id="rId2"/>
    <p:sldId id="282" r:id="rId3"/>
    <p:sldId id="277" r:id="rId4"/>
    <p:sldId id="257" r:id="rId5"/>
    <p:sldId id="279" r:id="rId6"/>
    <p:sldId id="278" r:id="rId7"/>
    <p:sldId id="265" r:id="rId8"/>
    <p:sldId id="268" r:id="rId9"/>
    <p:sldId id="280" r:id="rId10"/>
    <p:sldId id="269" r:id="rId11"/>
    <p:sldId id="281" r:id="rId12"/>
    <p:sldId id="270" r:id="rId13"/>
    <p:sldId id="287" r:id="rId14"/>
    <p:sldId id="259" r:id="rId15"/>
    <p:sldId id="271" r:id="rId16"/>
    <p:sldId id="288" r:id="rId17"/>
    <p:sldId id="262" r:id="rId18"/>
    <p:sldId id="289" r:id="rId19"/>
    <p:sldId id="290" r:id="rId20"/>
    <p:sldId id="291" r:id="rId21"/>
    <p:sldId id="292" r:id="rId22"/>
    <p:sldId id="272" r:id="rId23"/>
    <p:sldId id="273" r:id="rId24"/>
    <p:sldId id="274" r:id="rId25"/>
    <p:sldId id="284" r:id="rId26"/>
    <p:sldId id="285" r:id="rId27"/>
    <p:sldId id="275" r:id="rId28"/>
    <p:sldId id="286" r:id="rId29"/>
    <p:sldId id="293" r:id="rId30"/>
    <p:sldId id="294" r:id="rId31"/>
    <p:sldId id="276" r:id="rId32"/>
    <p:sldId id="283" r:id="rId33"/>
  </p:sldIdLst>
  <p:sldSz cx="12192000" cy="6858000"/>
  <p:notesSz cx="6858000" cy="9144000"/>
  <p:defaultTex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Iteration 1</c:v>
                </c:pt>
              </c:strCache>
            </c:strRef>
          </c:tx>
          <c:spPr>
            <a:solidFill>
              <a:srgbClr val="FFC000"/>
            </a:solidFill>
          </c:spPr>
          <c:invertIfNegative val="0"/>
          <c:cat>
            <c:strRef>
              <c:f>Sheet1!$A$2:$A$3</c:f>
              <c:strCache>
                <c:ptCount val="2"/>
                <c:pt idx="0">
                  <c:v>Sample 1</c:v>
                </c:pt>
                <c:pt idx="1">
                  <c:v>Sample 2</c:v>
                </c:pt>
              </c:strCache>
            </c:strRef>
          </c:cat>
          <c:val>
            <c:numRef>
              <c:f>Sheet1!$B$2:$B$3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0-AC04-49B2-94A2-82A33BA50D1E}"/>
            </c:ext>
          </c:extLst>
        </c:ser>
        <c:ser>
          <c:idx val="1"/>
          <c:order val="1"/>
          <c:tx>
            <c:strRef>
              <c:f>Sheet1!$C$1</c:f>
              <c:strCache>
                <c:ptCount val="1"/>
                <c:pt idx="0">
                  <c:v>Iteration 2</c:v>
                </c:pt>
              </c:strCache>
            </c:strRef>
          </c:tx>
          <c:spPr>
            <a:solidFill>
              <a:srgbClr val="FF0000"/>
            </a:solidFill>
          </c:spPr>
          <c:invertIfNegative val="0"/>
          <c:cat>
            <c:strRef>
              <c:f>Sheet1!$A$2:$A$3</c:f>
              <c:strCache>
                <c:ptCount val="2"/>
                <c:pt idx="0">
                  <c:v>Sample 1</c:v>
                </c:pt>
                <c:pt idx="1">
                  <c:v>Sample 2</c:v>
                </c:pt>
              </c:strCache>
            </c:strRef>
          </c:cat>
          <c:val>
            <c:numRef>
              <c:f>Sheet1!$C$2:$C$3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1-AC04-49B2-94A2-82A33BA50D1E}"/>
            </c:ext>
          </c:extLst>
        </c:ser>
        <c:ser>
          <c:idx val="2"/>
          <c:order val="2"/>
          <c:tx>
            <c:strRef>
              <c:f>Sheet1!$D$1</c:f>
              <c:strCache>
                <c:ptCount val="1"/>
                <c:pt idx="0">
                  <c:v>Iteration 3</c:v>
                </c:pt>
              </c:strCache>
            </c:strRef>
          </c:tx>
          <c:spPr>
            <a:solidFill>
              <a:srgbClr val="0070C0"/>
            </a:solidFill>
          </c:spPr>
          <c:invertIfNegative val="0"/>
          <c:cat>
            <c:strRef>
              <c:f>Sheet1!$A$2:$A$3</c:f>
              <c:strCache>
                <c:ptCount val="2"/>
                <c:pt idx="0">
                  <c:v>Sample 1</c:v>
                </c:pt>
                <c:pt idx="1">
                  <c:v>Sample 2</c:v>
                </c:pt>
              </c:strCache>
            </c:strRef>
          </c:cat>
          <c:val>
            <c:numRef>
              <c:f>Sheet1!$D$2:$D$3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2-AC04-49B2-94A2-82A33BA50D1E}"/>
            </c:ext>
          </c:extLst>
        </c:ser>
        <c:dLbls>
          <c:showLegendKey val="0"/>
          <c:showVal val="0"/>
          <c:showCatName val="0"/>
          <c:showSerName val="0"/>
          <c:showPercent val="0"/>
          <c:showBubbleSize val="0"/>
        </c:dLbls>
        <c:gapWidth val="150"/>
        <c:shape val="box"/>
        <c:axId val="133514368"/>
        <c:axId val="133515904"/>
        <c:axId val="0"/>
      </c:bar3DChart>
      <c:catAx>
        <c:axId val="133514368"/>
        <c:scaling>
          <c:orientation val="minMax"/>
        </c:scaling>
        <c:delete val="0"/>
        <c:axPos val="b"/>
        <c:numFmt formatCode="General" sourceLinked="0"/>
        <c:majorTickMark val="out"/>
        <c:minorTickMark val="none"/>
        <c:tickLblPos val="nextTo"/>
        <c:crossAx val="133515904"/>
        <c:crosses val="autoZero"/>
        <c:auto val="1"/>
        <c:lblAlgn val="ctr"/>
        <c:lblOffset val="100"/>
        <c:noMultiLvlLbl val="0"/>
      </c:catAx>
      <c:valAx>
        <c:axId val="133515904"/>
        <c:scaling>
          <c:orientation val="minMax"/>
        </c:scaling>
        <c:delete val="0"/>
        <c:axPos val="l"/>
        <c:majorGridlines/>
        <c:numFmt formatCode="General" sourceLinked="1"/>
        <c:majorTickMark val="out"/>
        <c:minorTickMark val="none"/>
        <c:tickLblPos val="nextTo"/>
        <c:crossAx val="13351436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EA3F4-21D4-4CCB-9729-17A65DF7074D}"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9FE9B94D-4342-4835-A08C-A1D006DC7188}">
      <dgm:prSet phldrT="[Text]" custT="1"/>
      <dgm:spPr/>
      <dgm:t>
        <a:bodyPr/>
        <a:lstStyle/>
        <a:p>
          <a:r>
            <a:rPr lang="en-US" sz="3600" dirty="0" smtClean="0"/>
            <a:t>Semester 1</a:t>
          </a:r>
          <a:endParaRPr lang="en-US" sz="3600" dirty="0"/>
        </a:p>
      </dgm:t>
    </dgm:pt>
    <dgm:pt modelId="{6D08CD3A-47C1-4197-AD73-B1317BEC6144}" type="parTrans" cxnId="{C2729E6E-077F-4003-A2D7-D631A72F23DC}">
      <dgm:prSet/>
      <dgm:spPr/>
      <dgm:t>
        <a:bodyPr/>
        <a:lstStyle/>
        <a:p>
          <a:endParaRPr lang="en-US" sz="1100"/>
        </a:p>
      </dgm:t>
    </dgm:pt>
    <dgm:pt modelId="{97C222B0-AEB5-4DCB-98F3-32FEBD84FC2D}" type="sibTrans" cxnId="{C2729E6E-077F-4003-A2D7-D631A72F23DC}">
      <dgm:prSet/>
      <dgm:spPr/>
      <dgm:t>
        <a:bodyPr/>
        <a:lstStyle/>
        <a:p>
          <a:endParaRPr lang="en-US" sz="1100"/>
        </a:p>
      </dgm:t>
    </dgm:pt>
    <dgm:pt modelId="{AAEE8BE7-F773-47FE-9C56-4050BFD58A34}">
      <dgm:prSet phldrT="[Text]" custT="1"/>
      <dgm:spPr/>
      <dgm:t>
        <a:bodyPr/>
        <a:lstStyle/>
        <a:p>
          <a:r>
            <a:rPr lang="en-US" sz="2400" dirty="0" smtClean="0"/>
            <a:t>Progress report</a:t>
          </a:r>
          <a:endParaRPr lang="en-US" sz="2400" dirty="0"/>
        </a:p>
      </dgm:t>
    </dgm:pt>
    <dgm:pt modelId="{DDF92826-F149-40E0-8301-B3616925B16A}" type="parTrans" cxnId="{E518844A-4E35-4F7D-99D2-5D9B5A827796}">
      <dgm:prSet/>
      <dgm:spPr/>
      <dgm:t>
        <a:bodyPr/>
        <a:lstStyle/>
        <a:p>
          <a:endParaRPr lang="en-US" sz="1100"/>
        </a:p>
      </dgm:t>
    </dgm:pt>
    <dgm:pt modelId="{728B5B8D-6E18-43A3-B3B3-55332E6543F8}" type="sibTrans" cxnId="{E518844A-4E35-4F7D-99D2-5D9B5A827796}">
      <dgm:prSet/>
      <dgm:spPr/>
      <dgm:t>
        <a:bodyPr/>
        <a:lstStyle/>
        <a:p>
          <a:endParaRPr lang="en-US" sz="1100"/>
        </a:p>
      </dgm:t>
    </dgm:pt>
    <dgm:pt modelId="{F328203D-CD81-4FB5-8F94-101C9BA7965D}">
      <dgm:prSet phldrT="[Text]" custT="1"/>
      <dgm:spPr/>
      <dgm:t>
        <a:bodyPr/>
        <a:lstStyle/>
        <a:p>
          <a:r>
            <a:rPr lang="en-US" sz="3600" dirty="0" smtClean="0"/>
            <a:t>Semester 2</a:t>
          </a:r>
          <a:endParaRPr lang="en-US" sz="3600" dirty="0"/>
        </a:p>
      </dgm:t>
    </dgm:pt>
    <dgm:pt modelId="{E3DF6F9A-CDB4-4142-BA60-8E06572133F8}" type="parTrans" cxnId="{9E03FADA-4C46-47FA-B992-8192467AE92D}">
      <dgm:prSet/>
      <dgm:spPr/>
      <dgm:t>
        <a:bodyPr/>
        <a:lstStyle/>
        <a:p>
          <a:endParaRPr lang="en-US" sz="1100"/>
        </a:p>
      </dgm:t>
    </dgm:pt>
    <dgm:pt modelId="{83FF34D1-1ECB-419B-A6C7-2020B53165D6}" type="sibTrans" cxnId="{9E03FADA-4C46-47FA-B992-8192467AE92D}">
      <dgm:prSet/>
      <dgm:spPr/>
      <dgm:t>
        <a:bodyPr/>
        <a:lstStyle/>
        <a:p>
          <a:endParaRPr lang="en-US" sz="1100"/>
        </a:p>
      </dgm:t>
    </dgm:pt>
    <dgm:pt modelId="{E97D2DD5-8357-4A2F-AF35-7EE3BF8F00EC}">
      <dgm:prSet phldrT="[Text]" custT="1"/>
      <dgm:spPr/>
      <dgm:t>
        <a:bodyPr/>
        <a:lstStyle/>
        <a:p>
          <a:r>
            <a:rPr lang="en-US" sz="2400" dirty="0" smtClean="0"/>
            <a:t>Final report (thesis)</a:t>
          </a:r>
          <a:endParaRPr lang="en-US" sz="2400" dirty="0"/>
        </a:p>
      </dgm:t>
    </dgm:pt>
    <dgm:pt modelId="{E7AB458B-C14A-4BC8-A712-7B3061B19311}" type="parTrans" cxnId="{B00E0F45-4C21-4BE1-AC15-6145F3C51830}">
      <dgm:prSet/>
      <dgm:spPr/>
      <dgm:t>
        <a:bodyPr/>
        <a:lstStyle/>
        <a:p>
          <a:endParaRPr lang="en-US" sz="1100"/>
        </a:p>
      </dgm:t>
    </dgm:pt>
    <dgm:pt modelId="{E1B43EBC-3703-4304-9C13-D9B12A515507}" type="sibTrans" cxnId="{B00E0F45-4C21-4BE1-AC15-6145F3C51830}">
      <dgm:prSet/>
      <dgm:spPr/>
      <dgm:t>
        <a:bodyPr/>
        <a:lstStyle/>
        <a:p>
          <a:endParaRPr lang="en-US" sz="1100"/>
        </a:p>
      </dgm:t>
    </dgm:pt>
    <dgm:pt modelId="{98FA15CB-0E0F-4C4E-86AE-45A514043174}">
      <dgm:prSet phldrT="[Text]" custT="1"/>
      <dgm:spPr/>
      <dgm:t>
        <a:bodyPr/>
        <a:lstStyle/>
        <a:p>
          <a:r>
            <a:rPr lang="en-US" sz="2400" dirty="0" smtClean="0"/>
            <a:t>Presentation</a:t>
          </a:r>
          <a:endParaRPr lang="en-US" sz="2400" dirty="0"/>
        </a:p>
      </dgm:t>
    </dgm:pt>
    <dgm:pt modelId="{67E6D3B5-2146-408C-8D09-CAD39645DC2E}" type="parTrans" cxnId="{DF26A1F6-EBC4-45C3-9A84-4A5FA2002EBA}">
      <dgm:prSet/>
      <dgm:spPr/>
      <dgm:t>
        <a:bodyPr/>
        <a:lstStyle/>
        <a:p>
          <a:endParaRPr lang="en-US" sz="1100"/>
        </a:p>
      </dgm:t>
    </dgm:pt>
    <dgm:pt modelId="{961B0E91-3685-411E-B575-C9AEB528EFA3}" type="sibTrans" cxnId="{DF26A1F6-EBC4-45C3-9A84-4A5FA2002EBA}">
      <dgm:prSet/>
      <dgm:spPr/>
      <dgm:t>
        <a:bodyPr/>
        <a:lstStyle/>
        <a:p>
          <a:endParaRPr lang="en-US" sz="1100"/>
        </a:p>
      </dgm:t>
    </dgm:pt>
    <dgm:pt modelId="{3509C3CB-90C6-45A9-8B88-75FDAA5DBC50}">
      <dgm:prSet phldrT="[Text]" custT="1"/>
      <dgm:spPr/>
      <dgm:t>
        <a:bodyPr/>
        <a:lstStyle/>
        <a:p>
          <a:r>
            <a:rPr lang="en-US" sz="2400" dirty="0" smtClean="0"/>
            <a:t>Presentation</a:t>
          </a:r>
          <a:endParaRPr lang="en-US" sz="2400" dirty="0"/>
        </a:p>
      </dgm:t>
    </dgm:pt>
    <dgm:pt modelId="{6D93775C-C722-40DB-98F6-465914E2C013}" type="parTrans" cxnId="{98DBF872-4478-4666-8B43-E7981AD281D0}">
      <dgm:prSet/>
      <dgm:spPr/>
      <dgm:t>
        <a:bodyPr/>
        <a:lstStyle/>
        <a:p>
          <a:endParaRPr lang="en-US" sz="1100"/>
        </a:p>
      </dgm:t>
    </dgm:pt>
    <dgm:pt modelId="{93D206F3-8F24-44BA-986C-679A9F7587D0}" type="sibTrans" cxnId="{98DBF872-4478-4666-8B43-E7981AD281D0}">
      <dgm:prSet/>
      <dgm:spPr/>
      <dgm:t>
        <a:bodyPr/>
        <a:lstStyle/>
        <a:p>
          <a:endParaRPr lang="en-US" sz="1100"/>
        </a:p>
      </dgm:t>
    </dgm:pt>
    <dgm:pt modelId="{4133C801-DB84-49A5-AF57-44EB445BE33A}" type="pres">
      <dgm:prSet presAssocID="{82AEA3F4-21D4-4CCB-9729-17A65DF7074D}" presName="linear" presStyleCnt="0">
        <dgm:presLayoutVars>
          <dgm:animLvl val="lvl"/>
          <dgm:resizeHandles val="exact"/>
        </dgm:presLayoutVars>
      </dgm:prSet>
      <dgm:spPr/>
      <dgm:t>
        <a:bodyPr/>
        <a:lstStyle/>
        <a:p>
          <a:endParaRPr lang="en-US"/>
        </a:p>
      </dgm:t>
    </dgm:pt>
    <dgm:pt modelId="{CDBEB910-7D8C-4879-8D06-A86BE37ADCFB}" type="pres">
      <dgm:prSet presAssocID="{9FE9B94D-4342-4835-A08C-A1D006DC7188}" presName="parentText" presStyleLbl="node1" presStyleIdx="0" presStyleCnt="2" custScaleX="48311" custScaleY="59738" custLinFactNeighborX="-23853" custLinFactNeighborY="-9283">
        <dgm:presLayoutVars>
          <dgm:chMax val="0"/>
          <dgm:bulletEnabled val="1"/>
        </dgm:presLayoutVars>
      </dgm:prSet>
      <dgm:spPr/>
      <dgm:t>
        <a:bodyPr/>
        <a:lstStyle/>
        <a:p>
          <a:endParaRPr lang="en-US"/>
        </a:p>
      </dgm:t>
    </dgm:pt>
    <dgm:pt modelId="{74F6C19C-805B-4291-AE48-0F6E48422AE7}" type="pres">
      <dgm:prSet presAssocID="{9FE9B94D-4342-4835-A08C-A1D006DC7188}" presName="childText" presStyleLbl="revTx" presStyleIdx="0" presStyleCnt="2" custScaleY="133922">
        <dgm:presLayoutVars>
          <dgm:bulletEnabled val="1"/>
        </dgm:presLayoutVars>
      </dgm:prSet>
      <dgm:spPr/>
      <dgm:t>
        <a:bodyPr/>
        <a:lstStyle/>
        <a:p>
          <a:endParaRPr lang="en-US"/>
        </a:p>
      </dgm:t>
    </dgm:pt>
    <dgm:pt modelId="{B30EE4E7-7CDA-4A98-B250-59BF8416C3B4}" type="pres">
      <dgm:prSet presAssocID="{F328203D-CD81-4FB5-8F94-101C9BA7965D}" presName="parentText" presStyleLbl="node1" presStyleIdx="1" presStyleCnt="2" custScaleX="48311" custScaleY="59738" custLinFactNeighborX="-23766" custLinFactNeighborY="-10216">
        <dgm:presLayoutVars>
          <dgm:chMax val="0"/>
          <dgm:bulletEnabled val="1"/>
        </dgm:presLayoutVars>
      </dgm:prSet>
      <dgm:spPr/>
      <dgm:t>
        <a:bodyPr/>
        <a:lstStyle/>
        <a:p>
          <a:endParaRPr lang="en-US"/>
        </a:p>
      </dgm:t>
    </dgm:pt>
    <dgm:pt modelId="{702871DE-F33B-4884-85D4-82569ACB8EF9}" type="pres">
      <dgm:prSet presAssocID="{F328203D-CD81-4FB5-8F94-101C9BA7965D}" presName="childText" presStyleLbl="revTx" presStyleIdx="1" presStyleCnt="2">
        <dgm:presLayoutVars>
          <dgm:bulletEnabled val="1"/>
        </dgm:presLayoutVars>
      </dgm:prSet>
      <dgm:spPr/>
      <dgm:t>
        <a:bodyPr/>
        <a:lstStyle/>
        <a:p>
          <a:endParaRPr lang="en-US"/>
        </a:p>
      </dgm:t>
    </dgm:pt>
  </dgm:ptLst>
  <dgm:cxnLst>
    <dgm:cxn modelId="{73500241-A9D9-4D76-87B7-7C17F07A087C}" type="presOf" srcId="{98FA15CB-0E0F-4C4E-86AE-45A514043174}" destId="{74F6C19C-805B-4291-AE48-0F6E48422AE7}" srcOrd="0" destOrd="1" presId="urn:microsoft.com/office/officeart/2005/8/layout/vList2"/>
    <dgm:cxn modelId="{B00E0F45-4C21-4BE1-AC15-6145F3C51830}" srcId="{F328203D-CD81-4FB5-8F94-101C9BA7965D}" destId="{E97D2DD5-8357-4A2F-AF35-7EE3BF8F00EC}" srcOrd="0" destOrd="0" parTransId="{E7AB458B-C14A-4BC8-A712-7B3061B19311}" sibTransId="{E1B43EBC-3703-4304-9C13-D9B12A515507}"/>
    <dgm:cxn modelId="{DF26A1F6-EBC4-45C3-9A84-4A5FA2002EBA}" srcId="{9FE9B94D-4342-4835-A08C-A1D006DC7188}" destId="{98FA15CB-0E0F-4C4E-86AE-45A514043174}" srcOrd="1" destOrd="0" parTransId="{67E6D3B5-2146-408C-8D09-CAD39645DC2E}" sibTransId="{961B0E91-3685-411E-B575-C9AEB528EFA3}"/>
    <dgm:cxn modelId="{EE811757-267C-4137-B72C-60CF14307F9D}" type="presOf" srcId="{E97D2DD5-8357-4A2F-AF35-7EE3BF8F00EC}" destId="{702871DE-F33B-4884-85D4-82569ACB8EF9}" srcOrd="0" destOrd="0" presId="urn:microsoft.com/office/officeart/2005/8/layout/vList2"/>
    <dgm:cxn modelId="{E518844A-4E35-4F7D-99D2-5D9B5A827796}" srcId="{9FE9B94D-4342-4835-A08C-A1D006DC7188}" destId="{AAEE8BE7-F773-47FE-9C56-4050BFD58A34}" srcOrd="0" destOrd="0" parTransId="{DDF92826-F149-40E0-8301-B3616925B16A}" sibTransId="{728B5B8D-6E18-43A3-B3B3-55332E6543F8}"/>
    <dgm:cxn modelId="{C0FEC48F-DBE4-4D06-AD57-8930B826A64B}" type="presOf" srcId="{3509C3CB-90C6-45A9-8B88-75FDAA5DBC50}" destId="{702871DE-F33B-4884-85D4-82569ACB8EF9}" srcOrd="0" destOrd="1" presId="urn:microsoft.com/office/officeart/2005/8/layout/vList2"/>
    <dgm:cxn modelId="{6015E0E5-2F1C-40D5-8BDB-1CF515CD6ED2}" type="presOf" srcId="{82AEA3F4-21D4-4CCB-9729-17A65DF7074D}" destId="{4133C801-DB84-49A5-AF57-44EB445BE33A}" srcOrd="0" destOrd="0" presId="urn:microsoft.com/office/officeart/2005/8/layout/vList2"/>
    <dgm:cxn modelId="{5EF93786-79AC-494F-B5D5-5CD8AECA3EB2}" type="presOf" srcId="{9FE9B94D-4342-4835-A08C-A1D006DC7188}" destId="{CDBEB910-7D8C-4879-8D06-A86BE37ADCFB}" srcOrd="0" destOrd="0" presId="urn:microsoft.com/office/officeart/2005/8/layout/vList2"/>
    <dgm:cxn modelId="{C2729E6E-077F-4003-A2D7-D631A72F23DC}" srcId="{82AEA3F4-21D4-4CCB-9729-17A65DF7074D}" destId="{9FE9B94D-4342-4835-A08C-A1D006DC7188}" srcOrd="0" destOrd="0" parTransId="{6D08CD3A-47C1-4197-AD73-B1317BEC6144}" sibTransId="{97C222B0-AEB5-4DCB-98F3-32FEBD84FC2D}"/>
    <dgm:cxn modelId="{98DBF872-4478-4666-8B43-E7981AD281D0}" srcId="{F328203D-CD81-4FB5-8F94-101C9BA7965D}" destId="{3509C3CB-90C6-45A9-8B88-75FDAA5DBC50}" srcOrd="1" destOrd="0" parTransId="{6D93775C-C722-40DB-98F6-465914E2C013}" sibTransId="{93D206F3-8F24-44BA-986C-679A9F7587D0}"/>
    <dgm:cxn modelId="{DAB18179-4AE3-4644-8675-A56BAB98F39A}" type="presOf" srcId="{F328203D-CD81-4FB5-8F94-101C9BA7965D}" destId="{B30EE4E7-7CDA-4A98-B250-59BF8416C3B4}" srcOrd="0" destOrd="0" presId="urn:microsoft.com/office/officeart/2005/8/layout/vList2"/>
    <dgm:cxn modelId="{3346B308-123B-4C10-BB94-EC444A8CFE70}" type="presOf" srcId="{AAEE8BE7-F773-47FE-9C56-4050BFD58A34}" destId="{74F6C19C-805B-4291-AE48-0F6E48422AE7}" srcOrd="0" destOrd="0" presId="urn:microsoft.com/office/officeart/2005/8/layout/vList2"/>
    <dgm:cxn modelId="{9E03FADA-4C46-47FA-B992-8192467AE92D}" srcId="{82AEA3F4-21D4-4CCB-9729-17A65DF7074D}" destId="{F328203D-CD81-4FB5-8F94-101C9BA7965D}" srcOrd="1" destOrd="0" parTransId="{E3DF6F9A-CDB4-4142-BA60-8E06572133F8}" sibTransId="{83FF34D1-1ECB-419B-A6C7-2020B53165D6}"/>
    <dgm:cxn modelId="{CB9F2CD4-BC64-4AAD-875D-3CF6E3967AFE}" type="presParOf" srcId="{4133C801-DB84-49A5-AF57-44EB445BE33A}" destId="{CDBEB910-7D8C-4879-8D06-A86BE37ADCFB}" srcOrd="0" destOrd="0" presId="urn:microsoft.com/office/officeart/2005/8/layout/vList2"/>
    <dgm:cxn modelId="{A874B22D-90A0-4FD8-AFD0-CD2363B34B68}" type="presParOf" srcId="{4133C801-DB84-49A5-AF57-44EB445BE33A}" destId="{74F6C19C-805B-4291-AE48-0F6E48422AE7}" srcOrd="1" destOrd="0" presId="urn:microsoft.com/office/officeart/2005/8/layout/vList2"/>
    <dgm:cxn modelId="{2A9B390B-0ED1-497A-ADD1-557AE1E1C891}" type="presParOf" srcId="{4133C801-DB84-49A5-AF57-44EB445BE33A}" destId="{B30EE4E7-7CDA-4A98-B250-59BF8416C3B4}" srcOrd="2" destOrd="0" presId="urn:microsoft.com/office/officeart/2005/8/layout/vList2"/>
    <dgm:cxn modelId="{346B29C1-9379-4BEA-8DF9-3CD5A227A1C6}" type="presParOf" srcId="{4133C801-DB84-49A5-AF57-44EB445BE33A}" destId="{702871DE-F33B-4884-85D4-82569ACB8EF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EB910-7D8C-4879-8D06-A86BE37ADCFB}">
      <dsp:nvSpPr>
        <dsp:cNvPr id="0" name=""/>
        <dsp:cNvSpPr/>
      </dsp:nvSpPr>
      <dsp:spPr>
        <a:xfrm>
          <a:off x="152289" y="430744"/>
          <a:ext cx="3694336" cy="715709"/>
        </a:xfrm>
        <a:prstGeom prst="roundRect">
          <a:avLst/>
        </a:prstGeom>
        <a:solidFill>
          <a:schemeClr val="lt1">
            <a:hueOff val="0"/>
            <a:satOff val="0"/>
            <a:lumOff val="0"/>
            <a:alphaOff val="0"/>
          </a:schemeClr>
        </a:solidFill>
        <a:ln w="34925" cap="flat" cmpd="sng" algn="in">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Semester 1</a:t>
          </a:r>
          <a:endParaRPr lang="en-US" sz="3600" kern="1200" dirty="0"/>
        </a:p>
      </dsp:txBody>
      <dsp:txXfrm>
        <a:off x="187227" y="465682"/>
        <a:ext cx="3624460" cy="645833"/>
      </dsp:txXfrm>
    </dsp:sp>
    <dsp:sp modelId="{74F6C19C-805B-4291-AE48-0F6E48422AE7}">
      <dsp:nvSpPr>
        <dsp:cNvPr id="0" name=""/>
        <dsp:cNvSpPr/>
      </dsp:nvSpPr>
      <dsp:spPr>
        <a:xfrm>
          <a:off x="0" y="1244838"/>
          <a:ext cx="7646988" cy="1419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79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Progress report</a:t>
          </a:r>
          <a:endParaRPr lang="en-US" sz="2400" kern="1200" dirty="0"/>
        </a:p>
        <a:p>
          <a:pPr marL="228600" lvl="1" indent="-228600" algn="l" defTabSz="1066800">
            <a:lnSpc>
              <a:spcPct val="90000"/>
            </a:lnSpc>
            <a:spcBef>
              <a:spcPct val="0"/>
            </a:spcBef>
            <a:spcAft>
              <a:spcPct val="20000"/>
            </a:spcAft>
            <a:buChar char="••"/>
          </a:pPr>
          <a:r>
            <a:rPr lang="en-US" sz="2400" kern="1200" dirty="0" smtClean="0"/>
            <a:t>Presentation</a:t>
          </a:r>
          <a:endParaRPr lang="en-US" sz="2400" kern="1200" dirty="0"/>
        </a:p>
      </dsp:txBody>
      <dsp:txXfrm>
        <a:off x="0" y="1244838"/>
        <a:ext cx="7646988" cy="1419358"/>
      </dsp:txXfrm>
    </dsp:sp>
    <dsp:sp modelId="{B30EE4E7-7CDA-4A98-B250-59BF8416C3B4}">
      <dsp:nvSpPr>
        <dsp:cNvPr id="0" name=""/>
        <dsp:cNvSpPr/>
      </dsp:nvSpPr>
      <dsp:spPr>
        <a:xfrm>
          <a:off x="158942" y="2555923"/>
          <a:ext cx="3694336" cy="715709"/>
        </a:xfrm>
        <a:prstGeom prst="roundRect">
          <a:avLst/>
        </a:prstGeom>
        <a:solidFill>
          <a:schemeClr val="lt1">
            <a:hueOff val="0"/>
            <a:satOff val="0"/>
            <a:lumOff val="0"/>
            <a:alphaOff val="0"/>
          </a:schemeClr>
        </a:solidFill>
        <a:ln w="34925" cap="flat" cmpd="sng" algn="in">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Semester 2</a:t>
          </a:r>
          <a:endParaRPr lang="en-US" sz="3600" kern="1200" dirty="0"/>
        </a:p>
      </dsp:txBody>
      <dsp:txXfrm>
        <a:off x="193880" y="2590861"/>
        <a:ext cx="3624460" cy="645833"/>
      </dsp:txXfrm>
    </dsp:sp>
    <dsp:sp modelId="{702871DE-F33B-4884-85D4-82569ACB8EF9}">
      <dsp:nvSpPr>
        <dsp:cNvPr id="0" name=""/>
        <dsp:cNvSpPr/>
      </dsp:nvSpPr>
      <dsp:spPr>
        <a:xfrm>
          <a:off x="0" y="3379905"/>
          <a:ext cx="7646988"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79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Final report (thesis)</a:t>
          </a:r>
          <a:endParaRPr lang="en-US" sz="2400" kern="1200" dirty="0"/>
        </a:p>
        <a:p>
          <a:pPr marL="228600" lvl="1" indent="-228600" algn="l" defTabSz="1066800">
            <a:lnSpc>
              <a:spcPct val="90000"/>
            </a:lnSpc>
            <a:spcBef>
              <a:spcPct val="0"/>
            </a:spcBef>
            <a:spcAft>
              <a:spcPct val="20000"/>
            </a:spcAft>
            <a:buChar char="••"/>
          </a:pPr>
          <a:r>
            <a:rPr lang="en-US" sz="2400" kern="1200" dirty="0" smtClean="0"/>
            <a:t>Presentation</a:t>
          </a:r>
          <a:endParaRPr lang="en-US" sz="2400" kern="1200" dirty="0"/>
        </a:p>
      </dsp:txBody>
      <dsp:txXfrm>
        <a:off x="0" y="3379905"/>
        <a:ext cx="7646988"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97587-C3A8-4B8E-8871-FB8C29E17FAA}"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F87B5-EEF6-447A-A0EA-3334CB51E2E4}" type="slidenum">
              <a:rPr lang="en-US" smtClean="0"/>
              <a:t>‹#›</a:t>
            </a:fld>
            <a:endParaRPr lang="en-US"/>
          </a:p>
        </p:txBody>
      </p:sp>
    </p:spTree>
    <p:extLst>
      <p:ext uri="{BB962C8B-B14F-4D97-AF65-F5344CB8AC3E}">
        <p14:creationId xmlns:p14="http://schemas.microsoft.com/office/powerpoint/2010/main" val="19879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F87B5-EEF6-447A-A0EA-3334CB51E2E4}" type="slidenum">
              <a:rPr lang="en-US" smtClean="0"/>
              <a:t>1</a:t>
            </a:fld>
            <a:endParaRPr lang="en-US"/>
          </a:p>
        </p:txBody>
      </p:sp>
    </p:spTree>
    <p:extLst>
      <p:ext uri="{BB962C8B-B14F-4D97-AF65-F5344CB8AC3E}">
        <p14:creationId xmlns:p14="http://schemas.microsoft.com/office/powerpoint/2010/main" val="375953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F87B5-EEF6-447A-A0EA-3334CB51E2E4}" type="slidenum">
              <a:rPr lang="en-US" smtClean="0"/>
              <a:t>2</a:t>
            </a:fld>
            <a:endParaRPr lang="en-US"/>
          </a:p>
        </p:txBody>
      </p:sp>
    </p:spTree>
    <p:extLst>
      <p:ext uri="{BB962C8B-B14F-4D97-AF65-F5344CB8AC3E}">
        <p14:creationId xmlns:p14="http://schemas.microsoft.com/office/powerpoint/2010/main" val="200657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F87B5-EEF6-447A-A0EA-3334CB51E2E4}" type="slidenum">
              <a:rPr lang="en-US" smtClean="0"/>
              <a:t>4</a:t>
            </a:fld>
            <a:endParaRPr lang="en-US"/>
          </a:p>
        </p:txBody>
      </p:sp>
    </p:spTree>
    <p:extLst>
      <p:ext uri="{BB962C8B-B14F-4D97-AF65-F5344CB8AC3E}">
        <p14:creationId xmlns:p14="http://schemas.microsoft.com/office/powerpoint/2010/main" val="46996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F87B5-EEF6-447A-A0EA-3334CB51E2E4}" type="slidenum">
              <a:rPr lang="en-US" smtClean="0"/>
              <a:t>32</a:t>
            </a:fld>
            <a:endParaRPr lang="en-US"/>
          </a:p>
        </p:txBody>
      </p:sp>
    </p:spTree>
    <p:extLst>
      <p:ext uri="{BB962C8B-B14F-4D97-AF65-F5344CB8AC3E}">
        <p14:creationId xmlns:p14="http://schemas.microsoft.com/office/powerpoint/2010/main" val="422034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ctr" anchorCtr="1">
            <a:noAutofit/>
          </a:bodyPr>
          <a:lstStyle>
            <a:lvl1pPr algn="ctr">
              <a:defRPr sz="4400" b="1" cap="none"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8" y="3956281"/>
            <a:ext cx="6831673" cy="1086237"/>
          </a:xfrm>
        </p:spPr>
        <p:txBody>
          <a:bodyPr>
            <a:normAutofit/>
          </a:bodyPr>
          <a:lstStyle>
            <a:lvl1pPr marL="0" indent="0" algn="ctr">
              <a:lnSpc>
                <a:spcPct val="112000"/>
              </a:lnSpc>
              <a:spcBef>
                <a:spcPts val="0"/>
              </a:spcBef>
              <a:spcAft>
                <a:spcPts val="0"/>
              </a:spcAft>
              <a:buNone/>
              <a:defRPr sz="18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9" y="6453386"/>
            <a:ext cx="1607944" cy="404614"/>
          </a:xfrm>
        </p:spPr>
        <p:txBody>
          <a:bodyPr/>
          <a:lstStyle>
            <a:lvl1pPr>
              <a:defRPr baseline="0">
                <a:solidFill>
                  <a:schemeClr val="tx2"/>
                </a:solidFill>
              </a:defRPr>
            </a:lvl1pPr>
          </a:lstStyle>
          <a:p>
            <a:fld id="{DFB85A3E-0ADD-48EF-8682-D14FC6B2E1AD}" type="datetime1">
              <a:rPr lang="ms-MY" smtClean="0"/>
              <a:t>11/09/2019</a:t>
            </a:fld>
            <a:endParaRPr lang="ms-MY"/>
          </a:p>
        </p:txBody>
      </p:sp>
      <p:sp>
        <p:nvSpPr>
          <p:cNvPr id="5" name="Footer Placeholder 4"/>
          <p:cNvSpPr>
            <a:spLocks noGrp="1"/>
          </p:cNvSpPr>
          <p:nvPr>
            <p:ph type="ftr" sz="quarter" idx="11"/>
          </p:nvPr>
        </p:nvSpPr>
        <p:spPr>
          <a:xfrm>
            <a:off x="2584056" y="6453386"/>
            <a:ext cx="7023377" cy="404614"/>
          </a:xfrm>
        </p:spPr>
        <p:txBody>
          <a:bodyPr/>
          <a:lstStyle>
            <a:lvl1pPr algn="ctr">
              <a:defRPr baseline="0">
                <a:solidFill>
                  <a:schemeClr val="tx2"/>
                </a:solidFill>
              </a:defRPr>
            </a:lvl1pPr>
          </a:lstStyle>
          <a:p>
            <a:r>
              <a:rPr lang="ms-MY" smtClean="0"/>
              <a:t>/  32</a:t>
            </a:r>
            <a:endParaRPr lang="ms-MY"/>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8142351-C213-4CB6-A83F-AC6BD48CF414}" type="slidenum">
              <a:rPr lang="ms-MY" smtClean="0"/>
              <a:t>‹#›</a:t>
            </a:fld>
            <a:endParaRPr lang="ms-MY"/>
          </a:p>
        </p:txBody>
      </p:sp>
      <p:grpSp>
        <p:nvGrpSpPr>
          <p:cNvPr id="8" name="Group 7"/>
          <p:cNvGrpSpPr/>
          <p:nvPr/>
        </p:nvGrpSpPr>
        <p:grpSpPr>
          <a:xfrm>
            <a:off x="1295467" y="1124744"/>
            <a:ext cx="9506763" cy="4636740"/>
            <a:chOff x="564643" y="744469"/>
            <a:chExt cx="8005589" cy="5349671"/>
          </a:xfrm>
        </p:grpSpPr>
        <p:sp>
          <p:nvSpPr>
            <p:cNvPr id="11" name="Freeform 6"/>
            <p:cNvSpPr/>
            <p:nvPr/>
          </p:nvSpPr>
          <p:spPr bwMode="auto">
            <a:xfrm>
              <a:off x="7461911" y="3484153"/>
              <a:ext cx="1108321" cy="2609987"/>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1143485" cy="2739684"/>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1917403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7"/>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45AA16-0F59-4BE5-9EB5-FFF1043B7873}" type="datetime1">
              <a:rPr lang="ms-MY" smtClean="0"/>
              <a:t>11/09/2019</a:t>
            </a:fld>
            <a:endParaRPr lang="ms-MY"/>
          </a:p>
        </p:txBody>
      </p:sp>
      <p:sp>
        <p:nvSpPr>
          <p:cNvPr id="5" name="Footer Placeholder 4"/>
          <p:cNvSpPr>
            <a:spLocks noGrp="1"/>
          </p:cNvSpPr>
          <p:nvPr>
            <p:ph type="ftr" sz="quarter" idx="11"/>
          </p:nvPr>
        </p:nvSpPr>
        <p:spPr/>
        <p:txBody>
          <a:bodyPr/>
          <a:lstStyle/>
          <a:p>
            <a:r>
              <a:rPr lang="ms-MY" smtClean="0"/>
              <a:t>/  32</a:t>
            </a:r>
            <a:endParaRPr lang="ms-MY"/>
          </a:p>
        </p:txBody>
      </p:sp>
      <p:sp>
        <p:nvSpPr>
          <p:cNvPr id="6" name="Slide Number Placeholder 5"/>
          <p:cNvSpPr>
            <a:spLocks noGrp="1"/>
          </p:cNvSpPr>
          <p:nvPr>
            <p:ph type="sldNum" sz="quarter" idx="12"/>
          </p:nvPr>
        </p:nvSpPr>
        <p:spPr/>
        <p:txBody>
          <a:bodyPr/>
          <a:lstStyle/>
          <a:p>
            <a:fld id="{38142351-C213-4CB6-A83F-AC6BD48CF414}" type="slidenum">
              <a:rPr lang="ms-MY" smtClean="0"/>
              <a:t>‹#›</a:t>
            </a:fld>
            <a:endParaRPr lang="ms-MY"/>
          </a:p>
        </p:txBody>
      </p:sp>
    </p:spTree>
    <p:extLst>
      <p:ext uri="{BB962C8B-B14F-4D97-AF65-F5344CB8AC3E}">
        <p14:creationId xmlns:p14="http://schemas.microsoft.com/office/powerpoint/2010/main" val="3911694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4396" y="624156"/>
            <a:ext cx="1987933"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1" y="624156"/>
            <a:ext cx="7632700"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DF3B2B-208E-4062-86B1-364EE9AAA6A5}" type="datetime1">
              <a:rPr lang="ms-MY" smtClean="0"/>
              <a:t>11/09/2019</a:t>
            </a:fld>
            <a:endParaRPr lang="ms-MY"/>
          </a:p>
        </p:txBody>
      </p:sp>
      <p:sp>
        <p:nvSpPr>
          <p:cNvPr id="5" name="Footer Placeholder 4"/>
          <p:cNvSpPr>
            <a:spLocks noGrp="1"/>
          </p:cNvSpPr>
          <p:nvPr>
            <p:ph type="ftr" sz="quarter" idx="11"/>
          </p:nvPr>
        </p:nvSpPr>
        <p:spPr/>
        <p:txBody>
          <a:bodyPr/>
          <a:lstStyle/>
          <a:p>
            <a:r>
              <a:rPr lang="ms-MY" smtClean="0"/>
              <a:t>/  32</a:t>
            </a:r>
            <a:endParaRPr lang="ms-MY"/>
          </a:p>
        </p:txBody>
      </p:sp>
      <p:sp>
        <p:nvSpPr>
          <p:cNvPr id="6" name="Slide Number Placeholder 5"/>
          <p:cNvSpPr>
            <a:spLocks noGrp="1"/>
          </p:cNvSpPr>
          <p:nvPr>
            <p:ph type="sldNum" sz="quarter" idx="12"/>
          </p:nvPr>
        </p:nvSpPr>
        <p:spPr/>
        <p:txBody>
          <a:bodyPr/>
          <a:lstStyle/>
          <a:p>
            <a:fld id="{38142351-C213-4CB6-A83F-AC6BD48CF414}" type="slidenum">
              <a:rPr lang="ms-MY" smtClean="0"/>
              <a:t>‹#›</a:t>
            </a:fld>
            <a:endParaRPr lang="ms-MY"/>
          </a:p>
        </p:txBody>
      </p:sp>
    </p:spTree>
    <p:extLst>
      <p:ext uri="{BB962C8B-B14F-4D97-AF65-F5344CB8AC3E}">
        <p14:creationId xmlns:p14="http://schemas.microsoft.com/office/powerpoint/2010/main" val="28210605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i="0"/>
            </a:lvl1pPr>
            <a:lvl2pPr>
              <a:defRPr i="0"/>
            </a:lvl2pPr>
            <a:lvl3pPr>
              <a:defRPr i="0"/>
            </a:lvl3pPr>
            <a:lvl4pPr>
              <a:defRPr i="0"/>
            </a:lvl4pPr>
            <a:lvl5pPr>
              <a:defRPr i="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30A011-5FB5-40FF-A9FC-12DB31A53A3F}" type="datetime1">
              <a:rPr lang="ms-MY" smtClean="0"/>
              <a:t>11/09/2019</a:t>
            </a:fld>
            <a:endParaRPr lang="ms-MY"/>
          </a:p>
        </p:txBody>
      </p:sp>
      <p:sp>
        <p:nvSpPr>
          <p:cNvPr id="7" name="Footer Placeholder 4"/>
          <p:cNvSpPr>
            <a:spLocks noGrp="1"/>
          </p:cNvSpPr>
          <p:nvPr>
            <p:ph type="ftr" sz="quarter" idx="3"/>
          </p:nvPr>
        </p:nvSpPr>
        <p:spPr>
          <a:xfrm>
            <a:off x="11376587" y="6453336"/>
            <a:ext cx="780887" cy="404614"/>
          </a:xfrm>
          <a:prstGeom prst="rect">
            <a:avLst/>
          </a:prstGeom>
        </p:spPr>
        <p:txBody>
          <a:bodyPr vert="horz" lIns="91440" tIns="45720" rIns="91440" bIns="45720" rtlCol="0" anchor="ctr"/>
          <a:lstStyle>
            <a:lvl1pPr algn="l">
              <a:defRPr sz="1600" baseline="0">
                <a:solidFill>
                  <a:schemeClr val="tx1">
                    <a:lumMod val="65000"/>
                    <a:lumOff val="35000"/>
                  </a:schemeClr>
                </a:solidFill>
              </a:defRPr>
            </a:lvl1pPr>
          </a:lstStyle>
          <a:p>
            <a:r>
              <a:rPr lang="ms-MY" smtClean="0"/>
              <a:t>/  32</a:t>
            </a:r>
            <a:endParaRPr lang="ms-MY" dirty="0"/>
          </a:p>
        </p:txBody>
      </p:sp>
      <p:sp>
        <p:nvSpPr>
          <p:cNvPr id="8" name="Slide Number Placeholder 5"/>
          <p:cNvSpPr>
            <a:spLocks noGrp="1"/>
          </p:cNvSpPr>
          <p:nvPr>
            <p:ph type="sldNum" sz="quarter" idx="4"/>
          </p:nvPr>
        </p:nvSpPr>
        <p:spPr>
          <a:xfrm>
            <a:off x="11041757" y="6453336"/>
            <a:ext cx="616136" cy="404614"/>
          </a:xfrm>
          <a:prstGeom prst="rect">
            <a:avLst/>
          </a:prstGeom>
        </p:spPr>
        <p:txBody>
          <a:bodyPr vert="horz" lIns="91440" tIns="45720" rIns="91440" bIns="45720" rtlCol="0" anchor="ctr"/>
          <a:lstStyle>
            <a:lvl1pPr algn="l">
              <a:defRPr sz="1600" baseline="0">
                <a:solidFill>
                  <a:schemeClr val="tx1">
                    <a:lumMod val="65000"/>
                    <a:lumOff val="35000"/>
                  </a:schemeClr>
                </a:solidFill>
              </a:defRPr>
            </a:lvl1pPr>
          </a:lstStyle>
          <a:p>
            <a:fld id="{38142351-C213-4CB6-A83F-AC6BD48CF414}" type="slidenum">
              <a:rPr lang="ms-MY" smtClean="0"/>
              <a:pPr/>
              <a:t>‹#›</a:t>
            </a:fld>
            <a:endParaRPr lang="ms-MY" dirty="0"/>
          </a:p>
        </p:txBody>
      </p:sp>
    </p:spTree>
    <p:extLst>
      <p:ext uri="{BB962C8B-B14F-4D97-AF65-F5344CB8AC3E}">
        <p14:creationId xmlns:p14="http://schemas.microsoft.com/office/powerpoint/2010/main" val="33330539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2"/>
            <a:ext cx="9612971"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9" y="6453386"/>
            <a:ext cx="1622409" cy="404614"/>
          </a:xfrm>
        </p:spPr>
        <p:txBody>
          <a:bodyPr/>
          <a:lstStyle>
            <a:lvl1pPr>
              <a:defRPr>
                <a:solidFill>
                  <a:schemeClr val="tx2"/>
                </a:solidFill>
              </a:defRPr>
            </a:lvl1pPr>
          </a:lstStyle>
          <a:p>
            <a:fld id="{D7EFF472-7CBE-4940-A226-A947CC417502}" type="datetime1">
              <a:rPr lang="ms-MY" smtClean="0"/>
              <a:t>11/09/2019</a:t>
            </a:fld>
            <a:endParaRPr lang="ms-MY"/>
          </a:p>
        </p:txBody>
      </p:sp>
      <p:sp>
        <p:nvSpPr>
          <p:cNvPr id="5" name="Footer Placeholder 4"/>
          <p:cNvSpPr>
            <a:spLocks noGrp="1"/>
          </p:cNvSpPr>
          <p:nvPr>
            <p:ph type="ftr" sz="quarter" idx="11"/>
          </p:nvPr>
        </p:nvSpPr>
        <p:spPr>
          <a:xfrm>
            <a:off x="2584313" y="6453386"/>
            <a:ext cx="7023377" cy="404614"/>
          </a:xfrm>
        </p:spPr>
        <p:txBody>
          <a:bodyPr/>
          <a:lstStyle>
            <a:lvl1pPr algn="ctr">
              <a:defRPr>
                <a:solidFill>
                  <a:schemeClr val="tx2"/>
                </a:solidFill>
              </a:defRPr>
            </a:lvl1pPr>
          </a:lstStyle>
          <a:p>
            <a:r>
              <a:rPr lang="ms-MY" smtClean="0"/>
              <a:t>/  32</a:t>
            </a:r>
            <a:endParaRPr lang="ms-MY"/>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8142351-C213-4CB6-A83F-AC6BD48CF414}" type="slidenum">
              <a:rPr lang="ms-MY" smtClean="0"/>
              <a:t>‹#›</a:t>
            </a:fld>
            <a:endParaRPr lang="ms-MY"/>
          </a:p>
        </p:txBody>
      </p:sp>
      <p:sp>
        <p:nvSpPr>
          <p:cNvPr id="7" name="Freeform 6"/>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3366093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6001"/>
            <a:ext cx="444778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6001"/>
            <a:ext cx="444778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2354F3-33D2-4D71-9E80-A250D7CC90D9}" type="datetime1">
              <a:rPr lang="ms-MY" smtClean="0"/>
              <a:t>11/09/2019</a:t>
            </a:fld>
            <a:endParaRPr lang="ms-MY"/>
          </a:p>
        </p:txBody>
      </p:sp>
      <p:sp>
        <p:nvSpPr>
          <p:cNvPr id="6" name="Footer Placeholder 5"/>
          <p:cNvSpPr>
            <a:spLocks noGrp="1"/>
          </p:cNvSpPr>
          <p:nvPr>
            <p:ph type="ftr" sz="quarter" idx="11"/>
          </p:nvPr>
        </p:nvSpPr>
        <p:spPr/>
        <p:txBody>
          <a:bodyPr/>
          <a:lstStyle/>
          <a:p>
            <a:r>
              <a:rPr lang="ms-MY" smtClean="0"/>
              <a:t>/  32</a:t>
            </a:r>
            <a:endParaRPr lang="ms-MY"/>
          </a:p>
        </p:txBody>
      </p:sp>
      <p:sp>
        <p:nvSpPr>
          <p:cNvPr id="7" name="Slide Number Placeholder 6"/>
          <p:cNvSpPr>
            <a:spLocks noGrp="1"/>
          </p:cNvSpPr>
          <p:nvPr>
            <p:ph type="sldNum" sz="quarter" idx="12"/>
          </p:nvPr>
        </p:nvSpPr>
        <p:spPr/>
        <p:txBody>
          <a:bodyPr/>
          <a:lstStyle/>
          <a:p>
            <a:fld id="{38142351-C213-4CB6-A83F-AC6BD48CF414}" type="slidenum">
              <a:rPr lang="ms-MY" smtClean="0"/>
              <a:t>‹#›</a:t>
            </a:fld>
            <a:endParaRPr lang="ms-MY"/>
          </a:p>
        </p:txBody>
      </p:sp>
    </p:spTree>
    <p:extLst>
      <p:ext uri="{BB962C8B-B14F-4D97-AF65-F5344CB8AC3E}">
        <p14:creationId xmlns:p14="http://schemas.microsoft.com/office/powerpoint/2010/main" val="41818053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230"/>
            <a:ext cx="4447787"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371601" y="3305209"/>
            <a:ext cx="4447785"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3" y="2349754"/>
            <a:ext cx="4447787"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525013" y="3305209"/>
            <a:ext cx="444778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C6D596-8590-42B5-974C-9D868B94BAD2}" type="datetime1">
              <a:rPr lang="ms-MY" smtClean="0"/>
              <a:t>11/09/2019</a:t>
            </a:fld>
            <a:endParaRPr lang="ms-MY"/>
          </a:p>
        </p:txBody>
      </p:sp>
      <p:sp>
        <p:nvSpPr>
          <p:cNvPr id="8" name="Footer Placeholder 7"/>
          <p:cNvSpPr>
            <a:spLocks noGrp="1"/>
          </p:cNvSpPr>
          <p:nvPr>
            <p:ph type="ftr" sz="quarter" idx="11"/>
          </p:nvPr>
        </p:nvSpPr>
        <p:spPr/>
        <p:txBody>
          <a:bodyPr/>
          <a:lstStyle/>
          <a:p>
            <a:r>
              <a:rPr lang="ms-MY" smtClean="0"/>
              <a:t>/  32</a:t>
            </a:r>
            <a:endParaRPr lang="ms-MY"/>
          </a:p>
        </p:txBody>
      </p:sp>
      <p:sp>
        <p:nvSpPr>
          <p:cNvPr id="9" name="Slide Number Placeholder 8"/>
          <p:cNvSpPr>
            <a:spLocks noGrp="1"/>
          </p:cNvSpPr>
          <p:nvPr>
            <p:ph type="sldNum" sz="quarter" idx="12"/>
          </p:nvPr>
        </p:nvSpPr>
        <p:spPr/>
        <p:txBody>
          <a:bodyPr/>
          <a:lstStyle/>
          <a:p>
            <a:fld id="{38142351-C213-4CB6-A83F-AC6BD48CF414}" type="slidenum">
              <a:rPr lang="ms-MY" smtClean="0"/>
              <a:t>‹#›</a:t>
            </a:fld>
            <a:endParaRPr lang="ms-MY"/>
          </a:p>
        </p:txBody>
      </p:sp>
    </p:spTree>
    <p:extLst>
      <p:ext uri="{BB962C8B-B14F-4D97-AF65-F5344CB8AC3E}">
        <p14:creationId xmlns:p14="http://schemas.microsoft.com/office/powerpoint/2010/main" val="126878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DD5F79-C307-4475-B0C3-9DB7756973C0}" type="datetime1">
              <a:rPr lang="ms-MY" smtClean="0"/>
              <a:t>11/09/2019</a:t>
            </a:fld>
            <a:endParaRPr lang="ms-MY"/>
          </a:p>
        </p:txBody>
      </p:sp>
      <p:sp>
        <p:nvSpPr>
          <p:cNvPr id="4" name="Footer Placeholder 3"/>
          <p:cNvSpPr>
            <a:spLocks noGrp="1"/>
          </p:cNvSpPr>
          <p:nvPr>
            <p:ph type="ftr" sz="quarter" idx="11"/>
          </p:nvPr>
        </p:nvSpPr>
        <p:spPr/>
        <p:txBody>
          <a:bodyPr/>
          <a:lstStyle/>
          <a:p>
            <a:r>
              <a:rPr lang="ms-MY" smtClean="0"/>
              <a:t>/  32</a:t>
            </a:r>
            <a:endParaRPr lang="ms-MY"/>
          </a:p>
        </p:txBody>
      </p:sp>
      <p:sp>
        <p:nvSpPr>
          <p:cNvPr id="5" name="Slide Number Placeholder 4"/>
          <p:cNvSpPr>
            <a:spLocks noGrp="1"/>
          </p:cNvSpPr>
          <p:nvPr>
            <p:ph type="sldNum" sz="quarter" idx="12"/>
          </p:nvPr>
        </p:nvSpPr>
        <p:spPr/>
        <p:txBody>
          <a:bodyPr/>
          <a:lstStyle/>
          <a:p>
            <a:fld id="{38142351-C213-4CB6-A83F-AC6BD48CF414}" type="slidenum">
              <a:rPr lang="ms-MY" smtClean="0"/>
              <a:t>‹#›</a:t>
            </a:fld>
            <a:endParaRPr lang="ms-MY"/>
          </a:p>
        </p:txBody>
      </p:sp>
    </p:spTree>
    <p:extLst>
      <p:ext uri="{BB962C8B-B14F-4D97-AF65-F5344CB8AC3E}">
        <p14:creationId xmlns:p14="http://schemas.microsoft.com/office/powerpoint/2010/main" val="26942234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80528-D199-42B1-A9F1-9A9F532F2C12}" type="datetime1">
              <a:rPr lang="ms-MY" smtClean="0"/>
              <a:t>11/09/2019</a:t>
            </a:fld>
            <a:endParaRPr lang="ms-MY"/>
          </a:p>
        </p:txBody>
      </p:sp>
      <p:sp>
        <p:nvSpPr>
          <p:cNvPr id="3" name="Footer Placeholder 2"/>
          <p:cNvSpPr>
            <a:spLocks noGrp="1"/>
          </p:cNvSpPr>
          <p:nvPr>
            <p:ph type="ftr" sz="quarter" idx="11"/>
          </p:nvPr>
        </p:nvSpPr>
        <p:spPr/>
        <p:txBody>
          <a:bodyPr/>
          <a:lstStyle/>
          <a:p>
            <a:r>
              <a:rPr lang="ms-MY" smtClean="0"/>
              <a:t>/  32</a:t>
            </a:r>
            <a:endParaRPr lang="ms-MY"/>
          </a:p>
        </p:txBody>
      </p:sp>
      <p:sp>
        <p:nvSpPr>
          <p:cNvPr id="4" name="Slide Number Placeholder 3"/>
          <p:cNvSpPr>
            <a:spLocks noGrp="1"/>
          </p:cNvSpPr>
          <p:nvPr>
            <p:ph type="sldNum" sz="quarter" idx="12"/>
          </p:nvPr>
        </p:nvSpPr>
        <p:spPr/>
        <p:txBody>
          <a:bodyPr/>
          <a:lstStyle/>
          <a:p>
            <a:fld id="{38142351-C213-4CB6-A83F-AC6BD48CF414}" type="slidenum">
              <a:rPr lang="ms-MY" smtClean="0"/>
              <a:t>‹#›</a:t>
            </a:fld>
            <a:endParaRPr lang="ms-MY"/>
          </a:p>
        </p:txBody>
      </p:sp>
    </p:spTree>
    <p:extLst>
      <p:ext uri="{BB962C8B-B14F-4D97-AF65-F5344CB8AC3E}">
        <p14:creationId xmlns:p14="http://schemas.microsoft.com/office/powerpoint/2010/main" val="207556033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723901" y="6453386"/>
            <a:ext cx="1204572" cy="404614"/>
          </a:xfrm>
        </p:spPr>
        <p:txBody>
          <a:bodyPr/>
          <a:lstStyle>
            <a:lvl1pPr>
              <a:defRPr>
                <a:solidFill>
                  <a:schemeClr val="tx2"/>
                </a:solidFill>
              </a:defRPr>
            </a:lvl1pPr>
          </a:lstStyle>
          <a:p>
            <a:fld id="{97D23465-DB0A-4709-B2C3-0CA7C2E9AA0B}" type="datetime1">
              <a:rPr lang="ms-MY" smtClean="0"/>
              <a:t>11/09/2019</a:t>
            </a:fld>
            <a:endParaRPr lang="ms-MY"/>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ms-MY" smtClean="0"/>
              <a:t>/  32</a:t>
            </a:r>
            <a:endParaRPr lang="ms-MY"/>
          </a:p>
        </p:txBody>
      </p:sp>
      <p:sp>
        <p:nvSpPr>
          <p:cNvPr id="7" name="Slide Number Placeholder 6"/>
          <p:cNvSpPr>
            <a:spLocks noGrp="1"/>
          </p:cNvSpPr>
          <p:nvPr>
            <p:ph type="sldNum" sz="quarter" idx="12"/>
          </p:nvPr>
        </p:nvSpPr>
        <p:spPr>
          <a:xfrm>
            <a:off x="9883141" y="6453386"/>
            <a:ext cx="1596292" cy="404614"/>
          </a:xfrm>
        </p:spPr>
        <p:txBody>
          <a:bodyPr/>
          <a:lstStyle>
            <a:lvl1pPr>
              <a:defRPr>
                <a:solidFill>
                  <a:schemeClr val="tx2"/>
                </a:solidFill>
              </a:defRPr>
            </a:lvl1pPr>
          </a:lstStyle>
          <a:p>
            <a:fld id="{38142351-C213-4CB6-A83F-AC6BD48CF414}" type="slidenum">
              <a:rPr lang="ms-MY" smtClean="0"/>
              <a:t>‹#›</a:t>
            </a:fld>
            <a:endParaRPr lang="ms-MY"/>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959037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2"/>
            <a:ext cx="665988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723901" y="6453386"/>
            <a:ext cx="1204572" cy="404614"/>
          </a:xfrm>
        </p:spPr>
        <p:txBody>
          <a:bodyPr/>
          <a:lstStyle>
            <a:lvl1pPr>
              <a:defRPr>
                <a:solidFill>
                  <a:schemeClr val="tx2"/>
                </a:solidFill>
              </a:defRPr>
            </a:lvl1pPr>
          </a:lstStyle>
          <a:p>
            <a:fld id="{63A92EF7-7F8F-4459-BAD4-CCF007D6B1B1}" type="datetime1">
              <a:rPr lang="ms-MY" smtClean="0"/>
              <a:t>11/09/2019</a:t>
            </a:fld>
            <a:endParaRPr lang="ms-MY"/>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ms-MY" smtClean="0"/>
              <a:t>/  32</a:t>
            </a:r>
            <a:endParaRPr lang="ms-MY"/>
          </a:p>
        </p:txBody>
      </p:sp>
      <p:sp>
        <p:nvSpPr>
          <p:cNvPr id="7" name="Slide Number Placeholder 6"/>
          <p:cNvSpPr>
            <a:spLocks noGrp="1"/>
          </p:cNvSpPr>
          <p:nvPr>
            <p:ph type="sldNum" sz="quarter" idx="12"/>
          </p:nvPr>
        </p:nvSpPr>
        <p:spPr>
          <a:xfrm>
            <a:off x="9883141" y="6453386"/>
            <a:ext cx="1596292" cy="404614"/>
          </a:xfrm>
        </p:spPr>
        <p:txBody>
          <a:bodyPr/>
          <a:lstStyle>
            <a:lvl1pPr>
              <a:defRPr>
                <a:solidFill>
                  <a:schemeClr val="tx2"/>
                </a:solidFill>
              </a:defRPr>
            </a:lvl1pPr>
          </a:lstStyle>
          <a:p>
            <a:fld id="{38142351-C213-4CB6-A83F-AC6BD48CF414}" type="slidenum">
              <a:rPr lang="ms-MY" smtClean="0"/>
              <a:t>‹#›</a:t>
            </a:fld>
            <a:endParaRPr lang="ms-MY"/>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95457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332656"/>
            <a:ext cx="10197008" cy="100811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1412776"/>
            <a:ext cx="10197008" cy="496855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000" baseline="0">
                <a:solidFill>
                  <a:schemeClr val="tx2"/>
                </a:solidFill>
              </a:defRPr>
            </a:lvl1pPr>
          </a:lstStyle>
          <a:p>
            <a:fld id="{79D8D5BB-6258-44B6-83F6-C207D13158E5}" type="datetime1">
              <a:rPr lang="ms-MY" smtClean="0"/>
              <a:t>11/09/2019</a:t>
            </a:fld>
            <a:endParaRPr lang="ms-MY"/>
          </a:p>
        </p:txBody>
      </p:sp>
      <p:sp>
        <p:nvSpPr>
          <p:cNvPr id="5" name="Footer Placeholder 4"/>
          <p:cNvSpPr>
            <a:spLocks noGrp="1"/>
          </p:cNvSpPr>
          <p:nvPr>
            <p:ph type="ftr" sz="quarter" idx="3"/>
          </p:nvPr>
        </p:nvSpPr>
        <p:spPr>
          <a:xfrm>
            <a:off x="11376587" y="6453336"/>
            <a:ext cx="780887" cy="404614"/>
          </a:xfrm>
          <a:prstGeom prst="rect">
            <a:avLst/>
          </a:prstGeom>
        </p:spPr>
        <p:txBody>
          <a:bodyPr vert="horz" lIns="91440" tIns="45720" rIns="91440" bIns="45720" rtlCol="0" anchor="ctr"/>
          <a:lstStyle>
            <a:lvl1pPr algn="l">
              <a:defRPr sz="1600" baseline="0">
                <a:solidFill>
                  <a:schemeClr val="tx1">
                    <a:lumMod val="65000"/>
                    <a:lumOff val="35000"/>
                  </a:schemeClr>
                </a:solidFill>
              </a:defRPr>
            </a:lvl1pPr>
          </a:lstStyle>
          <a:p>
            <a:r>
              <a:rPr lang="ms-MY" smtClean="0"/>
              <a:t>/  32</a:t>
            </a:r>
            <a:endParaRPr lang="ms-MY" dirty="0"/>
          </a:p>
        </p:txBody>
      </p:sp>
      <p:sp>
        <p:nvSpPr>
          <p:cNvPr id="6" name="Slide Number Placeholder 5"/>
          <p:cNvSpPr>
            <a:spLocks noGrp="1"/>
          </p:cNvSpPr>
          <p:nvPr>
            <p:ph type="sldNum" sz="quarter" idx="4"/>
          </p:nvPr>
        </p:nvSpPr>
        <p:spPr>
          <a:xfrm>
            <a:off x="11041757" y="6453336"/>
            <a:ext cx="616136" cy="404614"/>
          </a:xfrm>
          <a:prstGeom prst="rect">
            <a:avLst/>
          </a:prstGeom>
        </p:spPr>
        <p:txBody>
          <a:bodyPr vert="horz" lIns="91440" tIns="45720" rIns="91440" bIns="45720" rtlCol="0" anchor="ctr"/>
          <a:lstStyle>
            <a:lvl1pPr algn="l">
              <a:defRPr sz="1600" baseline="0">
                <a:solidFill>
                  <a:schemeClr val="tx1">
                    <a:lumMod val="65000"/>
                    <a:lumOff val="35000"/>
                  </a:schemeClr>
                </a:solidFill>
              </a:defRPr>
            </a:lvl1pPr>
          </a:lstStyle>
          <a:p>
            <a:fld id="{38142351-C213-4CB6-A83F-AC6BD48CF414}" type="slidenum">
              <a:rPr lang="ms-MY" smtClean="0"/>
              <a:pPr/>
              <a:t>‹#›</a:t>
            </a:fld>
            <a:endParaRPr lang="ms-MY"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1123422"/>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iming>
    <p:tnLst>
      <p:par>
        <p:cTn id="1" dur="indefinite" restart="never" nodeType="tmRoot"/>
      </p:par>
    </p:tnLst>
  </p:timing>
  <p:hf hdr="0" dt="0"/>
  <p:txStyles>
    <p:titleStyle>
      <a:lvl1pPr algn="l" defTabSz="6858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Arial" panose="020B0604020202020204" pitchFamily="34" charset="0"/>
        <a:buChar char="•"/>
        <a:defRPr sz="2400" i="0" kern="1200" baseline="0">
          <a:solidFill>
            <a:schemeClr val="tx1"/>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Arial" panose="020B0604020202020204" pitchFamily="34" charset="0"/>
        <a:buChar char="•"/>
        <a:defRPr sz="2400" i="0" kern="1200" baseline="0">
          <a:solidFill>
            <a:schemeClr val="tx1"/>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Arial" panose="020B0604020202020204" pitchFamily="34" charset="0"/>
        <a:buChar char="•"/>
        <a:defRPr sz="2000" i="0" kern="1200" baseline="0">
          <a:solidFill>
            <a:schemeClr val="tx1"/>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Arial" panose="020B0604020202020204" pitchFamily="34" charset="0"/>
        <a:buChar char="•"/>
        <a:defRPr sz="2000" i="0" kern="1200" baseline="0">
          <a:solidFill>
            <a:schemeClr val="tx1"/>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Arial" panose="020B0604020202020204" pitchFamily="34" charset="0"/>
        <a:buChar char="•"/>
        <a:defRPr sz="1800" i="0" kern="1200" baseline="0">
          <a:solidFill>
            <a:schemeClr val="tx1"/>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9216" userDrawn="1">
          <p15:clr>
            <a:srgbClr val="F26B43"/>
          </p15:clr>
        </p15:guide>
        <p15:guide id="2" pos="1248" userDrawn="1">
          <p15:clr>
            <a:srgbClr val="F26B43"/>
          </p15:clr>
        </p15:guide>
        <p15:guide id="3" pos="1152" userDrawn="1">
          <p15:clr>
            <a:srgbClr val="F26B43"/>
          </p15:clr>
        </p15:guide>
        <p15:guide id="4" orient="horz" pos="1368" userDrawn="1">
          <p15:clr>
            <a:srgbClr val="F26B43"/>
          </p15:clr>
        </p15:guide>
        <p15:guide id="5" orient="horz" pos="1440" userDrawn="1">
          <p15:clr>
            <a:srgbClr val="F26B43"/>
          </p15:clr>
        </p15:guide>
        <p15:guide id="6" orient="horz" pos="3696" userDrawn="1">
          <p15:clr>
            <a:srgbClr val="F26B43"/>
          </p15:clr>
        </p15:guide>
        <p15:guide id="7" orient="horz" pos="432" userDrawn="1">
          <p15:clr>
            <a:srgbClr val="F26B43"/>
          </p15:clr>
        </p15:guide>
        <p15:guide id="8" orient="horz" pos="1512" userDrawn="1">
          <p15:clr>
            <a:srgbClr val="F26B43"/>
          </p15:clr>
        </p15:guide>
        <p15:guide id="9" pos="6912" userDrawn="1">
          <p15:clr>
            <a:srgbClr val="F26B43"/>
          </p15:clr>
        </p15:guide>
        <p15:guide id="10" pos="936" userDrawn="1">
          <p15:clr>
            <a:srgbClr val="F26B43"/>
          </p15:clr>
        </p15:guide>
        <p15:guide id="11" pos="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lnqPjjKwEPk" TargetMode="External"/><Relationship Id="rId2" Type="http://schemas.openxmlformats.org/officeDocument/2006/relationships/hyperlink" Target="http://software.um.edu.my/endnot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ms-MY" dirty="0"/>
              <a:t>Final Year Project (FYP) Report Writing Guide </a:t>
            </a:r>
          </a:p>
        </p:txBody>
      </p:sp>
      <p:sp>
        <p:nvSpPr>
          <p:cNvPr id="3" name="Subtitle 2"/>
          <p:cNvSpPr>
            <a:spLocks noGrp="1"/>
          </p:cNvSpPr>
          <p:nvPr>
            <p:ph type="subTitle" idx="1"/>
          </p:nvPr>
        </p:nvSpPr>
        <p:spPr>
          <a:xfrm>
            <a:off x="2679908" y="3956281"/>
            <a:ext cx="6831673" cy="1416935"/>
          </a:xfrm>
        </p:spPr>
        <p:txBody>
          <a:bodyPr>
            <a:noAutofit/>
          </a:bodyPr>
          <a:lstStyle/>
          <a:p>
            <a:endParaRPr lang="en-US" sz="2400" dirty="0" smtClean="0">
              <a:solidFill>
                <a:schemeClr val="accent1"/>
              </a:solidFill>
            </a:endParaRPr>
          </a:p>
          <a:p>
            <a:r>
              <a:rPr lang="en-US" sz="2400" dirty="0" smtClean="0">
                <a:solidFill>
                  <a:schemeClr val="accent1"/>
                </a:solidFill>
              </a:rPr>
              <a:t>by Wong Wei Ru</a:t>
            </a:r>
            <a:endParaRPr lang="ms-MY" sz="2400" b="1" dirty="0">
              <a:solidFill>
                <a:schemeClr val="accent1"/>
              </a:solidFill>
            </a:endParaRPr>
          </a:p>
        </p:txBody>
      </p:sp>
    </p:spTree>
    <p:extLst>
      <p:ext uri="{BB962C8B-B14F-4D97-AF65-F5344CB8AC3E}">
        <p14:creationId xmlns:p14="http://schemas.microsoft.com/office/powerpoint/2010/main" val="997286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and discussion</a:t>
            </a:r>
            <a:endParaRPr lang="ms-MY" dirty="0"/>
          </a:p>
        </p:txBody>
      </p:sp>
      <p:sp>
        <p:nvSpPr>
          <p:cNvPr id="3" name="Content Placeholder 2"/>
          <p:cNvSpPr>
            <a:spLocks noGrp="1"/>
          </p:cNvSpPr>
          <p:nvPr>
            <p:ph idx="1"/>
          </p:nvPr>
        </p:nvSpPr>
        <p:spPr/>
        <p:txBody>
          <a:bodyPr>
            <a:normAutofit/>
          </a:bodyPr>
          <a:lstStyle/>
          <a:p>
            <a:pPr marL="0" indent="0">
              <a:buNone/>
            </a:pPr>
            <a:r>
              <a:rPr lang="en-US" dirty="0"/>
              <a:t>Results and discussion can be two separated chapters or combined in a single chapter.</a:t>
            </a:r>
          </a:p>
          <a:p>
            <a:r>
              <a:rPr lang="en-US" b="1" dirty="0">
                <a:solidFill>
                  <a:schemeClr val="bg2">
                    <a:lumMod val="75000"/>
                  </a:schemeClr>
                </a:solidFill>
              </a:rPr>
              <a:t>Results</a:t>
            </a:r>
          </a:p>
          <a:p>
            <a:pPr lvl="1"/>
            <a:r>
              <a:rPr lang="en-US" dirty="0"/>
              <a:t>This chapter explains the results which are commonly presented in the form of text, figures and tables,</a:t>
            </a:r>
            <a:r>
              <a:rPr lang="en-US" dirty="0">
                <a:solidFill>
                  <a:srgbClr val="0000FF"/>
                </a:solidFill>
              </a:rPr>
              <a:t> </a:t>
            </a:r>
            <a:r>
              <a:rPr lang="en-US" b="1" dirty="0">
                <a:solidFill>
                  <a:srgbClr val="0000FF"/>
                </a:solidFill>
              </a:rPr>
              <a:t>complete with data analysis</a:t>
            </a:r>
            <a:r>
              <a:rPr lang="en-US" dirty="0"/>
              <a:t>.</a:t>
            </a:r>
          </a:p>
          <a:p>
            <a:r>
              <a:rPr lang="en-US" b="1" dirty="0">
                <a:solidFill>
                  <a:schemeClr val="bg2">
                    <a:lumMod val="75000"/>
                  </a:schemeClr>
                </a:solidFill>
              </a:rPr>
              <a:t>Discussion</a:t>
            </a:r>
          </a:p>
          <a:p>
            <a:pPr lvl="1"/>
            <a:r>
              <a:rPr lang="en-US" dirty="0"/>
              <a:t>This chapter contains the interpretation of the results. The findings of the research </a:t>
            </a:r>
            <a:r>
              <a:rPr lang="en-US" b="1" dirty="0">
                <a:solidFill>
                  <a:srgbClr val="0000FF"/>
                </a:solidFill>
              </a:rPr>
              <a:t>should be compared</a:t>
            </a:r>
            <a:r>
              <a:rPr lang="en-US" dirty="0">
                <a:solidFill>
                  <a:srgbClr val="0000FF"/>
                </a:solidFill>
              </a:rPr>
              <a:t> </a:t>
            </a:r>
            <a:r>
              <a:rPr lang="en-US" dirty="0"/>
              <a:t>and contrasted with those of previous studies presented in the literature review. </a:t>
            </a:r>
          </a:p>
          <a:p>
            <a:pPr lvl="1"/>
            <a:r>
              <a:rPr lang="en-US" dirty="0"/>
              <a:t>The purpose of this chapter is to discuss the findings and the outcomes of the research in relation to the results that have been obtained.</a:t>
            </a:r>
          </a:p>
          <a:p>
            <a:pPr lvl="1"/>
            <a:r>
              <a:rPr lang="en-US" dirty="0"/>
              <a:t>Relate your findings with the fundamental theory</a:t>
            </a:r>
          </a:p>
          <a:p>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10</a:t>
            </a:fld>
            <a:endParaRPr lang="ms-MY" dirty="0"/>
          </a:p>
        </p:txBody>
      </p:sp>
    </p:spTree>
    <p:extLst>
      <p:ext uri="{BB962C8B-B14F-4D97-AF65-F5344CB8AC3E}">
        <p14:creationId xmlns:p14="http://schemas.microsoft.com/office/powerpoint/2010/main" val="2355631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Gantt chart</a:t>
            </a:r>
            <a:endParaRPr lang="en-MY" dirty="0"/>
          </a:p>
        </p:txBody>
      </p:sp>
      <p:sp>
        <p:nvSpPr>
          <p:cNvPr id="9" name="Footer Placeholder 8"/>
          <p:cNvSpPr>
            <a:spLocks noGrp="1"/>
          </p:cNvSpPr>
          <p:nvPr>
            <p:ph type="ftr" sz="quarter" idx="11"/>
          </p:nvPr>
        </p:nvSpPr>
        <p:spPr/>
        <p:txBody>
          <a:bodyPr/>
          <a:lstStyle/>
          <a:p>
            <a:r>
              <a:rPr lang="ms-MY" smtClean="0"/>
              <a:t>/  32</a:t>
            </a:r>
            <a:endParaRPr lang="ms-MY"/>
          </a:p>
        </p:txBody>
      </p:sp>
      <p:sp>
        <p:nvSpPr>
          <p:cNvPr id="10" name="Slide Number Placeholder 9"/>
          <p:cNvSpPr>
            <a:spLocks noGrp="1"/>
          </p:cNvSpPr>
          <p:nvPr>
            <p:ph type="sldNum" sz="quarter" idx="12"/>
          </p:nvPr>
        </p:nvSpPr>
        <p:spPr/>
        <p:txBody>
          <a:bodyPr/>
          <a:lstStyle/>
          <a:p>
            <a:fld id="{38142351-C213-4CB6-A83F-AC6BD48CF414}" type="slidenum">
              <a:rPr lang="ms-MY" smtClean="0"/>
              <a:t>11</a:t>
            </a:fld>
            <a:endParaRPr lang="ms-MY"/>
          </a:p>
        </p:txBody>
      </p:sp>
      <p:graphicFrame>
        <p:nvGraphicFramePr>
          <p:cNvPr id="11" name="Table 10"/>
          <p:cNvGraphicFramePr>
            <a:graphicFrameLocks noGrp="1"/>
          </p:cNvGraphicFramePr>
          <p:nvPr>
            <p:extLst>
              <p:ext uri="{D42A27DB-BD31-4B8C-83A1-F6EECF244321}">
                <p14:modId xmlns:p14="http://schemas.microsoft.com/office/powerpoint/2010/main" val="914580420"/>
              </p:ext>
            </p:extLst>
          </p:nvPr>
        </p:nvGraphicFramePr>
        <p:xfrm>
          <a:off x="1635604" y="3360360"/>
          <a:ext cx="4045543" cy="1656185"/>
        </p:xfrm>
        <a:graphic>
          <a:graphicData uri="http://schemas.openxmlformats.org/drawingml/2006/table">
            <a:tbl>
              <a:tblPr firstRow="1">
                <a:tableStyleId>{BC89EF96-8CEA-46FF-86C4-4CE0E7609802}</a:tableStyleId>
              </a:tblPr>
              <a:tblGrid>
                <a:gridCol w="1261741">
                  <a:extLst>
                    <a:ext uri="{9D8B030D-6E8A-4147-A177-3AD203B41FA5}">
                      <a16:colId xmlns:a16="http://schemas.microsoft.com/office/drawing/2014/main" xmlns="" val="20000"/>
                    </a:ext>
                  </a:extLst>
                </a:gridCol>
                <a:gridCol w="397686">
                  <a:extLst>
                    <a:ext uri="{9D8B030D-6E8A-4147-A177-3AD203B41FA5}">
                      <a16:colId xmlns:a16="http://schemas.microsoft.com/office/drawing/2014/main" xmlns="" val="20001"/>
                    </a:ext>
                  </a:extLst>
                </a:gridCol>
                <a:gridCol w="397686">
                  <a:extLst>
                    <a:ext uri="{9D8B030D-6E8A-4147-A177-3AD203B41FA5}">
                      <a16:colId xmlns:a16="http://schemas.microsoft.com/office/drawing/2014/main" xmlns="" val="20002"/>
                    </a:ext>
                  </a:extLst>
                </a:gridCol>
                <a:gridCol w="397686">
                  <a:extLst>
                    <a:ext uri="{9D8B030D-6E8A-4147-A177-3AD203B41FA5}">
                      <a16:colId xmlns:a16="http://schemas.microsoft.com/office/drawing/2014/main" xmlns="" val="20003"/>
                    </a:ext>
                  </a:extLst>
                </a:gridCol>
                <a:gridCol w="397686">
                  <a:extLst>
                    <a:ext uri="{9D8B030D-6E8A-4147-A177-3AD203B41FA5}">
                      <a16:colId xmlns:a16="http://schemas.microsoft.com/office/drawing/2014/main" xmlns="" val="20004"/>
                    </a:ext>
                  </a:extLst>
                </a:gridCol>
                <a:gridCol w="397686">
                  <a:extLst>
                    <a:ext uri="{9D8B030D-6E8A-4147-A177-3AD203B41FA5}">
                      <a16:colId xmlns:a16="http://schemas.microsoft.com/office/drawing/2014/main" xmlns="" val="20005"/>
                    </a:ext>
                  </a:extLst>
                </a:gridCol>
                <a:gridCol w="397686">
                  <a:extLst>
                    <a:ext uri="{9D8B030D-6E8A-4147-A177-3AD203B41FA5}">
                      <a16:colId xmlns:a16="http://schemas.microsoft.com/office/drawing/2014/main" xmlns="" val="20006"/>
                    </a:ext>
                  </a:extLst>
                </a:gridCol>
                <a:gridCol w="397686">
                  <a:extLst>
                    <a:ext uri="{9D8B030D-6E8A-4147-A177-3AD203B41FA5}">
                      <a16:colId xmlns:a16="http://schemas.microsoft.com/office/drawing/2014/main" xmlns="" val="20007"/>
                    </a:ext>
                  </a:extLst>
                </a:gridCol>
              </a:tblGrid>
              <a:tr h="331237">
                <a:tc>
                  <a:txBody>
                    <a:bodyPr/>
                    <a:lstStyle/>
                    <a:p>
                      <a:r>
                        <a:rPr lang="en-US" dirty="0" smtClean="0"/>
                        <a:t>Activity/Week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0"/>
                  </a:ext>
                </a:extLst>
              </a:tr>
              <a:tr h="331237">
                <a:tc>
                  <a:txBody>
                    <a:bodyPr/>
                    <a:lstStyle/>
                    <a:p>
                      <a:r>
                        <a:rPr lang="en-US" dirty="0" smtClean="0">
                          <a:solidFill>
                            <a:schemeClr val="tx1"/>
                          </a:solidFill>
                        </a:rPr>
                        <a:t>Task</a:t>
                      </a:r>
                      <a:r>
                        <a:rPr lang="en-US" baseline="0" dirty="0" smtClean="0">
                          <a:solidFill>
                            <a:schemeClr val="tx1"/>
                          </a:solidFill>
                        </a:rPr>
                        <a:t> 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123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Task</a:t>
                      </a:r>
                      <a:r>
                        <a:rPr lang="en-US" baseline="0" dirty="0" smtClean="0">
                          <a:solidFill>
                            <a:schemeClr val="tx1"/>
                          </a:solidFill>
                        </a:rPr>
                        <a:t> 2</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123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Task</a:t>
                      </a:r>
                      <a:r>
                        <a:rPr lang="en-US" baseline="0" dirty="0" smtClean="0">
                          <a:solidFill>
                            <a:schemeClr val="tx1"/>
                          </a:solidFill>
                        </a:rPr>
                        <a:t> 3</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123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Task</a:t>
                      </a:r>
                      <a:r>
                        <a:rPr lang="en-US" baseline="0" dirty="0" smtClean="0">
                          <a:solidFill>
                            <a:schemeClr val="tx1"/>
                          </a:solidFill>
                        </a:rPr>
                        <a:t> 4</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4"/>
                  </a:ext>
                </a:extLst>
              </a:tr>
            </a:tbl>
          </a:graphicData>
        </a:graphic>
      </p:graphicFrame>
      <p:grpSp>
        <p:nvGrpSpPr>
          <p:cNvPr id="14" name="Group 13"/>
          <p:cNvGrpSpPr/>
          <p:nvPr/>
        </p:nvGrpSpPr>
        <p:grpSpPr>
          <a:xfrm>
            <a:off x="2018339" y="5085184"/>
            <a:ext cx="2074700" cy="641867"/>
            <a:chOff x="1028700" y="6031637"/>
            <a:chExt cx="2074700" cy="641867"/>
          </a:xfrm>
        </p:grpSpPr>
        <p:sp>
          <p:nvSpPr>
            <p:cNvPr id="12" name="Rectangle 11"/>
            <p:cNvSpPr/>
            <p:nvPr/>
          </p:nvSpPr>
          <p:spPr>
            <a:xfrm>
              <a:off x="1043665" y="6031637"/>
              <a:ext cx="288032" cy="288032"/>
            </a:xfrm>
            <a:prstGeom prst="rect">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28700" y="6367612"/>
              <a:ext cx="288032" cy="288032"/>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16732" y="6050796"/>
              <a:ext cx="1386918" cy="307777"/>
            </a:xfrm>
            <a:prstGeom prst="rect">
              <a:avLst/>
            </a:prstGeom>
            <a:noFill/>
          </p:spPr>
          <p:txBody>
            <a:bodyPr wrap="none" rtlCol="0">
              <a:spAutoFit/>
            </a:bodyPr>
            <a:lstStyle/>
            <a:p>
              <a:r>
                <a:rPr lang="en-US" sz="1400" dirty="0"/>
                <a:t>Completed work</a:t>
              </a:r>
            </a:p>
          </p:txBody>
        </p:sp>
        <p:sp>
          <p:nvSpPr>
            <p:cNvPr id="19" name="TextBox 18"/>
            <p:cNvSpPr txBox="1"/>
            <p:nvPr/>
          </p:nvSpPr>
          <p:spPr>
            <a:xfrm>
              <a:off x="1331697" y="6365727"/>
              <a:ext cx="1771703" cy="307777"/>
            </a:xfrm>
            <a:prstGeom prst="rect">
              <a:avLst/>
            </a:prstGeom>
            <a:noFill/>
          </p:spPr>
          <p:txBody>
            <a:bodyPr wrap="none" rtlCol="0">
              <a:spAutoFit/>
            </a:bodyPr>
            <a:lstStyle/>
            <a:p>
              <a:r>
                <a:rPr lang="en-US" sz="1400" dirty="0"/>
                <a:t>Work to be completed</a:t>
              </a:r>
            </a:p>
          </p:txBody>
        </p:sp>
      </p:grpSp>
      <p:graphicFrame>
        <p:nvGraphicFramePr>
          <p:cNvPr id="15" name="Table 14"/>
          <p:cNvGraphicFramePr>
            <a:graphicFrameLocks noGrp="1"/>
          </p:cNvGraphicFramePr>
          <p:nvPr>
            <p:extLst>
              <p:ext uri="{D42A27DB-BD31-4B8C-83A1-F6EECF244321}">
                <p14:modId xmlns:p14="http://schemas.microsoft.com/office/powerpoint/2010/main" val="293085502"/>
              </p:ext>
            </p:extLst>
          </p:nvPr>
        </p:nvGraphicFramePr>
        <p:xfrm>
          <a:off x="6699239" y="3134437"/>
          <a:ext cx="4549103" cy="3204115"/>
        </p:xfrm>
        <a:graphic>
          <a:graphicData uri="http://schemas.openxmlformats.org/drawingml/2006/table">
            <a:tbl>
              <a:tblPr firstRow="1" bandRow="1">
                <a:tableStyleId>{2D5ABB26-0587-4C30-8999-92F81FD0307C}</a:tableStyleId>
              </a:tblPr>
              <a:tblGrid>
                <a:gridCol w="940085">
                  <a:extLst>
                    <a:ext uri="{9D8B030D-6E8A-4147-A177-3AD203B41FA5}">
                      <a16:colId xmlns:a16="http://schemas.microsoft.com/office/drawing/2014/main" xmlns="" val="20000"/>
                    </a:ext>
                  </a:extLst>
                </a:gridCol>
                <a:gridCol w="515574">
                  <a:extLst>
                    <a:ext uri="{9D8B030D-6E8A-4147-A177-3AD203B41FA5}">
                      <a16:colId xmlns:a16="http://schemas.microsoft.com/office/drawing/2014/main" xmlns="" val="20001"/>
                    </a:ext>
                  </a:extLst>
                </a:gridCol>
                <a:gridCol w="515574">
                  <a:extLst>
                    <a:ext uri="{9D8B030D-6E8A-4147-A177-3AD203B41FA5}">
                      <a16:colId xmlns:a16="http://schemas.microsoft.com/office/drawing/2014/main" xmlns="" val="20002"/>
                    </a:ext>
                  </a:extLst>
                </a:gridCol>
                <a:gridCol w="515574">
                  <a:extLst>
                    <a:ext uri="{9D8B030D-6E8A-4147-A177-3AD203B41FA5}">
                      <a16:colId xmlns:a16="http://schemas.microsoft.com/office/drawing/2014/main" xmlns="" val="20003"/>
                    </a:ext>
                  </a:extLst>
                </a:gridCol>
                <a:gridCol w="515574">
                  <a:extLst>
                    <a:ext uri="{9D8B030D-6E8A-4147-A177-3AD203B41FA5}">
                      <a16:colId xmlns:a16="http://schemas.microsoft.com/office/drawing/2014/main" xmlns="" val="20004"/>
                    </a:ext>
                  </a:extLst>
                </a:gridCol>
                <a:gridCol w="515574">
                  <a:extLst>
                    <a:ext uri="{9D8B030D-6E8A-4147-A177-3AD203B41FA5}">
                      <a16:colId xmlns:a16="http://schemas.microsoft.com/office/drawing/2014/main" xmlns="" val="20005"/>
                    </a:ext>
                  </a:extLst>
                </a:gridCol>
                <a:gridCol w="515574">
                  <a:extLst>
                    <a:ext uri="{9D8B030D-6E8A-4147-A177-3AD203B41FA5}">
                      <a16:colId xmlns:a16="http://schemas.microsoft.com/office/drawing/2014/main" xmlns="" val="20006"/>
                    </a:ext>
                  </a:extLst>
                </a:gridCol>
                <a:gridCol w="515574">
                  <a:extLst>
                    <a:ext uri="{9D8B030D-6E8A-4147-A177-3AD203B41FA5}">
                      <a16:colId xmlns:a16="http://schemas.microsoft.com/office/drawing/2014/main" xmlns="" val="20007"/>
                    </a:ext>
                  </a:extLst>
                </a:gridCol>
              </a:tblGrid>
              <a:tr h="324573">
                <a:tc rowSpan="2">
                  <a:txBody>
                    <a:bodyPr/>
                    <a:lstStyle/>
                    <a:p>
                      <a:r>
                        <a:rPr lang="en-US" sz="1400" dirty="0" smtClean="0"/>
                        <a:t>Project</a:t>
                      </a:r>
                      <a:r>
                        <a:rPr lang="en-US" sz="1400" baseline="0" dirty="0" smtClean="0"/>
                        <a:t> Tasks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US" sz="1400" dirty="0" smtClean="0"/>
                        <a:t>2016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400" dirty="0" smtClean="0"/>
                        <a:t>2017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24573">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N</a:t>
                      </a:r>
                      <a:r>
                        <a:rPr lang="en-US" sz="1400" baseline="0" dirty="0" smtClean="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J</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33026">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2700" cap="flat" cmpd="sng" algn="ctr">
                      <a:no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24573">
                <a:tc>
                  <a:txBody>
                    <a:bodyPr/>
                    <a:lstStyle/>
                    <a:p>
                      <a:r>
                        <a:rPr lang="en-US" sz="1400" dirty="0" smtClean="0"/>
                        <a:t>Task 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2700" cap="flat" cmpd="sng" algn="ctr">
                      <a:no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24573">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lnL w="12700" cap="flat" cmpd="sng" algn="ctr">
                      <a:no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24573">
                <a:tc>
                  <a:txBody>
                    <a:bodyPr/>
                    <a:lstStyle/>
                    <a:p>
                      <a:r>
                        <a:rPr lang="en-US" sz="1400" dirty="0" smtClean="0"/>
                        <a:t>Task 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33026">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24573">
                <a:tc>
                  <a:txBody>
                    <a:bodyPr/>
                    <a:lstStyle/>
                    <a:p>
                      <a:r>
                        <a:rPr lang="en-US" sz="1400" dirty="0" smtClean="0"/>
                        <a:t>Task 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33026">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24573">
                <a:tc>
                  <a:txBody>
                    <a:bodyPr/>
                    <a:lstStyle/>
                    <a:p>
                      <a:r>
                        <a:rPr lang="en-US" sz="1400" dirty="0" smtClean="0"/>
                        <a:t>Task 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solidFill>
                        <a:schemeClr val="tx1"/>
                      </a:solid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33026">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9050" cap="flat" cmpd="sng" algn="ctr">
                      <a:solidFill>
                        <a:srgbClr val="0000FF"/>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9050" cap="flat" cmpd="sng" algn="ctr">
                      <a:solidFill>
                        <a:srgbClr val="0000FF"/>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518428061"/>
              </p:ext>
            </p:extLst>
          </p:nvPr>
        </p:nvGraphicFramePr>
        <p:xfrm>
          <a:off x="1568125" y="1263658"/>
          <a:ext cx="4128116" cy="1485900"/>
        </p:xfrm>
        <a:graphic>
          <a:graphicData uri="http://schemas.openxmlformats.org/drawingml/2006/table">
            <a:tbl>
              <a:tblPr firstRow="1" bandRow="1">
                <a:tableStyleId>{5940675A-B579-460E-94D1-54222C63F5DA}</a:tableStyleId>
              </a:tblPr>
              <a:tblGrid>
                <a:gridCol w="959767">
                  <a:extLst>
                    <a:ext uri="{9D8B030D-6E8A-4147-A177-3AD203B41FA5}">
                      <a16:colId xmlns:a16="http://schemas.microsoft.com/office/drawing/2014/main" xmlns="" val="20000"/>
                    </a:ext>
                  </a:extLst>
                </a:gridCol>
                <a:gridCol w="528058">
                  <a:extLst>
                    <a:ext uri="{9D8B030D-6E8A-4147-A177-3AD203B41FA5}">
                      <a16:colId xmlns:a16="http://schemas.microsoft.com/office/drawing/2014/main" xmlns="" val="20001"/>
                    </a:ext>
                  </a:extLst>
                </a:gridCol>
                <a:gridCol w="528058">
                  <a:extLst>
                    <a:ext uri="{9D8B030D-6E8A-4147-A177-3AD203B41FA5}">
                      <a16:colId xmlns:a16="http://schemas.microsoft.com/office/drawing/2014/main" xmlns="" val="20002"/>
                    </a:ext>
                  </a:extLst>
                </a:gridCol>
                <a:gridCol w="528058">
                  <a:extLst>
                    <a:ext uri="{9D8B030D-6E8A-4147-A177-3AD203B41FA5}">
                      <a16:colId xmlns:a16="http://schemas.microsoft.com/office/drawing/2014/main" xmlns="" val="20003"/>
                    </a:ext>
                  </a:extLst>
                </a:gridCol>
                <a:gridCol w="507604">
                  <a:extLst>
                    <a:ext uri="{9D8B030D-6E8A-4147-A177-3AD203B41FA5}">
                      <a16:colId xmlns:a16="http://schemas.microsoft.com/office/drawing/2014/main" xmlns="" val="20004"/>
                    </a:ext>
                  </a:extLst>
                </a:gridCol>
                <a:gridCol w="548513">
                  <a:extLst>
                    <a:ext uri="{9D8B030D-6E8A-4147-A177-3AD203B41FA5}">
                      <a16:colId xmlns:a16="http://schemas.microsoft.com/office/drawing/2014/main" xmlns="" val="20005"/>
                    </a:ext>
                  </a:extLst>
                </a:gridCol>
                <a:gridCol w="528058">
                  <a:extLst>
                    <a:ext uri="{9D8B030D-6E8A-4147-A177-3AD203B41FA5}">
                      <a16:colId xmlns:a16="http://schemas.microsoft.com/office/drawing/2014/main" xmlns="" val="20006"/>
                    </a:ext>
                  </a:extLst>
                </a:gridCol>
              </a:tblGrid>
              <a:tr h="276315">
                <a:tc>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W1</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W2</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W3</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W4</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W5</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W6</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6315">
                <a:tc>
                  <a:txBody>
                    <a:bodyPr/>
                    <a:lstStyle/>
                    <a:p>
                      <a:r>
                        <a:rPr lang="en-US" dirty="0" smtClean="0">
                          <a:solidFill>
                            <a:schemeClr val="tx1"/>
                          </a:solidFill>
                        </a:rPr>
                        <a:t>Task</a:t>
                      </a:r>
                      <a:r>
                        <a:rPr lang="en-US" baseline="0" dirty="0" smtClean="0">
                          <a:solidFill>
                            <a:schemeClr val="tx1"/>
                          </a:solidFill>
                        </a:rPr>
                        <a:t> 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C000"/>
                    </a:solidFill>
                  </a:tcPr>
                </a:tc>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C000"/>
                    </a:solidFill>
                  </a:tcPr>
                </a:tc>
                <a:tc>
                  <a:txBody>
                    <a:bodyPr/>
                    <a:lstStyle/>
                    <a:p>
                      <a:endParaRPr lang="en-US"/>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631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Task</a:t>
                      </a:r>
                      <a:r>
                        <a:rPr lang="en-US" baseline="0" dirty="0" smtClean="0">
                          <a:solidFill>
                            <a:schemeClr val="tx1"/>
                          </a:solidFill>
                        </a:rPr>
                        <a:t> 2</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7631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Task</a:t>
                      </a:r>
                      <a:r>
                        <a:rPr lang="en-US" baseline="0" dirty="0" smtClean="0">
                          <a:solidFill>
                            <a:schemeClr val="tx1"/>
                          </a:solidFill>
                        </a:rPr>
                        <a:t> 3</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631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Task</a:t>
                      </a:r>
                      <a:r>
                        <a:rPr lang="en-US" baseline="0" dirty="0" smtClean="0">
                          <a:solidFill>
                            <a:schemeClr val="tx1"/>
                          </a:solidFill>
                        </a:rPr>
                        <a:t> 4</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4"/>
                  </a:ext>
                </a:extLst>
              </a:tr>
            </a:tbl>
          </a:graphicData>
        </a:graphic>
      </p:graphicFrame>
      <p:grpSp>
        <p:nvGrpSpPr>
          <p:cNvPr id="37" name="Group 36"/>
          <p:cNvGrpSpPr/>
          <p:nvPr/>
        </p:nvGrpSpPr>
        <p:grpSpPr>
          <a:xfrm>
            <a:off x="6519256" y="1196752"/>
            <a:ext cx="4848539" cy="1427148"/>
            <a:chOff x="4988954" y="1790416"/>
            <a:chExt cx="4034637" cy="1427148"/>
          </a:xfrm>
        </p:grpSpPr>
        <p:sp>
          <p:nvSpPr>
            <p:cNvPr id="39" name="TextBox 38"/>
            <p:cNvSpPr txBox="1"/>
            <p:nvPr/>
          </p:nvSpPr>
          <p:spPr>
            <a:xfrm>
              <a:off x="4988954" y="2600272"/>
              <a:ext cx="656205" cy="307777"/>
            </a:xfrm>
            <a:prstGeom prst="rect">
              <a:avLst/>
            </a:prstGeom>
            <a:noFill/>
          </p:spPr>
          <p:txBody>
            <a:bodyPr wrap="none" rtlCol="0">
              <a:spAutoFit/>
            </a:bodyPr>
            <a:lstStyle/>
            <a:p>
              <a:r>
                <a:rPr lang="en-US" sz="1400" dirty="0"/>
                <a:t>Task 3</a:t>
              </a:r>
            </a:p>
          </p:txBody>
        </p:sp>
        <p:sp>
          <p:nvSpPr>
            <p:cNvPr id="40" name="TextBox 39"/>
            <p:cNvSpPr txBox="1"/>
            <p:nvPr/>
          </p:nvSpPr>
          <p:spPr>
            <a:xfrm>
              <a:off x="4988954" y="2862826"/>
              <a:ext cx="656205" cy="307777"/>
            </a:xfrm>
            <a:prstGeom prst="rect">
              <a:avLst/>
            </a:prstGeom>
            <a:noFill/>
          </p:spPr>
          <p:txBody>
            <a:bodyPr wrap="none" rtlCol="0">
              <a:spAutoFit/>
            </a:bodyPr>
            <a:lstStyle/>
            <a:p>
              <a:r>
                <a:rPr lang="en-US" sz="1400" dirty="0"/>
                <a:t>Task 4</a:t>
              </a:r>
            </a:p>
          </p:txBody>
        </p:sp>
        <p:grpSp>
          <p:nvGrpSpPr>
            <p:cNvPr id="33" name="Group 32"/>
            <p:cNvGrpSpPr/>
            <p:nvPr/>
          </p:nvGrpSpPr>
          <p:grpSpPr>
            <a:xfrm>
              <a:off x="5004048" y="1790416"/>
              <a:ext cx="4019543" cy="1427148"/>
              <a:chOff x="5004048" y="1790416"/>
              <a:chExt cx="4019543" cy="1427148"/>
            </a:xfrm>
          </p:grpSpPr>
          <p:cxnSp>
            <p:nvCxnSpPr>
              <p:cNvPr id="22" name="Straight Connector 21"/>
              <p:cNvCxnSpPr/>
              <p:nvPr/>
            </p:nvCxnSpPr>
            <p:spPr>
              <a:xfrm>
                <a:off x="5553532" y="2095751"/>
                <a:ext cx="0" cy="1121813"/>
              </a:xfrm>
              <a:prstGeom prst="line">
                <a:avLst/>
              </a:prstGeom>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5004048" y="1790416"/>
                <a:ext cx="4019543" cy="1422559"/>
                <a:chOff x="682036" y="1790416"/>
                <a:chExt cx="4019543" cy="1422559"/>
              </a:xfrm>
            </p:grpSpPr>
            <p:cxnSp>
              <p:nvCxnSpPr>
                <p:cNvPr id="26" name="Straight Connector 25"/>
                <p:cNvCxnSpPr/>
                <p:nvPr/>
              </p:nvCxnSpPr>
              <p:spPr>
                <a:xfrm>
                  <a:off x="1191673" y="2096788"/>
                  <a:ext cx="3431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45950" y="2091162"/>
                  <a:ext cx="0" cy="112181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257361" y="2091162"/>
                  <a:ext cx="0" cy="11218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4268772" y="2091162"/>
                  <a:ext cx="0" cy="1121813"/>
                </a:xfrm>
                <a:prstGeom prst="line">
                  <a:avLst/>
                </a:prstGeom>
              </p:spPr>
              <p:style>
                <a:lnRef idx="1">
                  <a:schemeClr val="dk1"/>
                </a:lnRef>
                <a:fillRef idx="0">
                  <a:schemeClr val="dk1"/>
                </a:fillRef>
                <a:effectRef idx="0">
                  <a:schemeClr val="dk1"/>
                </a:effectRef>
                <a:fontRef idx="minor">
                  <a:schemeClr val="tx1"/>
                </a:fontRef>
              </p:style>
            </p:cxnSp>
            <p:sp>
              <p:nvSpPr>
                <p:cNvPr id="27" name="Rectangle 26"/>
                <p:cNvSpPr/>
                <p:nvPr/>
              </p:nvSpPr>
              <p:spPr>
                <a:xfrm>
                  <a:off x="1234539" y="2132856"/>
                  <a:ext cx="1321237" cy="144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p:cNvSpPr/>
                <p:nvPr/>
              </p:nvSpPr>
              <p:spPr>
                <a:xfrm>
                  <a:off x="2843808" y="2635220"/>
                  <a:ext cx="1424965" cy="1361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p:cNvSpPr/>
                <p:nvPr/>
              </p:nvSpPr>
              <p:spPr>
                <a:xfrm>
                  <a:off x="4013728" y="2896481"/>
                  <a:ext cx="558272" cy="11997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Rectangle 35"/>
                <p:cNvSpPr/>
                <p:nvPr/>
              </p:nvSpPr>
              <p:spPr>
                <a:xfrm>
                  <a:off x="2745329" y="2395102"/>
                  <a:ext cx="274320" cy="11997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TextBox 27"/>
                <p:cNvSpPr txBox="1"/>
                <p:nvPr/>
              </p:nvSpPr>
              <p:spPr>
                <a:xfrm>
                  <a:off x="682036" y="2074059"/>
                  <a:ext cx="656205" cy="307777"/>
                </a:xfrm>
                <a:prstGeom prst="rect">
                  <a:avLst/>
                </a:prstGeom>
                <a:noFill/>
              </p:spPr>
              <p:txBody>
                <a:bodyPr wrap="none" rtlCol="0">
                  <a:spAutoFit/>
                </a:bodyPr>
                <a:lstStyle/>
                <a:p>
                  <a:r>
                    <a:rPr lang="en-US" sz="1400" dirty="0"/>
                    <a:t>Task 1</a:t>
                  </a:r>
                </a:p>
              </p:txBody>
            </p:sp>
            <p:sp>
              <p:nvSpPr>
                <p:cNvPr id="38" name="TextBox 37"/>
                <p:cNvSpPr txBox="1"/>
                <p:nvPr/>
              </p:nvSpPr>
              <p:spPr>
                <a:xfrm>
                  <a:off x="682036" y="2336613"/>
                  <a:ext cx="656205" cy="307777"/>
                </a:xfrm>
                <a:prstGeom prst="rect">
                  <a:avLst/>
                </a:prstGeom>
                <a:noFill/>
              </p:spPr>
              <p:txBody>
                <a:bodyPr wrap="none" rtlCol="0">
                  <a:spAutoFit/>
                </a:bodyPr>
                <a:lstStyle/>
                <a:p>
                  <a:r>
                    <a:rPr lang="en-US" sz="1400" dirty="0"/>
                    <a:t>Task 2</a:t>
                  </a:r>
                </a:p>
              </p:txBody>
            </p:sp>
            <p:sp>
              <p:nvSpPr>
                <p:cNvPr id="41" name="TextBox 40"/>
                <p:cNvSpPr txBox="1"/>
                <p:nvPr/>
              </p:nvSpPr>
              <p:spPr>
                <a:xfrm>
                  <a:off x="1023307" y="1799744"/>
                  <a:ext cx="857927" cy="307777"/>
                </a:xfrm>
                <a:prstGeom prst="rect">
                  <a:avLst/>
                </a:prstGeom>
                <a:noFill/>
              </p:spPr>
              <p:txBody>
                <a:bodyPr wrap="none" rtlCol="0">
                  <a:spAutoFit/>
                </a:bodyPr>
                <a:lstStyle/>
                <a:p>
                  <a:r>
                    <a:rPr lang="en-US" sz="1400" dirty="0"/>
                    <a:t>Sep 2016</a:t>
                  </a:r>
                </a:p>
              </p:txBody>
            </p:sp>
            <p:sp>
              <p:nvSpPr>
                <p:cNvPr id="42" name="TextBox 41"/>
                <p:cNvSpPr txBox="1"/>
                <p:nvPr/>
              </p:nvSpPr>
              <p:spPr>
                <a:xfrm>
                  <a:off x="1881567" y="1795080"/>
                  <a:ext cx="848309" cy="307777"/>
                </a:xfrm>
                <a:prstGeom prst="rect">
                  <a:avLst/>
                </a:prstGeom>
                <a:noFill/>
              </p:spPr>
              <p:txBody>
                <a:bodyPr wrap="none" rtlCol="0">
                  <a:spAutoFit/>
                </a:bodyPr>
                <a:lstStyle/>
                <a:p>
                  <a:r>
                    <a:rPr lang="en-US" sz="1400" dirty="0"/>
                    <a:t>Oct 2016</a:t>
                  </a:r>
                </a:p>
              </p:txBody>
            </p:sp>
            <p:sp>
              <p:nvSpPr>
                <p:cNvPr id="43" name="TextBox 42"/>
                <p:cNvSpPr txBox="1"/>
                <p:nvPr/>
              </p:nvSpPr>
              <p:spPr>
                <a:xfrm>
                  <a:off x="2739827" y="1790416"/>
                  <a:ext cx="898003" cy="307777"/>
                </a:xfrm>
                <a:prstGeom prst="rect">
                  <a:avLst/>
                </a:prstGeom>
                <a:noFill/>
              </p:spPr>
              <p:txBody>
                <a:bodyPr wrap="none" rtlCol="0">
                  <a:spAutoFit/>
                </a:bodyPr>
                <a:lstStyle/>
                <a:p>
                  <a:r>
                    <a:rPr lang="en-US" sz="1400" dirty="0"/>
                    <a:t>Nov 2016</a:t>
                  </a:r>
                </a:p>
              </p:txBody>
            </p:sp>
            <p:sp>
              <p:nvSpPr>
                <p:cNvPr id="44" name="TextBox 43"/>
                <p:cNvSpPr txBox="1"/>
                <p:nvPr/>
              </p:nvSpPr>
              <p:spPr>
                <a:xfrm>
                  <a:off x="3822812" y="1795785"/>
                  <a:ext cx="878767" cy="307777"/>
                </a:xfrm>
                <a:prstGeom prst="rect">
                  <a:avLst/>
                </a:prstGeom>
                <a:noFill/>
              </p:spPr>
              <p:txBody>
                <a:bodyPr wrap="none" rtlCol="0">
                  <a:spAutoFit/>
                </a:bodyPr>
                <a:lstStyle/>
                <a:p>
                  <a:r>
                    <a:rPr lang="en-US" sz="1400" dirty="0"/>
                    <a:t>Dec 2016</a:t>
                  </a:r>
                </a:p>
              </p:txBody>
            </p:sp>
          </p:grpSp>
        </p:grpSp>
      </p:grpSp>
    </p:spTree>
    <p:extLst>
      <p:ext uri="{BB962C8B-B14F-4D97-AF65-F5344CB8AC3E}">
        <p14:creationId xmlns:p14="http://schemas.microsoft.com/office/powerpoint/2010/main" val="2569568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 and future work</a:t>
            </a:r>
            <a:endParaRPr lang="ms-MY" dirty="0"/>
          </a:p>
        </p:txBody>
      </p:sp>
      <p:sp>
        <p:nvSpPr>
          <p:cNvPr id="3" name="Content Placeholder 2"/>
          <p:cNvSpPr>
            <a:spLocks noGrp="1"/>
          </p:cNvSpPr>
          <p:nvPr>
            <p:ph idx="1"/>
          </p:nvPr>
        </p:nvSpPr>
        <p:spPr/>
        <p:txBody>
          <a:bodyPr/>
          <a:lstStyle/>
          <a:p>
            <a:r>
              <a:rPr lang="en-US" dirty="0"/>
              <a:t>In this chapter, the findings are summarized and their implications discussed.</a:t>
            </a:r>
          </a:p>
          <a:p>
            <a:r>
              <a:rPr lang="en-US" dirty="0"/>
              <a:t>This section may include suggestions for future work.</a:t>
            </a:r>
          </a:p>
          <a:p>
            <a:r>
              <a:rPr lang="en-US" dirty="0"/>
              <a:t>Usually the conclusions are </a:t>
            </a:r>
            <a:r>
              <a:rPr lang="en-US" dirty="0">
                <a:solidFill>
                  <a:srgbClr val="0000FF"/>
                </a:solidFill>
              </a:rPr>
              <a:t>made based on the objectives </a:t>
            </a:r>
            <a:r>
              <a:rPr lang="en-US" dirty="0"/>
              <a:t>set in Chapter 1.</a:t>
            </a:r>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12</a:t>
            </a:fld>
            <a:endParaRPr lang="ms-MY" dirty="0"/>
          </a:p>
        </p:txBody>
      </p:sp>
    </p:spTree>
    <p:extLst>
      <p:ext uri="{BB962C8B-B14F-4D97-AF65-F5344CB8AC3E}">
        <p14:creationId xmlns:p14="http://schemas.microsoft.com/office/powerpoint/2010/main" val="4113111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Progress report format</a:t>
            </a:r>
            <a:endParaRPr lang="ms-MY" dirty="0"/>
          </a:p>
        </p:txBody>
      </p:sp>
      <p:sp>
        <p:nvSpPr>
          <p:cNvPr id="3" name="Content Placeholder 2"/>
          <p:cNvSpPr>
            <a:spLocks noGrp="1"/>
          </p:cNvSpPr>
          <p:nvPr>
            <p:ph idx="1"/>
          </p:nvPr>
        </p:nvSpPr>
        <p:spPr/>
        <p:txBody>
          <a:bodyPr>
            <a:normAutofit/>
          </a:bodyPr>
          <a:lstStyle/>
          <a:p>
            <a:r>
              <a:rPr lang="en-US" dirty="0"/>
              <a:t>must be typed and printed on  single-sided A4 paper</a:t>
            </a:r>
          </a:p>
          <a:p>
            <a:r>
              <a:rPr lang="en-US" dirty="0"/>
              <a:t>font type </a:t>
            </a:r>
            <a:r>
              <a:rPr lang="en-US" b="1" dirty="0">
                <a:solidFill>
                  <a:srgbClr val="FF0000"/>
                </a:solidFill>
              </a:rPr>
              <a:t>Times New Roman</a:t>
            </a:r>
            <a:r>
              <a:rPr lang="en-US" dirty="0"/>
              <a:t>, font </a:t>
            </a:r>
            <a:r>
              <a:rPr lang="en-US" b="1" dirty="0">
                <a:solidFill>
                  <a:srgbClr val="FF0000"/>
                </a:solidFill>
              </a:rPr>
              <a:t>size 12 </a:t>
            </a:r>
            <a:r>
              <a:rPr lang="en-US" dirty="0"/>
              <a:t>and </a:t>
            </a:r>
            <a:r>
              <a:rPr lang="en-US" b="1" dirty="0">
                <a:solidFill>
                  <a:srgbClr val="FF0000"/>
                </a:solidFill>
              </a:rPr>
              <a:t>justified</a:t>
            </a:r>
          </a:p>
          <a:p>
            <a:r>
              <a:rPr lang="en-US" dirty="0"/>
              <a:t>The body of the text should be typed with </a:t>
            </a:r>
            <a:r>
              <a:rPr lang="en-US" b="1" dirty="0" smtClean="0">
                <a:solidFill>
                  <a:srgbClr val="FF0000"/>
                </a:solidFill>
              </a:rPr>
              <a:t>1.5 </a:t>
            </a:r>
            <a:r>
              <a:rPr lang="en-US" b="1" dirty="0">
                <a:solidFill>
                  <a:srgbClr val="FF0000"/>
                </a:solidFill>
              </a:rPr>
              <a:t>spacing</a:t>
            </a:r>
            <a:r>
              <a:rPr lang="en-US" dirty="0"/>
              <a:t>.</a:t>
            </a:r>
          </a:p>
          <a:p>
            <a:r>
              <a:rPr lang="en-US" dirty="0"/>
              <a:t>For mathematical texts, the use of Equation Editor or </a:t>
            </a:r>
            <a:r>
              <a:rPr lang="en-US" dirty="0" err="1"/>
              <a:t>LaTeX</a:t>
            </a:r>
            <a:r>
              <a:rPr lang="en-US" dirty="0"/>
              <a:t> – </a:t>
            </a:r>
            <a:r>
              <a:rPr lang="en-US" dirty="0">
                <a:solidFill>
                  <a:srgbClr val="FF0000"/>
                </a:solidFill>
              </a:rPr>
              <a:t>do not use print-screen</a:t>
            </a:r>
          </a:p>
          <a:p>
            <a:r>
              <a:rPr lang="en-US" dirty="0"/>
              <a:t>Margin: </a:t>
            </a:r>
            <a:endParaRPr lang="en-US" dirty="0" smtClean="0"/>
          </a:p>
          <a:p>
            <a:r>
              <a:rPr lang="en-US" dirty="0" smtClean="0"/>
              <a:t>Top </a:t>
            </a:r>
            <a:r>
              <a:rPr lang="en-US" dirty="0"/>
              <a:t>: 2.0 cm or 0.79 inch</a:t>
            </a:r>
          </a:p>
          <a:p>
            <a:r>
              <a:rPr lang="en-US" dirty="0" smtClean="0"/>
              <a:t>Right </a:t>
            </a:r>
            <a:r>
              <a:rPr lang="en-US" dirty="0"/>
              <a:t>: 2.0 cm or 0.79 inch</a:t>
            </a:r>
          </a:p>
          <a:p>
            <a:r>
              <a:rPr lang="en-US" dirty="0" smtClean="0"/>
              <a:t>Left </a:t>
            </a:r>
            <a:r>
              <a:rPr lang="en-US" dirty="0"/>
              <a:t>: 4.0 cm or 1.57 inch</a:t>
            </a:r>
          </a:p>
          <a:p>
            <a:r>
              <a:rPr lang="en-US" dirty="0" smtClean="0"/>
              <a:t>Bottom </a:t>
            </a:r>
            <a:r>
              <a:rPr lang="en-US" dirty="0"/>
              <a:t>: 2.0 cm or 0.79 </a:t>
            </a:r>
            <a:r>
              <a:rPr lang="en-US" dirty="0" smtClean="0"/>
              <a:t>inch</a:t>
            </a:r>
            <a:endParaRPr lang="en-US"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13</a:t>
            </a:fld>
            <a:endParaRPr lang="ms-MY" dirty="0"/>
          </a:p>
        </p:txBody>
      </p:sp>
    </p:spTree>
    <p:extLst>
      <p:ext uri="{BB962C8B-B14F-4D97-AF65-F5344CB8AC3E}">
        <p14:creationId xmlns:p14="http://schemas.microsoft.com/office/powerpoint/2010/main" val="371315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Preface</a:t>
            </a:r>
            <a:endParaRPr lang="ms-MY" dirty="0"/>
          </a:p>
        </p:txBody>
      </p:sp>
      <p:sp>
        <p:nvSpPr>
          <p:cNvPr id="3" name="Content Placeholder 2"/>
          <p:cNvSpPr>
            <a:spLocks noGrp="1"/>
          </p:cNvSpPr>
          <p:nvPr>
            <p:ph idx="1"/>
          </p:nvPr>
        </p:nvSpPr>
        <p:spPr/>
        <p:txBody>
          <a:bodyPr>
            <a:normAutofit/>
          </a:bodyPr>
          <a:lstStyle/>
          <a:p>
            <a:r>
              <a:rPr lang="ms-MY" dirty="0"/>
              <a:t>Title Page</a:t>
            </a:r>
          </a:p>
          <a:p>
            <a:r>
              <a:rPr lang="ms-MY" dirty="0" smtClean="0">
                <a:solidFill>
                  <a:srgbClr val="0000FF"/>
                </a:solidFill>
              </a:rPr>
              <a:t>Abstract</a:t>
            </a:r>
            <a:endParaRPr lang="ms-MY" dirty="0">
              <a:solidFill>
                <a:srgbClr val="0000FF"/>
              </a:solidFill>
            </a:endParaRPr>
          </a:p>
          <a:p>
            <a:r>
              <a:rPr lang="ms-MY" dirty="0"/>
              <a:t>Acknowledgements / Dedication</a:t>
            </a:r>
          </a:p>
          <a:p>
            <a:r>
              <a:rPr lang="ms-MY" dirty="0">
                <a:solidFill>
                  <a:srgbClr val="0000FF"/>
                </a:solidFill>
              </a:rPr>
              <a:t>Table of Contents</a:t>
            </a:r>
          </a:p>
          <a:p>
            <a:r>
              <a:rPr lang="ms-MY" dirty="0"/>
              <a:t>List of Figures</a:t>
            </a:r>
          </a:p>
          <a:p>
            <a:r>
              <a:rPr lang="ms-MY" dirty="0"/>
              <a:t>List of Tables</a:t>
            </a:r>
          </a:p>
          <a:p>
            <a:r>
              <a:rPr lang="ms-MY" dirty="0"/>
              <a:t>List of Symbols and Abbreviations</a:t>
            </a:r>
          </a:p>
          <a:p>
            <a:r>
              <a:rPr lang="ms-MY" dirty="0"/>
              <a:t>List of Appendices (optional)</a:t>
            </a:r>
          </a:p>
          <a:p>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14</a:t>
            </a:fld>
            <a:endParaRPr lang="ms-MY" dirty="0"/>
          </a:p>
        </p:txBody>
      </p:sp>
    </p:spTree>
    <p:extLst>
      <p:ext uri="{BB962C8B-B14F-4D97-AF65-F5344CB8AC3E}">
        <p14:creationId xmlns:p14="http://schemas.microsoft.com/office/powerpoint/2010/main" val="173055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Title page</a:t>
            </a:r>
            <a:endParaRPr lang="ms-MY" dirty="0"/>
          </a:p>
        </p:txBody>
      </p:sp>
      <p:sp>
        <p:nvSpPr>
          <p:cNvPr id="3" name="Content Placeholder 2"/>
          <p:cNvSpPr>
            <a:spLocks noGrp="1"/>
          </p:cNvSpPr>
          <p:nvPr>
            <p:ph idx="1"/>
          </p:nvPr>
        </p:nvSpPr>
        <p:spPr/>
        <p:txBody>
          <a:bodyPr/>
          <a:lstStyle/>
          <a:p>
            <a:r>
              <a:rPr lang="en-US" dirty="0"/>
              <a:t>This page is the first page of Roman numeral page number but it is not numbered. </a:t>
            </a:r>
          </a:p>
          <a:p>
            <a:r>
              <a:rPr lang="en-US" dirty="0"/>
              <a:t>The text should be typed using font type </a:t>
            </a:r>
            <a:r>
              <a:rPr lang="en-US" b="1" dirty="0">
                <a:solidFill>
                  <a:srgbClr val="0000FF"/>
                </a:solidFill>
              </a:rPr>
              <a:t>Times New Roman, font size 14 with 1.15 pt. line spacing</a:t>
            </a:r>
            <a:endParaRPr lang="ms-MY" b="1" dirty="0">
              <a:solidFill>
                <a:srgbClr val="0000FF"/>
              </a:solidFill>
            </a:endParaRPr>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15</a:t>
            </a:fld>
            <a:endParaRPr lang="ms-MY" dirty="0"/>
          </a:p>
        </p:txBody>
      </p:sp>
    </p:spTree>
    <p:extLst>
      <p:ext uri="{BB962C8B-B14F-4D97-AF65-F5344CB8AC3E}">
        <p14:creationId xmlns:p14="http://schemas.microsoft.com/office/powerpoint/2010/main" val="3564612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Numbering of chapters</a:t>
            </a:r>
            <a:endParaRPr lang="ms-MY" dirty="0"/>
          </a:p>
        </p:txBody>
      </p:sp>
      <p:sp>
        <p:nvSpPr>
          <p:cNvPr id="3" name="Content Placeholder 2"/>
          <p:cNvSpPr>
            <a:spLocks noGrp="1"/>
          </p:cNvSpPr>
          <p:nvPr>
            <p:ph idx="1"/>
          </p:nvPr>
        </p:nvSpPr>
        <p:spPr/>
        <p:txBody>
          <a:bodyPr>
            <a:normAutofit/>
          </a:bodyPr>
          <a:lstStyle/>
          <a:p>
            <a:r>
              <a:rPr lang="en-US" dirty="0"/>
              <a:t>Chapters and sub-chapters must be numbered using Arabic numerals (1, 2, 3, …).</a:t>
            </a:r>
          </a:p>
          <a:p>
            <a:pPr marL="0" indent="0">
              <a:buNone/>
            </a:pPr>
            <a:endParaRPr lang="en-US" dirty="0"/>
          </a:p>
          <a:p>
            <a:pPr marL="0" indent="0">
              <a:buNone/>
            </a:pPr>
            <a:r>
              <a:rPr lang="en-US" dirty="0"/>
              <a:t>Example:</a:t>
            </a:r>
          </a:p>
          <a:p>
            <a:pPr marL="0" indent="0" algn="ctr">
              <a:buNone/>
            </a:pPr>
            <a:r>
              <a:rPr lang="en-US" sz="2000" b="1" dirty="0"/>
              <a:t>CHAPTER 2: FIRST LEVEL (CHAPTER TITLE)</a:t>
            </a:r>
          </a:p>
          <a:p>
            <a:pPr marL="0" indent="0">
              <a:buNone/>
            </a:pPr>
            <a:r>
              <a:rPr lang="en-US" sz="2000" b="1" dirty="0">
                <a:solidFill>
                  <a:srgbClr val="FF0000"/>
                </a:solidFill>
              </a:rPr>
              <a:t>2.1</a:t>
            </a:r>
            <a:r>
              <a:rPr lang="en-US" sz="2000" b="1" dirty="0"/>
              <a:t> Level 2 (sub-title)</a:t>
            </a:r>
          </a:p>
          <a:p>
            <a:pPr marL="0" indent="0">
              <a:buNone/>
            </a:pPr>
            <a:r>
              <a:rPr lang="en-US" sz="2000" b="1" dirty="0">
                <a:solidFill>
                  <a:srgbClr val="FF0000"/>
                </a:solidFill>
              </a:rPr>
              <a:t>2.1.1</a:t>
            </a:r>
            <a:r>
              <a:rPr lang="en-US" sz="2000" b="1" dirty="0"/>
              <a:t> Level 3 (sub-sub-title)</a:t>
            </a:r>
          </a:p>
          <a:p>
            <a:pPr marL="0" indent="0">
              <a:buNone/>
            </a:pPr>
            <a:r>
              <a:rPr lang="en-US" sz="2000" b="1" dirty="0">
                <a:solidFill>
                  <a:srgbClr val="FF0000"/>
                </a:solidFill>
              </a:rPr>
              <a:t>2.1.1.1 </a:t>
            </a:r>
            <a:r>
              <a:rPr lang="en-US" sz="2000" b="1" dirty="0"/>
              <a:t>Level 4 (sub-sub-sub-title)</a:t>
            </a:r>
            <a:endParaRPr lang="en-US" b="1" dirty="0"/>
          </a:p>
          <a:p>
            <a:pPr marL="0" indent="0">
              <a:buNone/>
            </a:pPr>
            <a:endParaRPr lang="en-US" b="1" dirty="0"/>
          </a:p>
          <a:p>
            <a:pPr marL="0" indent="0">
              <a:buNone/>
            </a:pPr>
            <a:r>
              <a:rPr lang="en-US" dirty="0"/>
              <a:t>Please avoid to create sub-chapters beyond the fourth nesting level.</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16</a:t>
            </a:fld>
            <a:endParaRPr lang="ms-MY" dirty="0"/>
          </a:p>
        </p:txBody>
      </p:sp>
    </p:spTree>
    <p:extLst>
      <p:ext uri="{BB962C8B-B14F-4D97-AF65-F5344CB8AC3E}">
        <p14:creationId xmlns:p14="http://schemas.microsoft.com/office/powerpoint/2010/main" val="2212711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Page numbering</a:t>
            </a:r>
            <a:endParaRPr lang="ms-MY" dirty="0"/>
          </a:p>
        </p:txBody>
      </p:sp>
      <p:sp>
        <p:nvSpPr>
          <p:cNvPr id="3" name="Content Placeholder 2"/>
          <p:cNvSpPr>
            <a:spLocks noGrp="1"/>
          </p:cNvSpPr>
          <p:nvPr>
            <p:ph idx="1"/>
          </p:nvPr>
        </p:nvSpPr>
        <p:spPr/>
        <p:txBody>
          <a:bodyPr>
            <a:normAutofit/>
          </a:bodyPr>
          <a:lstStyle/>
          <a:p>
            <a:r>
              <a:rPr lang="en-US" dirty="0"/>
              <a:t>The page numbers should be placed at the right hand side without any punctuation.</a:t>
            </a:r>
          </a:p>
          <a:p>
            <a:r>
              <a:rPr lang="en-US" dirty="0"/>
              <a:t>Font type </a:t>
            </a:r>
            <a:r>
              <a:rPr lang="en-US" b="1" dirty="0">
                <a:solidFill>
                  <a:srgbClr val="0000FF"/>
                </a:solidFill>
              </a:rPr>
              <a:t>Times New Roman</a:t>
            </a:r>
            <a:r>
              <a:rPr lang="en-US" dirty="0">
                <a:solidFill>
                  <a:srgbClr val="0000FF"/>
                </a:solidFill>
              </a:rPr>
              <a:t> </a:t>
            </a:r>
            <a:r>
              <a:rPr lang="en-US" dirty="0"/>
              <a:t>and font </a:t>
            </a:r>
            <a:r>
              <a:rPr lang="en-US" b="1" dirty="0">
                <a:solidFill>
                  <a:srgbClr val="0000FF"/>
                </a:solidFill>
              </a:rPr>
              <a:t>size 10 </a:t>
            </a:r>
            <a:r>
              <a:rPr lang="en-US" dirty="0"/>
              <a:t>recommended for numbers.</a:t>
            </a:r>
          </a:p>
          <a:p>
            <a:r>
              <a:rPr lang="en-US" dirty="0"/>
              <a:t>Roman numerals (</a:t>
            </a:r>
            <a:r>
              <a:rPr lang="en-US" dirty="0" err="1"/>
              <a:t>i</a:t>
            </a:r>
            <a:r>
              <a:rPr lang="en-US" dirty="0"/>
              <a:t>, ii, iii </a:t>
            </a:r>
            <a:r>
              <a:rPr lang="en-US" dirty="0" err="1"/>
              <a:t>etc</a:t>
            </a:r>
            <a:r>
              <a:rPr lang="en-US" dirty="0"/>
              <a:t>) should be used in the Preface section. The first page of the thesis, the title page, is an unnumbered page ‘</a:t>
            </a:r>
            <a:r>
              <a:rPr lang="en-US" dirty="0" err="1"/>
              <a:t>i</a:t>
            </a:r>
            <a:r>
              <a:rPr lang="en-US" dirty="0"/>
              <a:t>’. Numbering begins on the second page with ‘ii’.</a:t>
            </a:r>
          </a:p>
          <a:p>
            <a:r>
              <a:rPr lang="en-US" dirty="0"/>
              <a:t>Arabic numerals (1, 2, 3) are used on the pages of the text (starting with the Introduction page) and Supplementary section.</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17</a:t>
            </a:fld>
            <a:endParaRPr lang="ms-MY" dirty="0"/>
          </a:p>
        </p:txBody>
      </p:sp>
    </p:spTree>
    <p:extLst>
      <p:ext uri="{BB962C8B-B14F-4D97-AF65-F5344CB8AC3E}">
        <p14:creationId xmlns:p14="http://schemas.microsoft.com/office/powerpoint/2010/main" val="234004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Figures</a:t>
            </a:r>
            <a:endParaRPr lang="ms-MY" dirty="0"/>
          </a:p>
        </p:txBody>
      </p:sp>
      <p:sp>
        <p:nvSpPr>
          <p:cNvPr id="3" name="Content Placeholder 2"/>
          <p:cNvSpPr>
            <a:spLocks noGrp="1"/>
          </p:cNvSpPr>
          <p:nvPr>
            <p:ph idx="1"/>
          </p:nvPr>
        </p:nvSpPr>
        <p:spPr/>
        <p:txBody>
          <a:bodyPr>
            <a:normAutofit/>
          </a:bodyPr>
          <a:lstStyle/>
          <a:p>
            <a:r>
              <a:rPr lang="en-US" dirty="0"/>
              <a:t>Figures contain graphs, illustrations or photographs </a:t>
            </a:r>
          </a:p>
          <a:p>
            <a:r>
              <a:rPr lang="en-US" dirty="0"/>
              <a:t>Figures are placed within the body of the text at the </a:t>
            </a:r>
            <a:r>
              <a:rPr lang="en-US" b="1" dirty="0" err="1">
                <a:solidFill>
                  <a:srgbClr val="FF0000"/>
                </a:solidFill>
              </a:rPr>
              <a:t>centre</a:t>
            </a:r>
            <a:r>
              <a:rPr lang="en-US" b="1" dirty="0">
                <a:solidFill>
                  <a:schemeClr val="accent5"/>
                </a:solidFill>
              </a:rPr>
              <a:t> </a:t>
            </a:r>
            <a:r>
              <a:rPr lang="en-US" dirty="0"/>
              <a:t>of the frame.</a:t>
            </a:r>
          </a:p>
          <a:p>
            <a:r>
              <a:rPr lang="en-US" dirty="0"/>
              <a:t>The </a:t>
            </a:r>
            <a:r>
              <a:rPr lang="en-US" b="1" dirty="0">
                <a:solidFill>
                  <a:srgbClr val="FF0000"/>
                </a:solidFill>
              </a:rPr>
              <a:t>labels (captions)</a:t>
            </a:r>
            <a:r>
              <a:rPr lang="en-US" b="1" dirty="0">
                <a:solidFill>
                  <a:schemeClr val="accent5"/>
                </a:solidFill>
              </a:rPr>
              <a:t> </a:t>
            </a:r>
            <a:r>
              <a:rPr lang="en-US" dirty="0"/>
              <a:t>are placed at the</a:t>
            </a:r>
            <a:r>
              <a:rPr lang="en-US" b="1" dirty="0">
                <a:solidFill>
                  <a:schemeClr val="accent5"/>
                </a:solidFill>
              </a:rPr>
              <a:t> </a:t>
            </a:r>
            <a:r>
              <a:rPr lang="en-US" b="1" dirty="0">
                <a:solidFill>
                  <a:srgbClr val="FF0000"/>
                </a:solidFill>
              </a:rPr>
              <a:t>bottom</a:t>
            </a:r>
            <a:r>
              <a:rPr lang="en-US" b="1" dirty="0">
                <a:solidFill>
                  <a:schemeClr val="accent5"/>
                </a:solidFill>
              </a:rPr>
              <a:t> </a:t>
            </a:r>
            <a:r>
              <a:rPr lang="en-US" dirty="0"/>
              <a:t>of the figure.</a:t>
            </a:r>
          </a:p>
          <a:p>
            <a:r>
              <a:rPr lang="en-US" dirty="0"/>
              <a:t>Figures are </a:t>
            </a:r>
            <a:r>
              <a:rPr lang="en-US" b="1" dirty="0">
                <a:solidFill>
                  <a:srgbClr val="FF0000"/>
                </a:solidFill>
              </a:rPr>
              <a:t>labelled according to the chapter </a:t>
            </a:r>
            <a:r>
              <a:rPr lang="en-US" dirty="0"/>
              <a:t>in which they appear. For example, figures in Chapter 3 are numbered sequentially: Figure 3.1, Figure 3.2.</a:t>
            </a:r>
          </a:p>
          <a:p>
            <a:r>
              <a:rPr lang="en-US" dirty="0"/>
              <a:t>If the figure contains a citation, the source of the reference should be placed after the label.</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18</a:t>
            </a:fld>
            <a:endParaRPr lang="ms-MY" dirty="0"/>
          </a:p>
        </p:txBody>
      </p:sp>
    </p:spTree>
    <p:extLst>
      <p:ext uri="{BB962C8B-B14F-4D97-AF65-F5344CB8AC3E}">
        <p14:creationId xmlns:p14="http://schemas.microsoft.com/office/powerpoint/2010/main" val="1440403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Figures (example)</a:t>
            </a:r>
            <a:endParaRPr lang="ms-MY" dirty="0"/>
          </a:p>
        </p:txBody>
      </p:sp>
      <p:graphicFrame>
        <p:nvGraphicFramePr>
          <p:cNvPr id="5" name="Content Placeholder 4"/>
          <p:cNvGraphicFramePr>
            <a:graphicFrameLocks noGrp="1"/>
          </p:cNvGraphicFramePr>
          <p:nvPr>
            <p:ph idx="1"/>
            <p:extLst/>
          </p:nvPr>
        </p:nvGraphicFramePr>
        <p:xfrm>
          <a:off x="3071664" y="1340768"/>
          <a:ext cx="6048672" cy="345638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693150" y="4894790"/>
            <a:ext cx="3384376" cy="369332"/>
          </a:xfrm>
          <a:prstGeom prst="rect">
            <a:avLst/>
          </a:prstGeom>
          <a:noFill/>
        </p:spPr>
        <p:txBody>
          <a:bodyPr wrap="square" rtlCol="0">
            <a:spAutoFit/>
          </a:bodyPr>
          <a:lstStyle/>
          <a:p>
            <a:pPr algn="ctr"/>
            <a:r>
              <a:rPr lang="en-US" b="1" dirty="0"/>
              <a:t>Figure 3.1: </a:t>
            </a:r>
            <a:r>
              <a:rPr lang="en-US" dirty="0"/>
              <a:t>Title </a:t>
            </a:r>
            <a:r>
              <a:rPr lang="en-US" dirty="0">
                <a:solidFill>
                  <a:srgbClr val="0070C0"/>
                </a:solidFill>
              </a:rPr>
              <a:t>(Gibson, 2015) </a:t>
            </a:r>
            <a:endParaRPr lang="ms-MY" dirty="0">
              <a:solidFill>
                <a:srgbClr val="0070C0"/>
              </a:solidFill>
            </a:endParaRPr>
          </a:p>
        </p:txBody>
      </p:sp>
      <p:sp>
        <p:nvSpPr>
          <p:cNvPr id="11" name="Footer Placeholder 10"/>
          <p:cNvSpPr>
            <a:spLocks noGrp="1"/>
          </p:cNvSpPr>
          <p:nvPr>
            <p:ph type="ftr" sz="quarter" idx="3"/>
          </p:nvPr>
        </p:nvSpPr>
        <p:spPr/>
        <p:txBody>
          <a:bodyPr/>
          <a:lstStyle/>
          <a:p>
            <a:r>
              <a:rPr lang="ms-MY" smtClean="0"/>
              <a:t>/  32</a:t>
            </a:r>
            <a:endParaRPr lang="ms-MY" dirty="0"/>
          </a:p>
        </p:txBody>
      </p:sp>
      <p:sp>
        <p:nvSpPr>
          <p:cNvPr id="12" name="Slide Number Placeholder 11"/>
          <p:cNvSpPr>
            <a:spLocks noGrp="1"/>
          </p:cNvSpPr>
          <p:nvPr>
            <p:ph type="sldNum" sz="quarter" idx="4"/>
          </p:nvPr>
        </p:nvSpPr>
        <p:spPr/>
        <p:txBody>
          <a:bodyPr/>
          <a:lstStyle/>
          <a:p>
            <a:fld id="{38142351-C213-4CB6-A83F-AC6BD48CF414}" type="slidenum">
              <a:rPr lang="ms-MY" smtClean="0"/>
              <a:pPr/>
              <a:t>19</a:t>
            </a:fld>
            <a:endParaRPr lang="ms-MY" dirty="0"/>
          </a:p>
        </p:txBody>
      </p:sp>
    </p:spTree>
    <p:extLst>
      <p:ext uri="{BB962C8B-B14F-4D97-AF65-F5344CB8AC3E}">
        <p14:creationId xmlns:p14="http://schemas.microsoft.com/office/powerpoint/2010/main" val="4003157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s-MY" dirty="0"/>
              <a:t>Final Year Project (FYP)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2576835"/>
              </p:ext>
            </p:extLst>
          </p:nvPr>
        </p:nvGraphicFramePr>
        <p:xfrm>
          <a:off x="2552700" y="1412876"/>
          <a:ext cx="7646988"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2</a:t>
            </a:fld>
            <a:endParaRPr lang="ms-MY" dirty="0"/>
          </a:p>
        </p:txBody>
      </p:sp>
    </p:spTree>
    <p:extLst>
      <p:ext uri="{BB962C8B-B14F-4D97-AF65-F5344CB8AC3E}">
        <p14:creationId xmlns:p14="http://schemas.microsoft.com/office/powerpoint/2010/main" val="72322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Tables</a:t>
            </a:r>
            <a:endParaRPr lang="ms-MY" dirty="0"/>
          </a:p>
        </p:txBody>
      </p:sp>
      <p:sp>
        <p:nvSpPr>
          <p:cNvPr id="3" name="Content Placeholder 2"/>
          <p:cNvSpPr>
            <a:spLocks noGrp="1"/>
          </p:cNvSpPr>
          <p:nvPr>
            <p:ph idx="1"/>
          </p:nvPr>
        </p:nvSpPr>
        <p:spPr/>
        <p:txBody>
          <a:bodyPr/>
          <a:lstStyle/>
          <a:p>
            <a:r>
              <a:rPr lang="en-US" dirty="0"/>
              <a:t>Tables are printed within the body of the text at the </a:t>
            </a:r>
            <a:r>
              <a:rPr lang="en-US" b="1" dirty="0" err="1">
                <a:solidFill>
                  <a:srgbClr val="FF0000"/>
                </a:solidFill>
              </a:rPr>
              <a:t>centre</a:t>
            </a:r>
            <a:r>
              <a:rPr lang="en-US" dirty="0"/>
              <a:t> of the frame and </a:t>
            </a:r>
            <a:r>
              <a:rPr lang="en-US" b="1" dirty="0">
                <a:solidFill>
                  <a:srgbClr val="FF0000"/>
                </a:solidFill>
              </a:rPr>
              <a:t>labelled according to the chapter</a:t>
            </a:r>
            <a:r>
              <a:rPr lang="en-US" b="1" dirty="0">
                <a:solidFill>
                  <a:schemeClr val="accent5"/>
                </a:solidFill>
              </a:rPr>
              <a:t> </a:t>
            </a:r>
            <a:r>
              <a:rPr lang="en-US" dirty="0"/>
              <a:t>in which they appear.</a:t>
            </a:r>
          </a:p>
          <a:p>
            <a:r>
              <a:rPr lang="en-US" dirty="0"/>
              <a:t>The </a:t>
            </a:r>
            <a:r>
              <a:rPr lang="en-US" b="1" dirty="0">
                <a:solidFill>
                  <a:srgbClr val="FF0000"/>
                </a:solidFill>
              </a:rPr>
              <a:t>caption</a:t>
            </a:r>
            <a:r>
              <a:rPr lang="en-US" dirty="0"/>
              <a:t> should be placed </a:t>
            </a:r>
            <a:r>
              <a:rPr lang="en-US" b="1" dirty="0">
                <a:solidFill>
                  <a:srgbClr val="FF0000"/>
                </a:solidFill>
              </a:rPr>
              <a:t>above</a:t>
            </a:r>
            <a:r>
              <a:rPr lang="en-US" dirty="0"/>
              <a:t> the table itself. </a:t>
            </a:r>
          </a:p>
          <a:p>
            <a:r>
              <a:rPr lang="en-US" dirty="0"/>
              <a:t>If the table contains a citation, the source of the reference should be included in the table caption.</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20</a:t>
            </a:fld>
            <a:endParaRPr lang="ms-MY" dirty="0"/>
          </a:p>
        </p:txBody>
      </p:sp>
    </p:spTree>
    <p:extLst>
      <p:ext uri="{BB962C8B-B14F-4D97-AF65-F5344CB8AC3E}">
        <p14:creationId xmlns:p14="http://schemas.microsoft.com/office/powerpoint/2010/main" val="1342297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Tables (example)</a:t>
            </a:r>
            <a:endParaRPr lang="ms-MY" dirty="0"/>
          </a:p>
        </p:txBody>
      </p:sp>
      <p:graphicFrame>
        <p:nvGraphicFramePr>
          <p:cNvPr id="4" name="Content Placeholder 3"/>
          <p:cNvGraphicFramePr>
            <a:graphicFrameLocks noGrp="1"/>
          </p:cNvGraphicFramePr>
          <p:nvPr>
            <p:ph idx="1"/>
            <p:extLst/>
          </p:nvPr>
        </p:nvGraphicFramePr>
        <p:xfrm>
          <a:off x="3575720" y="2276873"/>
          <a:ext cx="5328592" cy="1440159"/>
        </p:xfrm>
        <a:graphic>
          <a:graphicData uri="http://schemas.openxmlformats.org/drawingml/2006/table">
            <a:tbl>
              <a:tblPr firstRow="1">
                <a:tableStyleId>{5940675A-B579-460E-94D1-54222C63F5DA}</a:tableStyleId>
              </a:tblPr>
              <a:tblGrid>
                <a:gridCol w="2664296">
                  <a:extLst>
                    <a:ext uri="{9D8B030D-6E8A-4147-A177-3AD203B41FA5}">
                      <a16:colId xmlns:a16="http://schemas.microsoft.com/office/drawing/2014/main" xmlns="" val="20000"/>
                    </a:ext>
                  </a:extLst>
                </a:gridCol>
                <a:gridCol w="2664296">
                  <a:extLst>
                    <a:ext uri="{9D8B030D-6E8A-4147-A177-3AD203B41FA5}">
                      <a16:colId xmlns:a16="http://schemas.microsoft.com/office/drawing/2014/main" xmlns="" val="20001"/>
                    </a:ext>
                  </a:extLst>
                </a:gridCol>
              </a:tblGrid>
              <a:tr h="480053">
                <a:tc>
                  <a:txBody>
                    <a:bodyPr/>
                    <a:lstStyle/>
                    <a:p>
                      <a:pPr algn="ctr"/>
                      <a:r>
                        <a:rPr lang="en-US" sz="2000" b="1" dirty="0"/>
                        <a:t>Heading 1</a:t>
                      </a:r>
                      <a:endParaRPr lang="ms-MY" sz="2000" b="1" dirty="0"/>
                    </a:p>
                  </a:txBody>
                  <a:tcPr/>
                </a:tc>
                <a:tc>
                  <a:txBody>
                    <a:bodyPr/>
                    <a:lstStyle/>
                    <a:p>
                      <a:pPr algn="ctr"/>
                      <a:r>
                        <a:rPr lang="en-US" sz="2000" b="1" dirty="0"/>
                        <a:t>Heading 2</a:t>
                      </a:r>
                      <a:endParaRPr lang="ms-MY" sz="2000" b="1" dirty="0"/>
                    </a:p>
                  </a:txBody>
                  <a:tcPr/>
                </a:tc>
                <a:extLst>
                  <a:ext uri="{0D108BD9-81ED-4DB2-BD59-A6C34878D82A}">
                    <a16:rowId xmlns:a16="http://schemas.microsoft.com/office/drawing/2014/main" xmlns="" val="10000"/>
                  </a:ext>
                </a:extLst>
              </a:tr>
              <a:tr h="480053">
                <a:tc>
                  <a:txBody>
                    <a:bodyPr/>
                    <a:lstStyle/>
                    <a:p>
                      <a:pPr algn="ctr"/>
                      <a:r>
                        <a:rPr lang="en-US" sz="2000" dirty="0"/>
                        <a:t>Text</a:t>
                      </a:r>
                      <a:endParaRPr lang="ms-MY" sz="2000" dirty="0"/>
                    </a:p>
                  </a:txBody>
                  <a:tcPr/>
                </a:tc>
                <a:tc>
                  <a:txBody>
                    <a:bodyPr/>
                    <a:lstStyle/>
                    <a:p>
                      <a:pPr algn="ctr"/>
                      <a:r>
                        <a:rPr lang="en-US" sz="2000" dirty="0"/>
                        <a:t>Text</a:t>
                      </a:r>
                      <a:endParaRPr lang="ms-MY" sz="2000" dirty="0"/>
                    </a:p>
                  </a:txBody>
                  <a:tcPr/>
                </a:tc>
                <a:extLst>
                  <a:ext uri="{0D108BD9-81ED-4DB2-BD59-A6C34878D82A}">
                    <a16:rowId xmlns:a16="http://schemas.microsoft.com/office/drawing/2014/main" xmlns="" val="10001"/>
                  </a:ext>
                </a:extLst>
              </a:tr>
              <a:tr h="480053">
                <a:tc>
                  <a:txBody>
                    <a:bodyPr/>
                    <a:lstStyle/>
                    <a:p>
                      <a:pPr algn="ctr"/>
                      <a:r>
                        <a:rPr lang="en-US" sz="2000" dirty="0"/>
                        <a:t>Text</a:t>
                      </a:r>
                      <a:endParaRPr lang="ms-MY" sz="2000" dirty="0"/>
                    </a:p>
                  </a:txBody>
                  <a:tcPr/>
                </a:tc>
                <a:tc>
                  <a:txBody>
                    <a:bodyPr/>
                    <a:lstStyle/>
                    <a:p>
                      <a:pPr algn="ctr"/>
                      <a:r>
                        <a:rPr lang="en-US" sz="2000" dirty="0"/>
                        <a:t>Text</a:t>
                      </a:r>
                      <a:endParaRPr lang="ms-MY" sz="2000" dirty="0"/>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4439816" y="1916832"/>
            <a:ext cx="3456384" cy="369332"/>
          </a:xfrm>
          <a:prstGeom prst="rect">
            <a:avLst/>
          </a:prstGeom>
          <a:noFill/>
        </p:spPr>
        <p:txBody>
          <a:bodyPr wrap="square" rtlCol="0">
            <a:spAutoFit/>
          </a:bodyPr>
          <a:lstStyle/>
          <a:p>
            <a:pPr algn="ctr"/>
            <a:r>
              <a:rPr lang="en-US" b="1" dirty="0"/>
              <a:t>Table 3.1: </a:t>
            </a:r>
            <a:r>
              <a:rPr lang="en-US" dirty="0"/>
              <a:t>Title </a:t>
            </a:r>
            <a:r>
              <a:rPr lang="en-US" dirty="0">
                <a:solidFill>
                  <a:srgbClr val="0070C0"/>
                </a:solidFill>
              </a:rPr>
              <a:t>(Gibson, 2015) </a:t>
            </a:r>
            <a:endParaRPr lang="ms-MY" dirty="0">
              <a:solidFill>
                <a:srgbClr val="0070C0"/>
              </a:solidFill>
            </a:endParaRPr>
          </a:p>
        </p:txBody>
      </p:sp>
      <p:sp>
        <p:nvSpPr>
          <p:cNvPr id="11" name="Footer Placeholder 10"/>
          <p:cNvSpPr>
            <a:spLocks noGrp="1"/>
          </p:cNvSpPr>
          <p:nvPr>
            <p:ph type="ftr" sz="quarter" idx="3"/>
          </p:nvPr>
        </p:nvSpPr>
        <p:spPr/>
        <p:txBody>
          <a:bodyPr/>
          <a:lstStyle/>
          <a:p>
            <a:r>
              <a:rPr lang="ms-MY" smtClean="0"/>
              <a:t>/  32</a:t>
            </a:r>
            <a:endParaRPr lang="ms-MY" dirty="0"/>
          </a:p>
        </p:txBody>
      </p:sp>
      <p:sp>
        <p:nvSpPr>
          <p:cNvPr id="12" name="Slide Number Placeholder 11"/>
          <p:cNvSpPr>
            <a:spLocks noGrp="1"/>
          </p:cNvSpPr>
          <p:nvPr>
            <p:ph type="sldNum" sz="quarter" idx="4"/>
          </p:nvPr>
        </p:nvSpPr>
        <p:spPr/>
        <p:txBody>
          <a:bodyPr/>
          <a:lstStyle/>
          <a:p>
            <a:fld id="{38142351-C213-4CB6-A83F-AC6BD48CF414}" type="slidenum">
              <a:rPr lang="ms-MY" smtClean="0"/>
              <a:pPr/>
              <a:t>21</a:t>
            </a:fld>
            <a:endParaRPr lang="ms-MY" dirty="0"/>
          </a:p>
        </p:txBody>
      </p:sp>
    </p:spTree>
    <p:extLst>
      <p:ext uri="{BB962C8B-B14F-4D97-AF65-F5344CB8AC3E}">
        <p14:creationId xmlns:p14="http://schemas.microsoft.com/office/powerpoint/2010/main" val="1626036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ms-MY" dirty="0"/>
          </a:p>
        </p:txBody>
      </p:sp>
      <p:sp>
        <p:nvSpPr>
          <p:cNvPr id="3" name="Content Placeholder 2"/>
          <p:cNvSpPr>
            <a:spLocks noGrp="1"/>
          </p:cNvSpPr>
          <p:nvPr>
            <p:ph idx="1"/>
          </p:nvPr>
        </p:nvSpPr>
        <p:spPr/>
        <p:txBody>
          <a:bodyPr>
            <a:normAutofit/>
          </a:bodyPr>
          <a:lstStyle/>
          <a:p>
            <a:r>
              <a:rPr lang="en-US" dirty="0"/>
              <a:t>All works or studies referred to in the research report in the form of </a:t>
            </a:r>
            <a:r>
              <a:rPr lang="en-US" b="1" dirty="0">
                <a:solidFill>
                  <a:srgbClr val="0000FF"/>
                </a:solidFill>
              </a:rPr>
              <a:t>quotations or citations </a:t>
            </a:r>
            <a:r>
              <a:rPr lang="en-US" dirty="0"/>
              <a:t>must be included in the references. </a:t>
            </a:r>
          </a:p>
          <a:p>
            <a:r>
              <a:rPr lang="en-US" dirty="0"/>
              <a:t>The references should be written consistently in the American Psychological Association (APA) format or in another format set by the department.</a:t>
            </a:r>
          </a:p>
          <a:p>
            <a:r>
              <a:rPr lang="en-US" dirty="0"/>
              <a:t>APA format:</a:t>
            </a:r>
          </a:p>
          <a:p>
            <a:pPr lvl="1"/>
            <a:r>
              <a:rPr lang="en-US" dirty="0"/>
              <a:t>Each reference should be written in single spacing format and a double space should be left between references. </a:t>
            </a:r>
          </a:p>
          <a:p>
            <a:pPr lvl="1"/>
            <a:r>
              <a:rPr lang="en-US" dirty="0"/>
              <a:t>The list of references must be arranged in alphabetical order and the entries should not be numbered. </a:t>
            </a:r>
          </a:p>
          <a:p>
            <a:pPr lvl="1"/>
            <a:r>
              <a:rPr lang="en-US" dirty="0"/>
              <a:t>The list must also have a hanging indentation of 0.5 inch.</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22</a:t>
            </a:fld>
            <a:endParaRPr lang="ms-MY" dirty="0"/>
          </a:p>
        </p:txBody>
      </p:sp>
    </p:spTree>
    <p:extLst>
      <p:ext uri="{BB962C8B-B14F-4D97-AF65-F5344CB8AC3E}">
        <p14:creationId xmlns:p14="http://schemas.microsoft.com/office/powerpoint/2010/main" val="2593993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 format</a:t>
            </a:r>
            <a:endParaRPr lang="ms-MY" dirty="0"/>
          </a:p>
        </p:txBody>
      </p:sp>
      <p:sp>
        <p:nvSpPr>
          <p:cNvPr id="3" name="Content Placeholder 2"/>
          <p:cNvSpPr>
            <a:spLocks noGrp="1"/>
          </p:cNvSpPr>
          <p:nvPr>
            <p:ph idx="1"/>
          </p:nvPr>
        </p:nvSpPr>
        <p:spPr/>
        <p:txBody>
          <a:bodyPr>
            <a:normAutofit/>
          </a:bodyPr>
          <a:lstStyle/>
          <a:p>
            <a:r>
              <a:rPr lang="en-US" dirty="0">
                <a:solidFill>
                  <a:srgbClr val="0000FF"/>
                </a:solidFill>
              </a:rPr>
              <a:t>Books:</a:t>
            </a:r>
            <a:r>
              <a:rPr lang="en-US" dirty="0">
                <a:solidFill>
                  <a:schemeClr val="accent2"/>
                </a:solidFill>
              </a:rPr>
              <a:t> </a:t>
            </a:r>
            <a:r>
              <a:rPr lang="en-US" sz="2000" dirty="0"/>
              <a:t>Author, A. A. (Year of publication). </a:t>
            </a:r>
            <a:r>
              <a:rPr lang="en-US" sz="2000" i="1" dirty="0"/>
              <a:t>Title</a:t>
            </a:r>
            <a:r>
              <a:rPr lang="en-US" sz="2000" dirty="0"/>
              <a:t>. Location: Publisher.</a:t>
            </a:r>
          </a:p>
          <a:p>
            <a:pPr marL="0" indent="0">
              <a:buNone/>
            </a:pPr>
            <a:r>
              <a:rPr lang="en-US" sz="2000" dirty="0" err="1"/>
              <a:t>Buchwalow</a:t>
            </a:r>
            <a:r>
              <a:rPr lang="en-US" sz="2000" dirty="0"/>
              <a:t>, I. B., &amp; </a:t>
            </a:r>
            <a:r>
              <a:rPr lang="en-US" sz="2000" dirty="0" err="1"/>
              <a:t>Böcker</a:t>
            </a:r>
            <a:r>
              <a:rPr lang="en-US" sz="2000" dirty="0"/>
              <a:t>, W. (2010). </a:t>
            </a:r>
            <a:r>
              <a:rPr lang="en-US" sz="2000" i="1" dirty="0"/>
              <a:t>Immunohistochemistry: Basics and methods</a:t>
            </a:r>
            <a:r>
              <a:rPr lang="en-US" sz="2000" dirty="0"/>
              <a:t>. Berlin: Springer </a:t>
            </a:r>
            <a:r>
              <a:rPr lang="en-US" sz="2000" dirty="0" err="1"/>
              <a:t>Verlag</a:t>
            </a:r>
            <a:r>
              <a:rPr lang="en-US" sz="2000" dirty="0"/>
              <a:t>.</a:t>
            </a:r>
          </a:p>
          <a:p>
            <a:endParaRPr lang="en-US" dirty="0"/>
          </a:p>
          <a:p>
            <a:r>
              <a:rPr lang="en-US" dirty="0">
                <a:solidFill>
                  <a:srgbClr val="0000FF"/>
                </a:solidFill>
              </a:rPr>
              <a:t>Journal article: </a:t>
            </a:r>
            <a:r>
              <a:rPr lang="en-US" sz="2000" dirty="0"/>
              <a:t>Author, A. A., Author, B. B., &amp; Author, C. C. (Year). Title of article. </a:t>
            </a:r>
            <a:r>
              <a:rPr lang="en-US" sz="2000" i="1" dirty="0"/>
              <a:t>Title of Periodical</a:t>
            </a:r>
            <a:r>
              <a:rPr lang="en-US" sz="2000" dirty="0"/>
              <a:t>, </a:t>
            </a:r>
            <a:r>
              <a:rPr lang="en-US" sz="2000" i="1" dirty="0"/>
              <a:t>volume number</a:t>
            </a:r>
            <a:r>
              <a:rPr lang="en-US" sz="2000" dirty="0"/>
              <a:t>(issue number), pages.</a:t>
            </a:r>
          </a:p>
          <a:p>
            <a:pPr marL="0" indent="0">
              <a:buNone/>
            </a:pPr>
            <a:r>
              <a:rPr lang="en-US" sz="2000" dirty="0"/>
              <a:t>Scruton, R. (1996). The eclipse of listening. </a:t>
            </a:r>
            <a:r>
              <a:rPr lang="en-US" sz="2000" i="1" dirty="0"/>
              <a:t>The New Criterion</a:t>
            </a:r>
            <a:r>
              <a:rPr lang="en-US" sz="2000" dirty="0"/>
              <a:t>, </a:t>
            </a:r>
            <a:r>
              <a:rPr lang="en-US" sz="2000" i="1" dirty="0"/>
              <a:t>15</a:t>
            </a:r>
            <a:r>
              <a:rPr lang="en-US" sz="2000" dirty="0"/>
              <a:t>(30), 5-13.</a:t>
            </a:r>
          </a:p>
          <a:p>
            <a:pPr marL="0" indent="0">
              <a:buNone/>
            </a:pPr>
            <a:endParaRPr lang="en-US" sz="2000" dirty="0"/>
          </a:p>
          <a:p>
            <a:pPr marL="0" indent="0">
              <a:buNone/>
            </a:pPr>
            <a:r>
              <a:rPr lang="en-US" dirty="0"/>
              <a:t>Please refer to APA-Guide for more style format.</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23</a:t>
            </a:fld>
            <a:endParaRPr lang="ms-MY" dirty="0"/>
          </a:p>
        </p:txBody>
      </p:sp>
    </p:spTree>
    <p:extLst>
      <p:ext uri="{BB962C8B-B14F-4D97-AF65-F5344CB8AC3E}">
        <p14:creationId xmlns:p14="http://schemas.microsoft.com/office/powerpoint/2010/main" val="1150747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 format - </a:t>
            </a:r>
            <a:r>
              <a:rPr lang="en-US" dirty="0"/>
              <a:t>citations</a:t>
            </a:r>
            <a:endParaRPr lang="ms-MY" dirty="0"/>
          </a:p>
        </p:txBody>
      </p:sp>
      <p:sp>
        <p:nvSpPr>
          <p:cNvPr id="3" name="Content Placeholder 2"/>
          <p:cNvSpPr>
            <a:spLocks noGrp="1"/>
          </p:cNvSpPr>
          <p:nvPr>
            <p:ph idx="1"/>
          </p:nvPr>
        </p:nvSpPr>
        <p:spPr/>
        <p:txBody>
          <a:bodyPr>
            <a:normAutofit/>
          </a:bodyPr>
          <a:lstStyle/>
          <a:p>
            <a:r>
              <a:rPr lang="en-US" dirty="0"/>
              <a:t>For summaries or paraphrases, the last name of the author and the year of publication must be included for the in-text reference.</a:t>
            </a:r>
          </a:p>
          <a:p>
            <a:pPr marL="0" indent="0">
              <a:buNone/>
            </a:pPr>
            <a:endParaRPr lang="en-US" dirty="0"/>
          </a:p>
          <a:p>
            <a:pPr marL="0" indent="0">
              <a:buNone/>
            </a:pPr>
            <a:r>
              <a:rPr lang="en-US" dirty="0"/>
              <a:t>Example:</a:t>
            </a:r>
          </a:p>
          <a:p>
            <a:pPr marL="0" indent="0">
              <a:buNone/>
            </a:pPr>
            <a:r>
              <a:rPr lang="en-US" dirty="0">
                <a:solidFill>
                  <a:srgbClr val="0000FF"/>
                </a:solidFill>
              </a:rPr>
              <a:t>Kingston and Parker (2012) </a:t>
            </a:r>
            <a:r>
              <a:rPr lang="en-US" dirty="0"/>
              <a:t>found the biggest challenges in classroom to be ….</a:t>
            </a:r>
          </a:p>
          <a:p>
            <a:pPr marL="0" indent="0">
              <a:buNone/>
            </a:pPr>
            <a:endParaRPr lang="en-US" dirty="0"/>
          </a:p>
          <a:p>
            <a:pPr marL="0" indent="0">
              <a:buNone/>
            </a:pPr>
            <a:r>
              <a:rPr lang="en-US" dirty="0"/>
              <a:t>The biggest challenges in classroom were …. </a:t>
            </a:r>
            <a:r>
              <a:rPr lang="en-US" dirty="0">
                <a:solidFill>
                  <a:srgbClr val="0000FF"/>
                </a:solidFill>
              </a:rPr>
              <a:t>(Kingston &amp; Parker, 2012).</a:t>
            </a:r>
          </a:p>
          <a:p>
            <a:pPr marL="0" indent="0">
              <a:buNone/>
            </a:pP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24</a:t>
            </a:fld>
            <a:endParaRPr lang="ms-MY" dirty="0"/>
          </a:p>
        </p:txBody>
      </p:sp>
    </p:spTree>
    <p:extLst>
      <p:ext uri="{BB962C8B-B14F-4D97-AF65-F5344CB8AC3E}">
        <p14:creationId xmlns:p14="http://schemas.microsoft.com/office/powerpoint/2010/main" val="999129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format</a:t>
            </a:r>
            <a:endParaRPr lang="en-US" dirty="0"/>
          </a:p>
        </p:txBody>
      </p:sp>
      <p:sp>
        <p:nvSpPr>
          <p:cNvPr id="3" name="Content Placeholder 2"/>
          <p:cNvSpPr>
            <a:spLocks noGrp="1"/>
          </p:cNvSpPr>
          <p:nvPr>
            <p:ph idx="1"/>
          </p:nvPr>
        </p:nvSpPr>
        <p:spPr/>
        <p:txBody>
          <a:bodyPr>
            <a:normAutofit/>
          </a:bodyPr>
          <a:lstStyle/>
          <a:p>
            <a:r>
              <a:rPr lang="en-US" dirty="0" smtClean="0">
                <a:solidFill>
                  <a:srgbClr val="0000FF"/>
                </a:solidFill>
              </a:rPr>
              <a:t>Books: </a:t>
            </a:r>
          </a:p>
          <a:p>
            <a:pPr marL="400050" indent="-400050">
              <a:buNone/>
            </a:pPr>
            <a:r>
              <a:rPr lang="en-US" sz="2000" dirty="0"/>
              <a:t>[1] 	L. Stein, “Random patterns,” in Computers and You, J. S. Brake, Ed. New York: Wiley, 1994, pp. 55-70. </a:t>
            </a:r>
          </a:p>
          <a:p>
            <a:r>
              <a:rPr lang="en-US" dirty="0">
                <a:solidFill>
                  <a:srgbClr val="0000FF"/>
                </a:solidFill>
              </a:rPr>
              <a:t>Journal article: </a:t>
            </a:r>
          </a:p>
          <a:p>
            <a:pPr marL="0" indent="0">
              <a:buNone/>
            </a:pPr>
            <a:r>
              <a:rPr lang="en-US" sz="2000" dirty="0"/>
              <a:t>R. E. </a:t>
            </a:r>
            <a:r>
              <a:rPr lang="en-US" sz="2000" dirty="0" err="1"/>
              <a:t>Kalman</a:t>
            </a:r>
            <a:r>
              <a:rPr lang="en-US" sz="2000" dirty="0"/>
              <a:t>, “New results in linear filtering and prediction theory,” J. Basic Eng., ser. D, vol. 83, pp. 95-108, Mar. 1961. </a:t>
            </a:r>
          </a:p>
          <a:p>
            <a:r>
              <a:rPr lang="en-US" dirty="0" smtClean="0">
                <a:solidFill>
                  <a:srgbClr val="0000FF"/>
                </a:solidFill>
              </a:rPr>
              <a:t>Thesis</a:t>
            </a:r>
          </a:p>
          <a:p>
            <a:pPr marL="342900" indent="-342900">
              <a:buNone/>
            </a:pPr>
            <a:r>
              <a:rPr lang="en-US" sz="2000" dirty="0"/>
              <a:t>[1] J. O. Williams, “Narrow-band analyzer,” Ph.D. dissertation, Dept. Elect. Eng., Harvard Univ., Cambridge, MA, 1993.</a:t>
            </a:r>
          </a:p>
          <a:p>
            <a:pPr marL="342900" indent="-342900">
              <a:buNone/>
            </a:pPr>
            <a:r>
              <a:rPr lang="en-US" sz="2000" dirty="0"/>
              <a:t>[2] N. Kawasaki, “Parametric study of thermal and chemical </a:t>
            </a:r>
            <a:r>
              <a:rPr lang="en-US" sz="2000" dirty="0" err="1"/>
              <a:t>nonequilibrium</a:t>
            </a:r>
            <a:r>
              <a:rPr lang="en-US" sz="2000" dirty="0"/>
              <a:t> nozzle flow,” M.S. thesis, Dept. Electron. Eng., Osaka Univ., Osaka, Japan, 1993. </a:t>
            </a:r>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25</a:t>
            </a:fld>
            <a:endParaRPr lang="ms-MY" dirty="0"/>
          </a:p>
        </p:txBody>
      </p:sp>
    </p:spTree>
    <p:extLst>
      <p:ext uri="{BB962C8B-B14F-4D97-AF65-F5344CB8AC3E}">
        <p14:creationId xmlns:p14="http://schemas.microsoft.com/office/powerpoint/2010/main" val="647442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format - citations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References in Text: </a:t>
            </a:r>
          </a:p>
          <a:p>
            <a:r>
              <a:rPr lang="en-US" dirty="0"/>
              <a:t>as shown by Brown [4], [5]</a:t>
            </a:r>
          </a:p>
          <a:p>
            <a:r>
              <a:rPr lang="en-US" dirty="0"/>
              <a:t>as mentioned earlier [2], [4]–[7], [9]</a:t>
            </a:r>
          </a:p>
          <a:p>
            <a:r>
              <a:rPr lang="en-US" dirty="0"/>
              <a:t>Smith [4] and Brown and Jones [5]</a:t>
            </a:r>
          </a:p>
          <a:p>
            <a:r>
              <a:rPr lang="en-US" dirty="0"/>
              <a:t>Wood et al. [7]</a:t>
            </a:r>
          </a:p>
          <a:p>
            <a:pPr marL="0" indent="0">
              <a:buNone/>
            </a:pPr>
            <a:endParaRPr lang="en-US" b="1" dirty="0"/>
          </a:p>
          <a:p>
            <a:pPr marL="0" indent="0">
              <a:buNone/>
            </a:pPr>
            <a:r>
              <a:rPr lang="en-US" b="1" dirty="0"/>
              <a:t>NOTE:</a:t>
            </a:r>
            <a:r>
              <a:rPr lang="en-US" dirty="0"/>
              <a:t> Use </a:t>
            </a:r>
            <a:r>
              <a:rPr lang="en-US" i="1" dirty="0"/>
              <a:t>et al. </a:t>
            </a:r>
            <a:r>
              <a:rPr lang="en-US" dirty="0"/>
              <a:t>when three or more names are given.</a:t>
            </a:r>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26</a:t>
            </a:fld>
            <a:endParaRPr lang="ms-MY" dirty="0"/>
          </a:p>
        </p:txBody>
      </p:sp>
    </p:spTree>
    <p:extLst>
      <p:ext uri="{BB962C8B-B14F-4D97-AF65-F5344CB8AC3E}">
        <p14:creationId xmlns:p14="http://schemas.microsoft.com/office/powerpoint/2010/main" val="353812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EndNote</a:t>
            </a:r>
            <a:endParaRPr lang="ms-MY" dirty="0"/>
          </a:p>
        </p:txBody>
      </p:sp>
      <p:sp>
        <p:nvSpPr>
          <p:cNvPr id="3" name="Content Placeholder 2"/>
          <p:cNvSpPr>
            <a:spLocks noGrp="1"/>
          </p:cNvSpPr>
          <p:nvPr>
            <p:ph idx="1"/>
          </p:nvPr>
        </p:nvSpPr>
        <p:spPr/>
        <p:txBody>
          <a:bodyPr/>
          <a:lstStyle/>
          <a:p>
            <a:r>
              <a:rPr lang="en-US" dirty="0"/>
              <a:t>EndNote is a bibliography and manuscript maker—it formats citations, figures, and tables in Microsoft® Word with the Cite While You Write™ feature.</a:t>
            </a:r>
          </a:p>
          <a:p>
            <a:r>
              <a:rPr lang="en-US" dirty="0"/>
              <a:t>Install EndNote to help your reference citations and formatting: </a:t>
            </a:r>
            <a:r>
              <a:rPr lang="en-US" dirty="0">
                <a:solidFill>
                  <a:schemeClr val="accent5"/>
                </a:solidFill>
                <a:hlinkClick r:id="rId2"/>
              </a:rPr>
              <a:t>http://software.um.edu.my/endnote.html</a:t>
            </a:r>
            <a:endParaRPr lang="en-US" dirty="0">
              <a:solidFill>
                <a:schemeClr val="accent5"/>
              </a:solidFill>
            </a:endParaRPr>
          </a:p>
          <a:p>
            <a:r>
              <a:rPr lang="en-US" dirty="0"/>
              <a:t>Guide to use EndNote: </a:t>
            </a:r>
            <a:r>
              <a:rPr lang="en-US" dirty="0">
                <a:hlinkClick r:id="rId3"/>
              </a:rPr>
              <a:t>How To Use EndNote in 7 Minutes (Windows Version)</a:t>
            </a:r>
            <a:r>
              <a:rPr lang="en-US" dirty="0"/>
              <a:t> </a:t>
            </a:r>
          </a:p>
          <a:p>
            <a:pPr marL="0" indent="0">
              <a:buNone/>
            </a:pPr>
            <a:r>
              <a:rPr lang="en-US" dirty="0"/>
              <a:t>	https://www.youtube.com/watch?v=lnqPjjKwEPk</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27</a:t>
            </a:fld>
            <a:endParaRPr lang="ms-MY" dirty="0"/>
          </a:p>
        </p:txBody>
      </p:sp>
    </p:spTree>
    <p:extLst>
      <p:ext uri="{BB962C8B-B14F-4D97-AF65-F5344CB8AC3E}">
        <p14:creationId xmlns:p14="http://schemas.microsoft.com/office/powerpoint/2010/main" val="3244926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EndNote</a:t>
            </a:r>
            <a:endParaRPr lang="en-US" dirty="0"/>
          </a:p>
        </p:txBody>
      </p:sp>
      <p:sp>
        <p:nvSpPr>
          <p:cNvPr id="3" name="Content Placeholder 2"/>
          <p:cNvSpPr>
            <a:spLocks noGrp="1"/>
          </p:cNvSpPr>
          <p:nvPr>
            <p:ph idx="1"/>
          </p:nvPr>
        </p:nvSpPr>
        <p:spPr>
          <a:xfrm>
            <a:off x="2552700" y="1052736"/>
            <a:ext cx="7647756" cy="5328592"/>
          </a:xfrm>
        </p:spPr>
        <p:txBody>
          <a:bodyPr/>
          <a:lstStyle/>
          <a:p>
            <a:pPr marL="457200" indent="-457200">
              <a:buFont typeface="+mj-lt"/>
              <a:buAutoNum type="arabicPeriod"/>
            </a:pPr>
            <a:r>
              <a:rPr lang="en-US" dirty="0" smtClean="0"/>
              <a:t>Create a new library.</a:t>
            </a:r>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r>
              <a:rPr lang="en-US" dirty="0" smtClean="0"/>
              <a:t>Add your references: manually, online database or Google Scholar.</a:t>
            </a:r>
            <a:endParaRPr lang="en-US" dirty="0"/>
          </a:p>
        </p:txBody>
      </p:sp>
      <p:pic>
        <p:nvPicPr>
          <p:cNvPr id="4" name="Picture 3"/>
          <p:cNvPicPr>
            <a:picLocks noChangeAspect="1"/>
          </p:cNvPicPr>
          <p:nvPr/>
        </p:nvPicPr>
        <p:blipFill>
          <a:blip r:embed="rId2"/>
          <a:stretch>
            <a:fillRect/>
          </a:stretch>
        </p:blipFill>
        <p:spPr>
          <a:xfrm>
            <a:off x="4523548" y="1533588"/>
            <a:ext cx="3706061" cy="1054521"/>
          </a:xfrm>
          <a:prstGeom prst="rect">
            <a:avLst/>
          </a:prstGeom>
        </p:spPr>
      </p:pic>
      <p:sp>
        <p:nvSpPr>
          <p:cNvPr id="11" name="Footer Placeholder 10"/>
          <p:cNvSpPr>
            <a:spLocks noGrp="1"/>
          </p:cNvSpPr>
          <p:nvPr>
            <p:ph type="ftr" sz="quarter" idx="3"/>
          </p:nvPr>
        </p:nvSpPr>
        <p:spPr/>
        <p:txBody>
          <a:bodyPr/>
          <a:lstStyle/>
          <a:p>
            <a:r>
              <a:rPr lang="ms-MY" smtClean="0"/>
              <a:t>/  32</a:t>
            </a:r>
            <a:endParaRPr lang="ms-MY" dirty="0"/>
          </a:p>
        </p:txBody>
      </p:sp>
      <p:sp>
        <p:nvSpPr>
          <p:cNvPr id="12" name="Slide Number Placeholder 11"/>
          <p:cNvSpPr>
            <a:spLocks noGrp="1"/>
          </p:cNvSpPr>
          <p:nvPr>
            <p:ph type="sldNum" sz="quarter" idx="4"/>
          </p:nvPr>
        </p:nvSpPr>
        <p:spPr/>
        <p:txBody>
          <a:bodyPr/>
          <a:lstStyle/>
          <a:p>
            <a:fld id="{38142351-C213-4CB6-A83F-AC6BD48CF414}" type="slidenum">
              <a:rPr lang="ms-MY" smtClean="0"/>
              <a:pPr/>
              <a:t>28</a:t>
            </a:fld>
            <a:endParaRPr lang="ms-MY" dirty="0"/>
          </a:p>
        </p:txBody>
      </p:sp>
      <p:grpSp>
        <p:nvGrpSpPr>
          <p:cNvPr id="24" name="Group 23"/>
          <p:cNvGrpSpPr/>
          <p:nvPr/>
        </p:nvGrpSpPr>
        <p:grpSpPr>
          <a:xfrm>
            <a:off x="2427104" y="3347700"/>
            <a:ext cx="5512957" cy="3492732"/>
            <a:chOff x="903103" y="3347700"/>
            <a:chExt cx="5512957" cy="3492732"/>
          </a:xfrm>
        </p:grpSpPr>
        <p:pic>
          <p:nvPicPr>
            <p:cNvPr id="17" name="Picture 16"/>
            <p:cNvPicPr>
              <a:picLocks noChangeAspect="1"/>
            </p:cNvPicPr>
            <p:nvPr/>
          </p:nvPicPr>
          <p:blipFill rotWithShape="1">
            <a:blip r:embed="rId3"/>
            <a:srcRect t="9432" r="35298" b="22414"/>
            <a:stretch/>
          </p:blipFill>
          <p:spPr>
            <a:xfrm>
              <a:off x="1028700" y="3677520"/>
              <a:ext cx="5387360" cy="3024336"/>
            </a:xfrm>
            <a:prstGeom prst="rect">
              <a:avLst/>
            </a:prstGeom>
          </p:spPr>
        </p:pic>
        <p:sp>
          <p:nvSpPr>
            <p:cNvPr id="18" name="TextBox 17"/>
            <p:cNvSpPr txBox="1"/>
            <p:nvPr/>
          </p:nvSpPr>
          <p:spPr>
            <a:xfrm>
              <a:off x="903103" y="3347700"/>
              <a:ext cx="2876809" cy="369332"/>
            </a:xfrm>
            <a:prstGeom prst="rect">
              <a:avLst/>
            </a:prstGeom>
            <a:noFill/>
          </p:spPr>
          <p:txBody>
            <a:bodyPr wrap="square" rtlCol="0">
              <a:spAutoFit/>
            </a:bodyPr>
            <a:lstStyle/>
            <a:p>
              <a:r>
                <a:rPr lang="en-US" b="1" dirty="0">
                  <a:solidFill>
                    <a:srgbClr val="0000FF"/>
                  </a:solidFill>
                </a:rPr>
                <a:t>Google Scholar: Settings</a:t>
              </a:r>
            </a:p>
          </p:txBody>
        </p:sp>
        <p:sp>
          <p:nvSpPr>
            <p:cNvPr id="23" name="Rectangle 22"/>
            <p:cNvSpPr/>
            <p:nvPr/>
          </p:nvSpPr>
          <p:spPr>
            <a:xfrm>
              <a:off x="1979712" y="5660680"/>
              <a:ext cx="2136239" cy="11797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5853344" y="3588194"/>
            <a:ext cx="4752528" cy="1779306"/>
            <a:chOff x="4329344" y="3588194"/>
            <a:chExt cx="4752528" cy="1779306"/>
          </a:xfrm>
        </p:grpSpPr>
        <p:pic>
          <p:nvPicPr>
            <p:cNvPr id="21" name="Picture 20"/>
            <p:cNvPicPr>
              <a:picLocks noChangeAspect="1"/>
            </p:cNvPicPr>
            <p:nvPr/>
          </p:nvPicPr>
          <p:blipFill rotWithShape="1">
            <a:blip r:embed="rId4"/>
            <a:srcRect l="2121" t="14770" r="40802" b="45132"/>
            <a:stretch/>
          </p:blipFill>
          <p:spPr>
            <a:xfrm>
              <a:off x="4329344" y="3588194"/>
              <a:ext cx="4752528" cy="1779306"/>
            </a:xfrm>
            <a:prstGeom prst="rect">
              <a:avLst/>
            </a:prstGeom>
          </p:spPr>
        </p:pic>
        <p:sp>
          <p:nvSpPr>
            <p:cNvPr id="22" name="Rectangle 21"/>
            <p:cNvSpPr/>
            <p:nvPr/>
          </p:nvSpPr>
          <p:spPr>
            <a:xfrm>
              <a:off x="6876257" y="4855439"/>
              <a:ext cx="864096" cy="1440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5917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EndNote interface</a:t>
            </a:r>
            <a:endParaRPr lang="en-US" dirty="0"/>
          </a:p>
        </p:txBody>
      </p:sp>
      <p:sp>
        <p:nvSpPr>
          <p:cNvPr id="11" name="Footer Placeholder 10"/>
          <p:cNvSpPr>
            <a:spLocks noGrp="1"/>
          </p:cNvSpPr>
          <p:nvPr>
            <p:ph type="ftr" sz="quarter" idx="11"/>
          </p:nvPr>
        </p:nvSpPr>
        <p:spPr/>
        <p:txBody>
          <a:bodyPr/>
          <a:lstStyle/>
          <a:p>
            <a:r>
              <a:rPr lang="ms-MY" smtClean="0"/>
              <a:t>/  32</a:t>
            </a:r>
            <a:endParaRPr lang="ms-MY" dirty="0"/>
          </a:p>
        </p:txBody>
      </p:sp>
      <p:sp>
        <p:nvSpPr>
          <p:cNvPr id="12" name="Slide Number Placeholder 11"/>
          <p:cNvSpPr>
            <a:spLocks noGrp="1"/>
          </p:cNvSpPr>
          <p:nvPr>
            <p:ph type="sldNum" sz="quarter" idx="12"/>
          </p:nvPr>
        </p:nvSpPr>
        <p:spPr/>
        <p:txBody>
          <a:bodyPr/>
          <a:lstStyle/>
          <a:p>
            <a:fld id="{38142351-C213-4CB6-A83F-AC6BD48CF414}" type="slidenum">
              <a:rPr lang="ms-MY" smtClean="0"/>
              <a:pPr/>
              <a:t>29</a:t>
            </a:fld>
            <a:endParaRPr lang="ms-MY" dirty="0"/>
          </a:p>
        </p:txBody>
      </p:sp>
      <p:grpSp>
        <p:nvGrpSpPr>
          <p:cNvPr id="35" name="Group 34"/>
          <p:cNvGrpSpPr/>
          <p:nvPr/>
        </p:nvGrpSpPr>
        <p:grpSpPr>
          <a:xfrm>
            <a:off x="2128106" y="987944"/>
            <a:ext cx="8496944" cy="4341737"/>
            <a:chOff x="604106" y="987943"/>
            <a:chExt cx="8496944" cy="4341737"/>
          </a:xfrm>
        </p:grpSpPr>
        <p:pic>
          <p:nvPicPr>
            <p:cNvPr id="13" name="Picture 12"/>
            <p:cNvPicPr>
              <a:picLocks noChangeAspect="1"/>
            </p:cNvPicPr>
            <p:nvPr/>
          </p:nvPicPr>
          <p:blipFill rotWithShape="1">
            <a:blip r:embed="rId2"/>
            <a:srcRect r="15408" b="28905"/>
            <a:stretch/>
          </p:blipFill>
          <p:spPr>
            <a:xfrm>
              <a:off x="604106" y="1183012"/>
              <a:ext cx="8496944" cy="4146668"/>
            </a:xfrm>
            <a:prstGeom prst="rect">
              <a:avLst/>
            </a:prstGeom>
          </p:spPr>
        </p:pic>
        <p:pic>
          <p:nvPicPr>
            <p:cNvPr id="15" name="Picture 14"/>
            <p:cNvPicPr>
              <a:picLocks noChangeAspect="1"/>
            </p:cNvPicPr>
            <p:nvPr/>
          </p:nvPicPr>
          <p:blipFill>
            <a:blip r:embed="rId3"/>
            <a:stretch>
              <a:fillRect/>
            </a:stretch>
          </p:blipFill>
          <p:spPr>
            <a:xfrm>
              <a:off x="1484747" y="2885992"/>
              <a:ext cx="1213004" cy="847274"/>
            </a:xfrm>
            <a:prstGeom prst="rect">
              <a:avLst/>
            </a:prstGeom>
          </p:spPr>
        </p:pic>
        <p:sp>
          <p:nvSpPr>
            <p:cNvPr id="16" name="TextBox 15"/>
            <p:cNvSpPr txBox="1"/>
            <p:nvPr/>
          </p:nvSpPr>
          <p:spPr>
            <a:xfrm>
              <a:off x="604106" y="3733266"/>
              <a:ext cx="2262158" cy="369332"/>
            </a:xfrm>
            <a:prstGeom prst="rect">
              <a:avLst/>
            </a:prstGeom>
            <a:noFill/>
          </p:spPr>
          <p:txBody>
            <a:bodyPr wrap="none" rtlCol="0">
              <a:spAutoFit/>
            </a:bodyPr>
            <a:lstStyle/>
            <a:p>
              <a:r>
                <a:rPr lang="en-US" dirty="0">
                  <a:solidFill>
                    <a:srgbClr val="C00000"/>
                  </a:solidFill>
                </a:rPr>
                <a:t>Group your references</a:t>
              </a:r>
            </a:p>
          </p:txBody>
        </p:sp>
        <p:sp>
          <p:nvSpPr>
            <p:cNvPr id="5" name="Rectangle 4"/>
            <p:cNvSpPr/>
            <p:nvPr/>
          </p:nvSpPr>
          <p:spPr>
            <a:xfrm>
              <a:off x="820130" y="2885992"/>
              <a:ext cx="496104" cy="13648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66082" y="1763811"/>
              <a:ext cx="216024" cy="2505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254139" y="998346"/>
              <a:ext cx="2858475" cy="369332"/>
            </a:xfrm>
            <a:prstGeom prst="rect">
              <a:avLst/>
            </a:prstGeom>
            <a:noFill/>
          </p:spPr>
          <p:txBody>
            <a:bodyPr wrap="none" rtlCol="0">
              <a:spAutoFit/>
            </a:bodyPr>
            <a:lstStyle/>
            <a:p>
              <a:r>
                <a:rPr lang="en-US" dirty="0">
                  <a:solidFill>
                    <a:srgbClr val="C00000"/>
                  </a:solidFill>
                </a:rPr>
                <a:t>Add new reference manually</a:t>
              </a:r>
            </a:p>
          </p:txBody>
        </p:sp>
        <p:cxnSp>
          <p:nvCxnSpPr>
            <p:cNvPr id="8" name="Straight Arrow Connector 7"/>
            <p:cNvCxnSpPr/>
            <p:nvPr/>
          </p:nvCxnSpPr>
          <p:spPr>
            <a:xfrm flipH="1">
              <a:off x="3182106" y="1357275"/>
              <a:ext cx="1454448" cy="369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320555" y="2954235"/>
              <a:ext cx="32838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95022" y="1771711"/>
              <a:ext cx="216024" cy="2505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437026" y="987943"/>
              <a:ext cx="2781531" cy="369332"/>
            </a:xfrm>
            <a:prstGeom prst="rect">
              <a:avLst/>
            </a:prstGeom>
            <a:noFill/>
          </p:spPr>
          <p:txBody>
            <a:bodyPr wrap="none" rtlCol="0">
              <a:spAutoFit/>
            </a:bodyPr>
            <a:lstStyle/>
            <a:p>
              <a:r>
                <a:rPr lang="en-US" dirty="0">
                  <a:solidFill>
                    <a:srgbClr val="C00000"/>
                  </a:solidFill>
                </a:rPr>
                <a:t>Search for online references</a:t>
              </a:r>
            </a:p>
          </p:txBody>
        </p:sp>
        <p:cxnSp>
          <p:nvCxnSpPr>
            <p:cNvPr id="24" name="Straight Arrow Connector 23"/>
            <p:cNvCxnSpPr/>
            <p:nvPr/>
          </p:nvCxnSpPr>
          <p:spPr>
            <a:xfrm flipH="1">
              <a:off x="1021246" y="1287757"/>
              <a:ext cx="1676505" cy="439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4"/>
            <a:stretch>
              <a:fillRect/>
            </a:stretch>
          </p:blipFill>
          <p:spPr>
            <a:xfrm>
              <a:off x="2222370" y="2062589"/>
              <a:ext cx="1042330" cy="554690"/>
            </a:xfrm>
            <a:prstGeom prst="rect">
              <a:avLst/>
            </a:prstGeom>
          </p:spPr>
        </p:pic>
        <p:sp>
          <p:nvSpPr>
            <p:cNvPr id="29" name="TextBox 28"/>
            <p:cNvSpPr txBox="1"/>
            <p:nvPr/>
          </p:nvSpPr>
          <p:spPr>
            <a:xfrm>
              <a:off x="2697751" y="2397856"/>
              <a:ext cx="3200556" cy="369332"/>
            </a:xfrm>
            <a:prstGeom prst="rect">
              <a:avLst/>
            </a:prstGeom>
            <a:noFill/>
          </p:spPr>
          <p:txBody>
            <a:bodyPr wrap="none" rtlCol="0">
              <a:spAutoFit/>
            </a:bodyPr>
            <a:lstStyle/>
            <a:p>
              <a:r>
                <a:rPr lang="en-US" dirty="0">
                  <a:solidFill>
                    <a:srgbClr val="C00000"/>
                  </a:solidFill>
                </a:rPr>
                <a:t>Select different referencing style</a:t>
              </a:r>
            </a:p>
          </p:txBody>
        </p:sp>
        <p:cxnSp>
          <p:nvCxnSpPr>
            <p:cNvPr id="31" name="Straight Arrow Connector 30"/>
            <p:cNvCxnSpPr/>
            <p:nvPr/>
          </p:nvCxnSpPr>
          <p:spPr>
            <a:xfrm>
              <a:off x="1914415" y="1911807"/>
              <a:ext cx="353668" cy="3337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598095" y="3569247"/>
            <a:ext cx="4754487" cy="3157467"/>
            <a:chOff x="3074094" y="3569246"/>
            <a:chExt cx="4754487" cy="3157467"/>
          </a:xfrm>
        </p:grpSpPr>
        <p:pic>
          <p:nvPicPr>
            <p:cNvPr id="32" name="Picture 31"/>
            <p:cNvPicPr>
              <a:picLocks noChangeAspect="1"/>
            </p:cNvPicPr>
            <p:nvPr/>
          </p:nvPicPr>
          <p:blipFill>
            <a:blip r:embed="rId5"/>
            <a:stretch>
              <a:fillRect/>
            </a:stretch>
          </p:blipFill>
          <p:spPr>
            <a:xfrm>
              <a:off x="3074094" y="3569246"/>
              <a:ext cx="4754487" cy="3157467"/>
            </a:xfrm>
            <a:prstGeom prst="rect">
              <a:avLst/>
            </a:prstGeom>
          </p:spPr>
        </p:pic>
        <p:sp>
          <p:nvSpPr>
            <p:cNvPr id="34" name="TextBox 33"/>
            <p:cNvSpPr txBox="1"/>
            <p:nvPr/>
          </p:nvSpPr>
          <p:spPr>
            <a:xfrm>
              <a:off x="4177103" y="5111033"/>
              <a:ext cx="2858475" cy="369332"/>
            </a:xfrm>
            <a:prstGeom prst="rect">
              <a:avLst/>
            </a:prstGeom>
            <a:noFill/>
            <a:ln>
              <a:solidFill>
                <a:srgbClr val="002060"/>
              </a:solidFill>
            </a:ln>
          </p:spPr>
          <p:txBody>
            <a:bodyPr wrap="none" rtlCol="0">
              <a:spAutoFit/>
            </a:bodyPr>
            <a:lstStyle/>
            <a:p>
              <a:r>
                <a:rPr lang="en-US" dirty="0">
                  <a:solidFill>
                    <a:srgbClr val="0000FF"/>
                  </a:solidFill>
                </a:rPr>
                <a:t>Add new reference manually</a:t>
              </a:r>
            </a:p>
          </p:txBody>
        </p:sp>
      </p:grpSp>
    </p:spTree>
    <p:extLst>
      <p:ext uri="{BB962C8B-B14F-4D97-AF65-F5344CB8AC3E}">
        <p14:creationId xmlns:p14="http://schemas.microsoft.com/office/powerpoint/2010/main" val="2597173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
            </a:r>
            <a:r>
              <a:rPr lang="en-US" dirty="0" smtClean="0"/>
              <a:t>rogress </a:t>
            </a:r>
            <a:r>
              <a:rPr lang="en-US" dirty="0"/>
              <a:t>report contents</a:t>
            </a:r>
            <a:endParaRPr lang="en-MY" dirty="0"/>
          </a:p>
        </p:txBody>
      </p:sp>
      <p:sp>
        <p:nvSpPr>
          <p:cNvPr id="3" name="Content Placeholder 2"/>
          <p:cNvSpPr>
            <a:spLocks noGrp="1"/>
          </p:cNvSpPr>
          <p:nvPr>
            <p:ph idx="1"/>
          </p:nvPr>
        </p:nvSpPr>
        <p:spPr/>
        <p:txBody>
          <a:bodyPr>
            <a:normAutofit lnSpcReduction="10000"/>
          </a:bodyPr>
          <a:lstStyle/>
          <a:p>
            <a:r>
              <a:rPr lang="en-MY" dirty="0" smtClean="0">
                <a:solidFill>
                  <a:srgbClr val="0000FF"/>
                </a:solidFill>
              </a:rPr>
              <a:t>Introduction</a:t>
            </a:r>
            <a:r>
              <a:rPr lang="en-MY" dirty="0" smtClean="0"/>
              <a:t> </a:t>
            </a:r>
            <a:r>
              <a:rPr lang="en-MY" dirty="0"/>
              <a:t>– background of your research topic and give the problem statement.</a:t>
            </a:r>
          </a:p>
          <a:p>
            <a:r>
              <a:rPr lang="en-MY" dirty="0">
                <a:solidFill>
                  <a:srgbClr val="0000FF"/>
                </a:solidFill>
              </a:rPr>
              <a:t>Motivation</a:t>
            </a:r>
            <a:r>
              <a:rPr lang="en-MY" dirty="0"/>
              <a:t> – why is it important to solve this problem? Any existing solutions? The pros and cons of these solutions. Why need further work? </a:t>
            </a:r>
          </a:p>
          <a:p>
            <a:r>
              <a:rPr lang="en-MY" dirty="0">
                <a:solidFill>
                  <a:srgbClr val="0000FF"/>
                </a:solidFill>
              </a:rPr>
              <a:t>Objective(s)</a:t>
            </a:r>
            <a:r>
              <a:rPr lang="en-MY" dirty="0">
                <a:solidFill>
                  <a:srgbClr val="FF0000"/>
                </a:solidFill>
              </a:rPr>
              <a:t> </a:t>
            </a:r>
            <a:r>
              <a:rPr lang="en-MY" dirty="0"/>
              <a:t>– what do you want to achieve in your project?</a:t>
            </a:r>
          </a:p>
          <a:p>
            <a:r>
              <a:rPr lang="en-MY" dirty="0" smtClean="0">
                <a:solidFill>
                  <a:srgbClr val="0000FF"/>
                </a:solidFill>
              </a:rPr>
              <a:t>Research </a:t>
            </a:r>
            <a:r>
              <a:rPr lang="en-MY" dirty="0">
                <a:solidFill>
                  <a:srgbClr val="0000FF"/>
                </a:solidFill>
              </a:rPr>
              <a:t>Methodology </a:t>
            </a:r>
            <a:r>
              <a:rPr lang="en-MY" dirty="0"/>
              <a:t>– how and what to do to achieve your objective(s)?</a:t>
            </a:r>
          </a:p>
          <a:p>
            <a:r>
              <a:rPr lang="en-MY" dirty="0" smtClean="0"/>
              <a:t>Your </a:t>
            </a:r>
            <a:r>
              <a:rPr lang="en-MY" dirty="0">
                <a:solidFill>
                  <a:srgbClr val="0000FF"/>
                </a:solidFill>
              </a:rPr>
              <a:t>work done so far </a:t>
            </a:r>
            <a:r>
              <a:rPr lang="en-MY" dirty="0"/>
              <a:t>in the first semester (in detail) – report only your original work and results, not results from other papers. </a:t>
            </a:r>
            <a:r>
              <a:rPr lang="en-MY" dirty="0" smtClean="0"/>
              <a:t>(Results and discussion)</a:t>
            </a:r>
            <a:endParaRPr lang="en-MY" dirty="0"/>
          </a:p>
          <a:p>
            <a:pPr marL="0" indent="0">
              <a:buNone/>
            </a:pPr>
            <a:endParaRPr lang="en-MY" dirty="0">
              <a:solidFill>
                <a:schemeClr val="accent5"/>
              </a:solidFill>
            </a:endParaRPr>
          </a:p>
          <a:p>
            <a:pPr marL="0" indent="0">
              <a:buNone/>
            </a:pPr>
            <a:r>
              <a:rPr lang="en-MY" dirty="0">
                <a:solidFill>
                  <a:srgbClr val="FF0000"/>
                </a:solidFill>
              </a:rPr>
              <a:t>Planning for the second semester </a:t>
            </a:r>
            <a:r>
              <a:rPr lang="en-MY" dirty="0"/>
              <a:t>(Gantt Chart)</a:t>
            </a:r>
          </a:p>
          <a:p>
            <a:pPr marL="0" indent="0">
              <a:buNone/>
            </a:pPr>
            <a:r>
              <a:rPr lang="en-MY" dirty="0">
                <a:solidFill>
                  <a:srgbClr val="FF0000"/>
                </a:solidFill>
              </a:rPr>
              <a:t>References</a:t>
            </a:r>
            <a:r>
              <a:rPr lang="en-MY" dirty="0"/>
              <a:t>: include only relevant references, from reliable sources</a:t>
            </a:r>
          </a:p>
          <a:p>
            <a:endParaRPr lang="en-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3</a:t>
            </a:fld>
            <a:endParaRPr lang="ms-MY" dirty="0"/>
          </a:p>
        </p:txBody>
      </p:sp>
    </p:spTree>
    <p:extLst>
      <p:ext uri="{BB962C8B-B14F-4D97-AF65-F5344CB8AC3E}">
        <p14:creationId xmlns:p14="http://schemas.microsoft.com/office/powerpoint/2010/main" val="2298050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Cite while you write</a:t>
            </a:r>
            <a:endParaRPr lang="en-US" dirty="0"/>
          </a:p>
        </p:txBody>
      </p:sp>
      <p:sp>
        <p:nvSpPr>
          <p:cNvPr id="8" name="Content Placeholder 7"/>
          <p:cNvSpPr>
            <a:spLocks noGrp="1"/>
          </p:cNvSpPr>
          <p:nvPr>
            <p:ph idx="1"/>
          </p:nvPr>
        </p:nvSpPr>
        <p:spPr/>
        <p:txBody>
          <a:bodyPr/>
          <a:lstStyle/>
          <a:p>
            <a:r>
              <a:rPr lang="en-US" dirty="0" smtClean="0"/>
              <a:t>In your Microsoft Word, there is an add-on for EndNote.</a:t>
            </a:r>
            <a:endParaRPr lang="en-US" dirty="0"/>
          </a:p>
        </p:txBody>
      </p:sp>
      <p:sp>
        <p:nvSpPr>
          <p:cNvPr id="3" name="Footer Placeholder 2"/>
          <p:cNvSpPr>
            <a:spLocks noGrp="1"/>
          </p:cNvSpPr>
          <p:nvPr>
            <p:ph type="ftr" sz="quarter" idx="3"/>
          </p:nvPr>
        </p:nvSpPr>
        <p:spPr/>
        <p:txBody>
          <a:bodyPr/>
          <a:lstStyle/>
          <a:p>
            <a:r>
              <a:rPr lang="ms-MY" smtClean="0"/>
              <a:t>/  32</a:t>
            </a:r>
            <a:endParaRPr lang="ms-MY"/>
          </a:p>
        </p:txBody>
      </p:sp>
      <p:sp>
        <p:nvSpPr>
          <p:cNvPr id="4" name="Slide Number Placeholder 3"/>
          <p:cNvSpPr>
            <a:spLocks noGrp="1"/>
          </p:cNvSpPr>
          <p:nvPr>
            <p:ph type="sldNum" sz="quarter" idx="4"/>
          </p:nvPr>
        </p:nvSpPr>
        <p:spPr/>
        <p:txBody>
          <a:bodyPr/>
          <a:lstStyle/>
          <a:p>
            <a:fld id="{38142351-C213-4CB6-A83F-AC6BD48CF414}" type="slidenum">
              <a:rPr lang="ms-MY" smtClean="0"/>
              <a:t>30</a:t>
            </a:fld>
            <a:endParaRPr lang="ms-MY"/>
          </a:p>
        </p:txBody>
      </p:sp>
      <p:grpSp>
        <p:nvGrpSpPr>
          <p:cNvPr id="15" name="Group 14"/>
          <p:cNvGrpSpPr/>
          <p:nvPr/>
        </p:nvGrpSpPr>
        <p:grpSpPr>
          <a:xfrm>
            <a:off x="2552700" y="2132857"/>
            <a:ext cx="7637808" cy="2591519"/>
            <a:chOff x="1028700" y="2132856"/>
            <a:chExt cx="7637808" cy="2591519"/>
          </a:xfrm>
        </p:grpSpPr>
        <p:pic>
          <p:nvPicPr>
            <p:cNvPr id="7" name="Picture 6"/>
            <p:cNvPicPr>
              <a:picLocks noChangeAspect="1"/>
            </p:cNvPicPr>
            <p:nvPr/>
          </p:nvPicPr>
          <p:blipFill>
            <a:blip r:embed="rId2"/>
            <a:stretch>
              <a:fillRect/>
            </a:stretch>
          </p:blipFill>
          <p:spPr>
            <a:xfrm>
              <a:off x="1028700" y="2163725"/>
              <a:ext cx="7637808" cy="1152128"/>
            </a:xfrm>
            <a:prstGeom prst="rect">
              <a:avLst/>
            </a:prstGeom>
          </p:spPr>
        </p:pic>
        <p:sp>
          <p:nvSpPr>
            <p:cNvPr id="9" name="Rectangle 8"/>
            <p:cNvSpPr/>
            <p:nvPr/>
          </p:nvSpPr>
          <p:spPr>
            <a:xfrm>
              <a:off x="7718690" y="2132856"/>
              <a:ext cx="757052" cy="23804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3"/>
            <a:srcRect r="7598"/>
            <a:stretch/>
          </p:blipFill>
          <p:spPr>
            <a:xfrm>
              <a:off x="1383680" y="3617242"/>
              <a:ext cx="1964184" cy="1107133"/>
            </a:xfrm>
            <a:prstGeom prst="rect">
              <a:avLst/>
            </a:prstGeom>
          </p:spPr>
        </p:pic>
        <p:cxnSp>
          <p:nvCxnSpPr>
            <p:cNvPr id="13" name="Straight Arrow Connector 12"/>
            <p:cNvCxnSpPr/>
            <p:nvPr/>
          </p:nvCxnSpPr>
          <p:spPr>
            <a:xfrm>
              <a:off x="1216174" y="3140968"/>
              <a:ext cx="374948" cy="925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75856" y="2370899"/>
              <a:ext cx="2232248" cy="27113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9651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a:t>
            </a:r>
            <a:endParaRPr lang="ms-MY" dirty="0"/>
          </a:p>
        </p:txBody>
      </p:sp>
      <p:sp>
        <p:nvSpPr>
          <p:cNvPr id="3" name="Content Placeholder 2"/>
          <p:cNvSpPr>
            <a:spLocks noGrp="1"/>
          </p:cNvSpPr>
          <p:nvPr>
            <p:ph idx="1"/>
          </p:nvPr>
        </p:nvSpPr>
        <p:spPr/>
        <p:txBody>
          <a:bodyPr>
            <a:normAutofit/>
          </a:bodyPr>
          <a:lstStyle/>
          <a:p>
            <a:r>
              <a:rPr lang="en-US" dirty="0"/>
              <a:t>Plagiarism is defined as the use of original work, ideas or actual texts created by others, </a:t>
            </a:r>
            <a:r>
              <a:rPr lang="en-US" b="1" dirty="0">
                <a:solidFill>
                  <a:srgbClr val="0000FF"/>
                </a:solidFill>
              </a:rPr>
              <a:t>without acknowledging the original source.</a:t>
            </a:r>
            <a:r>
              <a:rPr lang="en-US" dirty="0"/>
              <a:t> Hence, failure to acknowledge the work of others in their work means the candidate is guilty of plagiarism and may be subjected to disciplinary action under the University of Malaya (Discipline of Students) Rules 1999.</a:t>
            </a:r>
          </a:p>
          <a:p>
            <a:r>
              <a:rPr lang="en-US" dirty="0"/>
              <a:t>Please use </a:t>
            </a:r>
            <a:r>
              <a:rPr lang="en-US" dirty="0" err="1"/>
              <a:t>Turnitin</a:t>
            </a:r>
            <a:r>
              <a:rPr lang="en-US" dirty="0"/>
              <a:t>, an online web-based plagiarism detection application to avoid plagiarism and ensure academic integrity. In most cases, the similarity index percentage should not be more than 10% to 25%. </a:t>
            </a:r>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31</a:t>
            </a:fld>
            <a:endParaRPr lang="ms-MY" dirty="0"/>
          </a:p>
        </p:txBody>
      </p:sp>
    </p:spTree>
    <p:extLst>
      <p:ext uri="{BB962C8B-B14F-4D97-AF65-F5344CB8AC3E}">
        <p14:creationId xmlns:p14="http://schemas.microsoft.com/office/powerpoint/2010/main" val="2295877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Turnitin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an </a:t>
            </a:r>
            <a:r>
              <a:rPr lang="en-US" dirty="0"/>
              <a:t>account at http://turnitin.com/ using </a:t>
            </a:r>
            <a:r>
              <a:rPr lang="en-US" dirty="0" smtClean="0"/>
              <a:t>your </a:t>
            </a:r>
            <a:r>
              <a:rPr lang="en-US" dirty="0" err="1" smtClean="0"/>
              <a:t>siswa</a:t>
            </a:r>
            <a:r>
              <a:rPr lang="en-US" dirty="0" smtClean="0"/>
              <a:t> mail.</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Enroll in a class using the following details:</a:t>
            </a:r>
            <a:endParaRPr lang="en-US" dirty="0"/>
          </a:p>
        </p:txBody>
      </p:sp>
      <p:sp>
        <p:nvSpPr>
          <p:cNvPr id="19" name="Footer Placeholder 18"/>
          <p:cNvSpPr>
            <a:spLocks noGrp="1"/>
          </p:cNvSpPr>
          <p:nvPr>
            <p:ph type="ftr" sz="quarter" idx="3"/>
          </p:nvPr>
        </p:nvSpPr>
        <p:spPr/>
        <p:txBody>
          <a:bodyPr/>
          <a:lstStyle/>
          <a:p>
            <a:r>
              <a:rPr lang="ms-MY" smtClean="0"/>
              <a:t>/  32</a:t>
            </a:r>
            <a:endParaRPr lang="ms-MY" dirty="0"/>
          </a:p>
        </p:txBody>
      </p:sp>
      <p:sp>
        <p:nvSpPr>
          <p:cNvPr id="20" name="Slide Number Placeholder 19"/>
          <p:cNvSpPr>
            <a:spLocks noGrp="1"/>
          </p:cNvSpPr>
          <p:nvPr>
            <p:ph type="sldNum" sz="quarter" idx="4"/>
          </p:nvPr>
        </p:nvSpPr>
        <p:spPr/>
        <p:txBody>
          <a:bodyPr/>
          <a:lstStyle/>
          <a:p>
            <a:fld id="{38142351-C213-4CB6-A83F-AC6BD48CF414}" type="slidenum">
              <a:rPr lang="ms-MY" smtClean="0"/>
              <a:pPr/>
              <a:t>32</a:t>
            </a:fld>
            <a:endParaRPr lang="ms-MY" dirty="0"/>
          </a:p>
        </p:txBody>
      </p:sp>
      <p:grpSp>
        <p:nvGrpSpPr>
          <p:cNvPr id="12" name="Group 11"/>
          <p:cNvGrpSpPr/>
          <p:nvPr/>
        </p:nvGrpSpPr>
        <p:grpSpPr>
          <a:xfrm>
            <a:off x="3154728" y="1893567"/>
            <a:ext cx="6924483" cy="938706"/>
            <a:chOff x="1630727" y="1893567"/>
            <a:chExt cx="6924483" cy="938706"/>
          </a:xfrm>
        </p:grpSpPr>
        <p:pic>
          <p:nvPicPr>
            <p:cNvPr id="7" name="Picture 6"/>
            <p:cNvPicPr>
              <a:picLocks noChangeAspect="1"/>
            </p:cNvPicPr>
            <p:nvPr/>
          </p:nvPicPr>
          <p:blipFill>
            <a:blip r:embed="rId3"/>
            <a:stretch>
              <a:fillRect/>
            </a:stretch>
          </p:blipFill>
          <p:spPr>
            <a:xfrm>
              <a:off x="1630727" y="1893567"/>
              <a:ext cx="6924483" cy="938706"/>
            </a:xfrm>
            <a:prstGeom prst="rect">
              <a:avLst/>
            </a:prstGeom>
          </p:spPr>
        </p:pic>
        <p:sp>
          <p:nvSpPr>
            <p:cNvPr id="8" name="Rectangle 7"/>
            <p:cNvSpPr/>
            <p:nvPr/>
          </p:nvSpPr>
          <p:spPr>
            <a:xfrm>
              <a:off x="7596335" y="1893568"/>
              <a:ext cx="648073" cy="2885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063552" y="3489940"/>
            <a:ext cx="7560840" cy="2927392"/>
            <a:chOff x="1028700" y="3496878"/>
            <a:chExt cx="7560840" cy="2927392"/>
          </a:xfrm>
        </p:grpSpPr>
        <p:pic>
          <p:nvPicPr>
            <p:cNvPr id="5" name="Picture 4"/>
            <p:cNvPicPr>
              <a:picLocks noChangeAspect="1"/>
            </p:cNvPicPr>
            <p:nvPr/>
          </p:nvPicPr>
          <p:blipFill rotWithShape="1">
            <a:blip r:embed="rId4"/>
            <a:srcRect r="27252"/>
            <a:stretch/>
          </p:blipFill>
          <p:spPr>
            <a:xfrm>
              <a:off x="1028700" y="3496878"/>
              <a:ext cx="7560840" cy="1569687"/>
            </a:xfrm>
            <a:prstGeom prst="rect">
              <a:avLst/>
            </a:prstGeom>
          </p:spPr>
        </p:pic>
        <p:pic>
          <p:nvPicPr>
            <p:cNvPr id="4" name="Picture 3"/>
            <p:cNvPicPr>
              <a:picLocks noChangeAspect="1"/>
            </p:cNvPicPr>
            <p:nvPr/>
          </p:nvPicPr>
          <p:blipFill>
            <a:blip r:embed="rId5"/>
            <a:stretch>
              <a:fillRect/>
            </a:stretch>
          </p:blipFill>
          <p:spPr>
            <a:xfrm>
              <a:off x="1305566" y="4519030"/>
              <a:ext cx="3553883" cy="1905240"/>
            </a:xfrm>
            <a:prstGeom prst="rect">
              <a:avLst/>
            </a:prstGeom>
          </p:spPr>
        </p:pic>
        <p:sp>
          <p:nvSpPr>
            <p:cNvPr id="9" name="Rectangle 8"/>
            <p:cNvSpPr/>
            <p:nvPr/>
          </p:nvSpPr>
          <p:spPr>
            <a:xfrm>
              <a:off x="5652120" y="4374756"/>
              <a:ext cx="1080120" cy="4223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19282" y="5064722"/>
              <a:ext cx="2748661" cy="812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ounded Rectangular Callout 5"/>
          <p:cNvSpPr/>
          <p:nvPr/>
        </p:nvSpPr>
        <p:spPr>
          <a:xfrm>
            <a:off x="7186959" y="5332351"/>
            <a:ext cx="2162840" cy="783193"/>
          </a:xfrm>
          <a:prstGeom prst="wedgeRoundRectCallout">
            <a:avLst>
              <a:gd name="adj1" fmla="val -66209"/>
              <a:gd name="adj2" fmla="val 46082"/>
              <a:gd name="adj3" fmla="val 16667"/>
            </a:avLst>
          </a:prstGeom>
          <a:ln>
            <a:solidFill>
              <a:schemeClr val="tx1"/>
            </a:solidFill>
          </a:ln>
        </p:spPr>
        <p:txBody>
          <a:bodyPr wrap="none">
            <a:spAutoFit/>
          </a:bodyPr>
          <a:lstStyle/>
          <a:p>
            <a:r>
              <a:rPr lang="en-US" sz="2000" dirty="0">
                <a:solidFill>
                  <a:srgbClr val="002060"/>
                </a:solidFill>
                <a:latin typeface="arial" panose="020B0604020202020204" pitchFamily="34" charset="0"/>
              </a:rPr>
              <a:t>Class ID </a:t>
            </a:r>
            <a:r>
              <a:rPr lang="en-US" sz="2000" dirty="0" smtClean="0">
                <a:solidFill>
                  <a:srgbClr val="002060"/>
                </a:solidFill>
                <a:latin typeface="arial" panose="020B0604020202020204" pitchFamily="34" charset="0"/>
              </a:rPr>
              <a:t>= </a:t>
            </a:r>
            <a:endParaRPr lang="en-US" sz="2000" dirty="0">
              <a:solidFill>
                <a:srgbClr val="002060"/>
              </a:solidFill>
              <a:latin typeface="arial" panose="020B0604020202020204" pitchFamily="34" charset="0"/>
            </a:endParaRPr>
          </a:p>
          <a:p>
            <a:r>
              <a:rPr lang="en-US" sz="2000" dirty="0">
                <a:solidFill>
                  <a:srgbClr val="002060"/>
                </a:solidFill>
                <a:latin typeface="arial" panose="020B0604020202020204" pitchFamily="34" charset="0"/>
              </a:rPr>
              <a:t>Password =1234</a:t>
            </a:r>
            <a:endParaRPr lang="en-US" sz="2000" dirty="0">
              <a:solidFill>
                <a:srgbClr val="002060"/>
              </a:solidFill>
            </a:endParaRPr>
          </a:p>
        </p:txBody>
      </p:sp>
      <p:sp>
        <p:nvSpPr>
          <p:cNvPr id="13" name="TextBox 12"/>
          <p:cNvSpPr txBox="1"/>
          <p:nvPr/>
        </p:nvSpPr>
        <p:spPr>
          <a:xfrm>
            <a:off x="8716479" y="4348976"/>
            <a:ext cx="3475521" cy="923330"/>
          </a:xfrm>
          <a:prstGeom prst="rect">
            <a:avLst/>
          </a:prstGeom>
          <a:noFill/>
        </p:spPr>
        <p:txBody>
          <a:bodyPr wrap="square" rtlCol="0">
            <a:spAutoFit/>
          </a:bodyPr>
          <a:lstStyle/>
          <a:p>
            <a:pPr algn="just"/>
            <a:r>
              <a:rPr lang="en-US" dirty="0" smtClean="0"/>
              <a:t>Class ID changes every semester. Please get it from reference desk at main library</a:t>
            </a:r>
            <a:endParaRPr lang="ms-MY" dirty="0"/>
          </a:p>
        </p:txBody>
      </p:sp>
      <p:cxnSp>
        <p:nvCxnSpPr>
          <p:cNvPr id="15" name="Straight Arrow Connector 14"/>
          <p:cNvCxnSpPr/>
          <p:nvPr/>
        </p:nvCxnSpPr>
        <p:spPr>
          <a:xfrm flipH="1">
            <a:off x="7968208" y="4797152"/>
            <a:ext cx="748271" cy="648072"/>
          </a:xfrm>
          <a:prstGeom prst="straightConnector1">
            <a:avLst/>
          </a:prstGeom>
          <a:ln>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390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Final report contents</a:t>
            </a:r>
            <a:endParaRPr lang="ms-MY" dirty="0"/>
          </a:p>
        </p:txBody>
      </p:sp>
      <p:sp>
        <p:nvSpPr>
          <p:cNvPr id="3" name="Content Placeholder 2"/>
          <p:cNvSpPr>
            <a:spLocks noGrp="1"/>
          </p:cNvSpPr>
          <p:nvPr>
            <p:ph idx="1"/>
          </p:nvPr>
        </p:nvSpPr>
        <p:spPr/>
        <p:txBody>
          <a:bodyPr/>
          <a:lstStyle/>
          <a:p>
            <a:r>
              <a:rPr lang="en-US" dirty="0"/>
              <a:t>Introduction</a:t>
            </a:r>
          </a:p>
          <a:p>
            <a:r>
              <a:rPr lang="en-US" dirty="0"/>
              <a:t>Literature review</a:t>
            </a:r>
          </a:p>
          <a:p>
            <a:r>
              <a:rPr lang="en-US" dirty="0"/>
              <a:t>Methodology</a:t>
            </a:r>
          </a:p>
          <a:p>
            <a:r>
              <a:rPr lang="en-US" dirty="0"/>
              <a:t>Results</a:t>
            </a:r>
          </a:p>
          <a:p>
            <a:r>
              <a:rPr lang="en-US" dirty="0"/>
              <a:t>Discussion</a:t>
            </a:r>
          </a:p>
          <a:p>
            <a:r>
              <a:rPr lang="en-US" dirty="0"/>
              <a:t>Conclusion and future work</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4</a:t>
            </a:fld>
            <a:endParaRPr lang="ms-MY" dirty="0"/>
          </a:p>
        </p:txBody>
      </p:sp>
    </p:spTree>
    <p:extLst>
      <p:ext uri="{BB962C8B-B14F-4D97-AF65-F5344CB8AC3E}">
        <p14:creationId xmlns:p14="http://schemas.microsoft.com/office/powerpoint/2010/main" val="2990501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Introduction and Motivation</a:t>
            </a:r>
          </a:p>
        </p:txBody>
      </p:sp>
      <p:sp>
        <p:nvSpPr>
          <p:cNvPr id="3" name="Content Placeholder 2"/>
          <p:cNvSpPr>
            <a:spLocks noGrp="1"/>
          </p:cNvSpPr>
          <p:nvPr>
            <p:ph idx="1"/>
          </p:nvPr>
        </p:nvSpPr>
        <p:spPr/>
        <p:txBody>
          <a:bodyPr/>
          <a:lstStyle/>
          <a:p>
            <a:r>
              <a:rPr lang="en-MY" dirty="0"/>
              <a:t>Tell a story – create a storyboard</a:t>
            </a:r>
          </a:p>
          <a:p>
            <a:r>
              <a:rPr lang="en-MY" dirty="0"/>
              <a:t>Start with an overview then narrow down to the problem you wish to solve</a:t>
            </a:r>
          </a:p>
          <a:p>
            <a:r>
              <a:rPr lang="en-MY" dirty="0"/>
              <a:t>There is no limit on how long this chapter should be – should be scientifically thick</a:t>
            </a:r>
          </a:p>
          <a:p>
            <a:r>
              <a:rPr lang="en-MY" dirty="0"/>
              <a:t>Show lots of references</a:t>
            </a:r>
          </a:p>
          <a:p>
            <a:endParaRPr lang="en-MY" dirty="0"/>
          </a:p>
        </p:txBody>
      </p:sp>
      <p:pic>
        <p:nvPicPr>
          <p:cNvPr id="1026" name="Picture 2" descr="http://thesis.tcdhalls.com/images/how-to-state-a-thesis-in-a-research-paper_45158014.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59" r="3233"/>
          <a:stretch/>
        </p:blipFill>
        <p:spPr bwMode="auto">
          <a:xfrm>
            <a:off x="6051556" y="3253358"/>
            <a:ext cx="4608512" cy="36046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79576" y="4727266"/>
            <a:ext cx="3816424" cy="1323439"/>
          </a:xfrm>
          <a:prstGeom prst="rect">
            <a:avLst/>
          </a:prstGeom>
          <a:noFill/>
        </p:spPr>
        <p:txBody>
          <a:bodyPr wrap="square" rtlCol="0">
            <a:spAutoFit/>
          </a:bodyPr>
          <a:lstStyle/>
          <a:p>
            <a:r>
              <a:rPr lang="en-MY" sz="2000" b="1" dirty="0"/>
              <a:t>Important:</a:t>
            </a:r>
          </a:p>
          <a:p>
            <a:r>
              <a:rPr lang="en-MY" sz="2000" dirty="0">
                <a:solidFill>
                  <a:srgbClr val="FF0000"/>
                </a:solidFill>
              </a:rPr>
              <a:t>NO</a:t>
            </a:r>
            <a:r>
              <a:rPr lang="en-MY" sz="2000" dirty="0"/>
              <a:t> spelling errors, typo</a:t>
            </a:r>
          </a:p>
          <a:p>
            <a:r>
              <a:rPr lang="en-MY" sz="2000" dirty="0">
                <a:solidFill>
                  <a:srgbClr val="FF0000"/>
                </a:solidFill>
              </a:rPr>
              <a:t>NO</a:t>
            </a:r>
            <a:r>
              <a:rPr lang="en-MY" sz="2000" dirty="0"/>
              <a:t> “cut and paste”</a:t>
            </a:r>
          </a:p>
          <a:p>
            <a:r>
              <a:rPr lang="en-MY" sz="2000" dirty="0">
                <a:solidFill>
                  <a:srgbClr val="FF0000"/>
                </a:solidFill>
              </a:rPr>
              <a:t>NO</a:t>
            </a:r>
            <a:r>
              <a:rPr lang="en-MY" sz="2000" dirty="0"/>
              <a:t> abbreviation without definition</a:t>
            </a:r>
          </a:p>
        </p:txBody>
      </p:sp>
      <p:sp>
        <p:nvSpPr>
          <p:cNvPr id="11" name="Footer Placeholder 10"/>
          <p:cNvSpPr>
            <a:spLocks noGrp="1"/>
          </p:cNvSpPr>
          <p:nvPr>
            <p:ph type="ftr" sz="quarter" idx="3"/>
          </p:nvPr>
        </p:nvSpPr>
        <p:spPr/>
        <p:txBody>
          <a:bodyPr/>
          <a:lstStyle/>
          <a:p>
            <a:r>
              <a:rPr lang="ms-MY" smtClean="0"/>
              <a:t>/  32</a:t>
            </a:r>
            <a:endParaRPr lang="ms-MY" dirty="0"/>
          </a:p>
        </p:txBody>
      </p:sp>
      <p:sp>
        <p:nvSpPr>
          <p:cNvPr id="12" name="Slide Number Placeholder 11"/>
          <p:cNvSpPr>
            <a:spLocks noGrp="1"/>
          </p:cNvSpPr>
          <p:nvPr>
            <p:ph type="sldNum" sz="quarter" idx="4"/>
          </p:nvPr>
        </p:nvSpPr>
        <p:spPr/>
        <p:txBody>
          <a:bodyPr/>
          <a:lstStyle/>
          <a:p>
            <a:fld id="{38142351-C213-4CB6-A83F-AC6BD48CF414}" type="slidenum">
              <a:rPr lang="ms-MY" smtClean="0"/>
              <a:pPr/>
              <a:t>5</a:t>
            </a:fld>
            <a:endParaRPr lang="ms-MY" dirty="0"/>
          </a:p>
        </p:txBody>
      </p:sp>
    </p:spTree>
    <p:extLst>
      <p:ext uri="{BB962C8B-B14F-4D97-AF65-F5344CB8AC3E}">
        <p14:creationId xmlns:p14="http://schemas.microsoft.com/office/powerpoint/2010/main" val="1802901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Introduction and Motivation</a:t>
            </a:r>
          </a:p>
        </p:txBody>
      </p:sp>
      <p:sp>
        <p:nvSpPr>
          <p:cNvPr id="3" name="Content Placeholder 2"/>
          <p:cNvSpPr>
            <a:spLocks noGrp="1"/>
          </p:cNvSpPr>
          <p:nvPr>
            <p:ph idx="1"/>
          </p:nvPr>
        </p:nvSpPr>
        <p:spPr/>
        <p:txBody>
          <a:bodyPr/>
          <a:lstStyle/>
          <a:p>
            <a:r>
              <a:rPr lang="en-MY" dirty="0"/>
              <a:t>Use tables, flow diagrams, images, composite graphs, etc.</a:t>
            </a:r>
          </a:p>
        </p:txBody>
      </p:sp>
      <p:pic>
        <p:nvPicPr>
          <p:cNvPr id="6" name="Picture 5"/>
          <p:cNvPicPr>
            <a:picLocks noChangeAspect="1"/>
          </p:cNvPicPr>
          <p:nvPr/>
        </p:nvPicPr>
        <p:blipFill>
          <a:blip r:embed="rId2"/>
          <a:stretch>
            <a:fillRect/>
          </a:stretch>
        </p:blipFill>
        <p:spPr>
          <a:xfrm>
            <a:off x="911424" y="2072952"/>
            <a:ext cx="5711526" cy="3648200"/>
          </a:xfrm>
          <a:prstGeom prst="rect">
            <a:avLst/>
          </a:prstGeom>
        </p:spPr>
      </p:pic>
      <p:pic>
        <p:nvPicPr>
          <p:cNvPr id="7" name="Picture 6"/>
          <p:cNvPicPr>
            <a:picLocks noChangeAspect="1"/>
          </p:cNvPicPr>
          <p:nvPr/>
        </p:nvPicPr>
        <p:blipFill>
          <a:blip r:embed="rId3"/>
          <a:stretch>
            <a:fillRect/>
          </a:stretch>
        </p:blipFill>
        <p:spPr>
          <a:xfrm>
            <a:off x="6671913" y="1975353"/>
            <a:ext cx="5356871" cy="3558547"/>
          </a:xfrm>
          <a:prstGeom prst="rect">
            <a:avLst/>
          </a:prstGeom>
        </p:spPr>
      </p:pic>
      <p:sp>
        <p:nvSpPr>
          <p:cNvPr id="12" name="Footer Placeholder 11"/>
          <p:cNvSpPr>
            <a:spLocks noGrp="1"/>
          </p:cNvSpPr>
          <p:nvPr>
            <p:ph type="ftr" sz="quarter" idx="3"/>
          </p:nvPr>
        </p:nvSpPr>
        <p:spPr/>
        <p:txBody>
          <a:bodyPr/>
          <a:lstStyle/>
          <a:p>
            <a:r>
              <a:rPr lang="ms-MY" smtClean="0"/>
              <a:t>/  32</a:t>
            </a:r>
            <a:endParaRPr lang="ms-MY" dirty="0"/>
          </a:p>
        </p:txBody>
      </p:sp>
      <p:sp>
        <p:nvSpPr>
          <p:cNvPr id="13" name="Slide Number Placeholder 12"/>
          <p:cNvSpPr>
            <a:spLocks noGrp="1"/>
          </p:cNvSpPr>
          <p:nvPr>
            <p:ph type="sldNum" sz="quarter" idx="4"/>
          </p:nvPr>
        </p:nvSpPr>
        <p:spPr/>
        <p:txBody>
          <a:bodyPr/>
          <a:lstStyle/>
          <a:p>
            <a:fld id="{38142351-C213-4CB6-A83F-AC6BD48CF414}" type="slidenum">
              <a:rPr lang="ms-MY" smtClean="0"/>
              <a:pPr/>
              <a:t>6</a:t>
            </a:fld>
            <a:endParaRPr lang="ms-MY" dirty="0"/>
          </a:p>
        </p:txBody>
      </p:sp>
    </p:spTree>
    <p:extLst>
      <p:ext uri="{BB962C8B-B14F-4D97-AF65-F5344CB8AC3E}">
        <p14:creationId xmlns:p14="http://schemas.microsoft.com/office/powerpoint/2010/main" val="2534621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review</a:t>
            </a:r>
            <a:endParaRPr lang="ms-MY" dirty="0"/>
          </a:p>
        </p:txBody>
      </p:sp>
      <p:sp>
        <p:nvSpPr>
          <p:cNvPr id="3" name="Content Placeholder 2"/>
          <p:cNvSpPr>
            <a:spLocks noGrp="1"/>
          </p:cNvSpPr>
          <p:nvPr>
            <p:ph idx="1"/>
          </p:nvPr>
        </p:nvSpPr>
        <p:spPr/>
        <p:txBody>
          <a:bodyPr>
            <a:normAutofit/>
          </a:bodyPr>
          <a:lstStyle/>
          <a:p>
            <a:r>
              <a:rPr lang="en-US" dirty="0"/>
              <a:t>A literature review provides extensive background information on past studies and current knowledge pertaining to the research topic.</a:t>
            </a:r>
          </a:p>
          <a:p>
            <a:r>
              <a:rPr lang="en-US" dirty="0"/>
              <a:t>A critical literature review is a critical assessment of the relevant literature. It is </a:t>
            </a:r>
            <a:r>
              <a:rPr lang="en-US" b="1" dirty="0">
                <a:solidFill>
                  <a:srgbClr val="0000FF"/>
                </a:solidFill>
              </a:rPr>
              <a:t>directly related</a:t>
            </a:r>
            <a:r>
              <a:rPr lang="en-US" dirty="0">
                <a:solidFill>
                  <a:srgbClr val="0000FF"/>
                </a:solidFill>
              </a:rPr>
              <a:t> </a:t>
            </a:r>
            <a:r>
              <a:rPr lang="en-US" dirty="0"/>
              <a:t>to the research, providing information on </a:t>
            </a:r>
            <a:r>
              <a:rPr lang="en-US" b="1" dirty="0">
                <a:solidFill>
                  <a:srgbClr val="0000FF"/>
                </a:solidFill>
              </a:rPr>
              <a:t>theories, models, materials and techniques used</a:t>
            </a:r>
            <a:r>
              <a:rPr lang="en-US" dirty="0"/>
              <a:t> in the research. </a:t>
            </a:r>
          </a:p>
          <a:p>
            <a:r>
              <a:rPr lang="en-US" dirty="0"/>
              <a:t>The literature review should be comprehensive and </a:t>
            </a:r>
            <a:r>
              <a:rPr lang="en-US" b="1" dirty="0">
                <a:solidFill>
                  <a:srgbClr val="0000FF"/>
                </a:solidFill>
              </a:rPr>
              <a:t>include recent publications </a:t>
            </a:r>
            <a:r>
              <a:rPr lang="en-US" dirty="0"/>
              <a:t>which are relevant to the research.</a:t>
            </a:r>
            <a:endParaRPr lang="ms-MY" dirty="0"/>
          </a:p>
        </p:txBody>
      </p:sp>
      <p:sp>
        <p:nvSpPr>
          <p:cNvPr id="10" name="Footer Placeholder 9"/>
          <p:cNvSpPr>
            <a:spLocks noGrp="1"/>
          </p:cNvSpPr>
          <p:nvPr>
            <p:ph type="ftr" sz="quarter" idx="3"/>
          </p:nvPr>
        </p:nvSpPr>
        <p:spPr/>
        <p:txBody>
          <a:bodyPr/>
          <a:lstStyle/>
          <a:p>
            <a:r>
              <a:rPr lang="ms-MY" smtClean="0"/>
              <a:t>/  32</a:t>
            </a:r>
            <a:endParaRPr lang="ms-MY" dirty="0"/>
          </a:p>
        </p:txBody>
      </p:sp>
      <p:sp>
        <p:nvSpPr>
          <p:cNvPr id="11" name="Slide Number Placeholder 10"/>
          <p:cNvSpPr>
            <a:spLocks noGrp="1"/>
          </p:cNvSpPr>
          <p:nvPr>
            <p:ph type="sldNum" sz="quarter" idx="4"/>
          </p:nvPr>
        </p:nvSpPr>
        <p:spPr/>
        <p:txBody>
          <a:bodyPr/>
          <a:lstStyle/>
          <a:p>
            <a:fld id="{38142351-C213-4CB6-A83F-AC6BD48CF414}" type="slidenum">
              <a:rPr lang="ms-MY" smtClean="0"/>
              <a:pPr/>
              <a:t>7</a:t>
            </a:fld>
            <a:endParaRPr lang="ms-MY" dirty="0"/>
          </a:p>
        </p:txBody>
      </p:sp>
    </p:spTree>
    <p:extLst>
      <p:ext uri="{BB962C8B-B14F-4D97-AF65-F5344CB8AC3E}">
        <p14:creationId xmlns:p14="http://schemas.microsoft.com/office/powerpoint/2010/main" val="1986705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a:t>
            </a:r>
            <a:endParaRPr lang="ms-MY" dirty="0"/>
          </a:p>
        </p:txBody>
      </p:sp>
      <p:sp>
        <p:nvSpPr>
          <p:cNvPr id="3" name="Content Placeholder 2"/>
          <p:cNvSpPr>
            <a:spLocks noGrp="1"/>
          </p:cNvSpPr>
          <p:nvPr>
            <p:ph idx="1"/>
          </p:nvPr>
        </p:nvSpPr>
        <p:spPr/>
        <p:txBody>
          <a:bodyPr>
            <a:normAutofit/>
          </a:bodyPr>
          <a:lstStyle/>
          <a:p>
            <a:r>
              <a:rPr lang="en-US" dirty="0"/>
              <a:t>This chapter describes and explains the </a:t>
            </a:r>
            <a:r>
              <a:rPr lang="en-US" b="1" dirty="0">
                <a:solidFill>
                  <a:srgbClr val="0000FF"/>
                </a:solidFill>
              </a:rPr>
              <a:t>materials</a:t>
            </a:r>
            <a:r>
              <a:rPr lang="en-US" dirty="0"/>
              <a:t> as well as the </a:t>
            </a:r>
            <a:r>
              <a:rPr lang="en-US" b="1" dirty="0">
                <a:solidFill>
                  <a:srgbClr val="0000FF"/>
                </a:solidFill>
              </a:rPr>
              <a:t>research methodology used </a:t>
            </a:r>
            <a:r>
              <a:rPr lang="en-US" dirty="0"/>
              <a:t>in the study. </a:t>
            </a:r>
          </a:p>
          <a:p>
            <a:r>
              <a:rPr lang="en-US" dirty="0"/>
              <a:t>The sub-topics for this chapter include the key research questions, the </a:t>
            </a:r>
            <a:r>
              <a:rPr lang="en-US" b="1" dirty="0">
                <a:solidFill>
                  <a:srgbClr val="0000FF"/>
                </a:solidFill>
              </a:rPr>
              <a:t>research design</a:t>
            </a:r>
            <a:r>
              <a:rPr lang="en-US" dirty="0"/>
              <a:t>, and the</a:t>
            </a:r>
            <a:r>
              <a:rPr lang="en-US" dirty="0">
                <a:solidFill>
                  <a:srgbClr val="0000FF"/>
                </a:solidFill>
              </a:rPr>
              <a:t> </a:t>
            </a:r>
            <a:r>
              <a:rPr lang="en-US" b="1" dirty="0">
                <a:solidFill>
                  <a:srgbClr val="0000FF"/>
                </a:solidFill>
              </a:rPr>
              <a:t>research procedures</a:t>
            </a:r>
            <a:r>
              <a:rPr lang="en-US" dirty="0">
                <a:solidFill>
                  <a:srgbClr val="0000FF"/>
                </a:solidFill>
              </a:rPr>
              <a:t> </a:t>
            </a:r>
            <a:r>
              <a:rPr lang="en-US" dirty="0"/>
              <a:t>adopted.</a:t>
            </a:r>
          </a:p>
          <a:p>
            <a:r>
              <a:rPr lang="en-US" dirty="0"/>
              <a:t>It may also, where appropriate, indicate sampling methods, research instruments and statistical methods employed. </a:t>
            </a:r>
          </a:p>
          <a:p>
            <a:r>
              <a:rPr lang="en-US" dirty="0"/>
              <a:t>The purpose of this is to inform the reader on the methods used to collect the data and generate the findings reported.</a:t>
            </a:r>
            <a:endParaRPr lang="ms-MY" dirty="0"/>
          </a:p>
        </p:txBody>
      </p:sp>
      <p:sp>
        <p:nvSpPr>
          <p:cNvPr id="4" name="TextBox 3"/>
          <p:cNvSpPr txBox="1"/>
          <p:nvPr/>
        </p:nvSpPr>
        <p:spPr>
          <a:xfrm>
            <a:off x="3244230" y="5805265"/>
            <a:ext cx="6264696" cy="461665"/>
          </a:xfrm>
          <a:prstGeom prst="rect">
            <a:avLst/>
          </a:prstGeom>
          <a:noFill/>
        </p:spPr>
        <p:txBody>
          <a:bodyPr wrap="square" rtlCol="0">
            <a:spAutoFit/>
          </a:bodyPr>
          <a:lstStyle/>
          <a:p>
            <a:pPr algn="ctr"/>
            <a:r>
              <a:rPr lang="en-MY" sz="2400" dirty="0">
                <a:solidFill>
                  <a:srgbClr val="FF0000"/>
                </a:solidFill>
              </a:rPr>
              <a:t>A technical report is not the same as a lab report!</a:t>
            </a:r>
          </a:p>
        </p:txBody>
      </p:sp>
      <p:sp>
        <p:nvSpPr>
          <p:cNvPr id="11" name="Footer Placeholder 10"/>
          <p:cNvSpPr>
            <a:spLocks noGrp="1"/>
          </p:cNvSpPr>
          <p:nvPr>
            <p:ph type="ftr" sz="quarter" idx="3"/>
          </p:nvPr>
        </p:nvSpPr>
        <p:spPr/>
        <p:txBody>
          <a:bodyPr/>
          <a:lstStyle/>
          <a:p>
            <a:r>
              <a:rPr lang="ms-MY" smtClean="0"/>
              <a:t>/  32</a:t>
            </a:r>
            <a:endParaRPr lang="ms-MY" dirty="0"/>
          </a:p>
        </p:txBody>
      </p:sp>
      <p:sp>
        <p:nvSpPr>
          <p:cNvPr id="12" name="Slide Number Placeholder 11"/>
          <p:cNvSpPr>
            <a:spLocks noGrp="1"/>
          </p:cNvSpPr>
          <p:nvPr>
            <p:ph type="sldNum" sz="quarter" idx="4"/>
          </p:nvPr>
        </p:nvSpPr>
        <p:spPr/>
        <p:txBody>
          <a:bodyPr/>
          <a:lstStyle/>
          <a:p>
            <a:fld id="{38142351-C213-4CB6-A83F-AC6BD48CF414}" type="slidenum">
              <a:rPr lang="ms-MY" smtClean="0"/>
              <a:pPr/>
              <a:t>8</a:t>
            </a:fld>
            <a:endParaRPr lang="ms-MY" dirty="0"/>
          </a:p>
        </p:txBody>
      </p:sp>
    </p:spTree>
    <p:extLst>
      <p:ext uri="{BB962C8B-B14F-4D97-AF65-F5344CB8AC3E}">
        <p14:creationId xmlns:p14="http://schemas.microsoft.com/office/powerpoint/2010/main" val="3308778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Methodology</a:t>
            </a:r>
          </a:p>
        </p:txBody>
      </p:sp>
      <p:sp>
        <p:nvSpPr>
          <p:cNvPr id="3" name="Content Placeholder 2"/>
          <p:cNvSpPr>
            <a:spLocks noGrp="1"/>
          </p:cNvSpPr>
          <p:nvPr>
            <p:ph idx="1"/>
          </p:nvPr>
        </p:nvSpPr>
        <p:spPr/>
        <p:txBody>
          <a:bodyPr/>
          <a:lstStyle/>
          <a:p>
            <a:r>
              <a:rPr lang="en-MY" dirty="0"/>
              <a:t>Take a lot of photos during your work</a:t>
            </a:r>
          </a:p>
        </p:txBody>
      </p:sp>
      <p:pic>
        <p:nvPicPr>
          <p:cNvPr id="4" name="Picture 3"/>
          <p:cNvPicPr>
            <a:picLocks noChangeAspect="1"/>
          </p:cNvPicPr>
          <p:nvPr/>
        </p:nvPicPr>
        <p:blipFill>
          <a:blip r:embed="rId2"/>
          <a:stretch>
            <a:fillRect/>
          </a:stretch>
        </p:blipFill>
        <p:spPr>
          <a:xfrm>
            <a:off x="3505132" y="2060848"/>
            <a:ext cx="5742893" cy="4158966"/>
          </a:xfrm>
          <a:prstGeom prst="rect">
            <a:avLst/>
          </a:prstGeom>
        </p:spPr>
      </p:pic>
      <p:sp>
        <p:nvSpPr>
          <p:cNvPr id="11" name="Footer Placeholder 10"/>
          <p:cNvSpPr>
            <a:spLocks noGrp="1"/>
          </p:cNvSpPr>
          <p:nvPr>
            <p:ph type="ftr" sz="quarter" idx="3"/>
          </p:nvPr>
        </p:nvSpPr>
        <p:spPr/>
        <p:txBody>
          <a:bodyPr/>
          <a:lstStyle/>
          <a:p>
            <a:r>
              <a:rPr lang="ms-MY" smtClean="0"/>
              <a:t>/  32</a:t>
            </a:r>
            <a:endParaRPr lang="ms-MY" dirty="0"/>
          </a:p>
        </p:txBody>
      </p:sp>
      <p:sp>
        <p:nvSpPr>
          <p:cNvPr id="12" name="Slide Number Placeholder 11"/>
          <p:cNvSpPr>
            <a:spLocks noGrp="1"/>
          </p:cNvSpPr>
          <p:nvPr>
            <p:ph type="sldNum" sz="quarter" idx="4"/>
          </p:nvPr>
        </p:nvSpPr>
        <p:spPr/>
        <p:txBody>
          <a:bodyPr/>
          <a:lstStyle/>
          <a:p>
            <a:fld id="{38142351-C213-4CB6-A83F-AC6BD48CF414}" type="slidenum">
              <a:rPr lang="ms-MY" smtClean="0"/>
              <a:pPr/>
              <a:t>9</a:t>
            </a:fld>
            <a:endParaRPr lang="ms-MY" dirty="0"/>
          </a:p>
        </p:txBody>
      </p:sp>
    </p:spTree>
    <p:extLst>
      <p:ext uri="{BB962C8B-B14F-4D97-AF65-F5344CB8AC3E}">
        <p14:creationId xmlns:p14="http://schemas.microsoft.com/office/powerpoint/2010/main" val="4034134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Times New Roman"/>
        <a:ea typeface=""/>
        <a:cs typeface=""/>
      </a:majorFont>
      <a:minorFont>
        <a:latin typeface="Times New Roman"/>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357</TotalTime>
  <Words>1831</Words>
  <Application>Microsoft Office PowerPoint</Application>
  <PresentationFormat>Custom</PresentationFormat>
  <Paragraphs>299</Paragraphs>
  <Slides>32</Slides>
  <Notes>4</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Crop</vt:lpstr>
      <vt:lpstr>Final Year Project (FYP) Report Writing Guide </vt:lpstr>
      <vt:lpstr>Final Year Project (FYP)</vt:lpstr>
      <vt:lpstr>Progress report contents</vt:lpstr>
      <vt:lpstr>Final report contents</vt:lpstr>
      <vt:lpstr>Introduction and Motivation</vt:lpstr>
      <vt:lpstr>Introduction and Motivation</vt:lpstr>
      <vt:lpstr>Literature review</vt:lpstr>
      <vt:lpstr>Methodology</vt:lpstr>
      <vt:lpstr>Methodology</vt:lpstr>
      <vt:lpstr>Results and discussion</vt:lpstr>
      <vt:lpstr>Gantt chart</vt:lpstr>
      <vt:lpstr>Conclusion and future work</vt:lpstr>
      <vt:lpstr>Progress report format</vt:lpstr>
      <vt:lpstr>Preface</vt:lpstr>
      <vt:lpstr>Title page</vt:lpstr>
      <vt:lpstr>Numbering of chapters</vt:lpstr>
      <vt:lpstr>Page numbering</vt:lpstr>
      <vt:lpstr>Figures</vt:lpstr>
      <vt:lpstr>Figures (example)</vt:lpstr>
      <vt:lpstr>Tables</vt:lpstr>
      <vt:lpstr>Tables (example)</vt:lpstr>
      <vt:lpstr>References</vt:lpstr>
      <vt:lpstr>APA format</vt:lpstr>
      <vt:lpstr>APA format - citations</vt:lpstr>
      <vt:lpstr>IEEE format</vt:lpstr>
      <vt:lpstr>IEEE format - citations</vt:lpstr>
      <vt:lpstr>EndNote</vt:lpstr>
      <vt:lpstr>EndNote</vt:lpstr>
      <vt:lpstr>EndNote interface</vt:lpstr>
      <vt:lpstr>Cite while you write</vt:lpstr>
      <vt:lpstr>Plagiarism</vt:lpstr>
      <vt:lpstr>Turnitin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(FYP) Report Writing</dc:title>
  <dc:creator>Wong Wei Ru</dc:creator>
  <cp:lastModifiedBy>anissalwa</cp:lastModifiedBy>
  <cp:revision>67</cp:revision>
  <dcterms:created xsi:type="dcterms:W3CDTF">2016-07-13T02:08:27Z</dcterms:created>
  <dcterms:modified xsi:type="dcterms:W3CDTF">2019-09-11T03:55:40Z</dcterms:modified>
</cp:coreProperties>
</file>