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ableStyles" Target="tableStyle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heme" Target="theme/theme1.xml" /><Relationship Id="rId5" Type="http://schemas.openxmlformats.org/officeDocument/2006/relationships/slide" Target="slides/slide4.xml" /><Relationship Id="rId10"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5/9/2021</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1"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r" defTabSz="914400" rtl="1"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r" defTabSz="914400" rtl="1"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r" defTabSz="914400" rtl="1"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r" defTabSz="914400" rtl="1"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28618" y="904875"/>
            <a:ext cx="9301331" cy="971550"/>
          </a:xfrm>
        </p:spPr>
        <p:txBody>
          <a:bodyPr>
            <a:noAutofit/>
          </a:bodyPr>
          <a:lstStyle/>
          <a:p>
            <a:r>
              <a:rPr lang="en-US" sz="5000" dirty="0" err="1">
                <a:solidFill>
                  <a:schemeClr val="bg1"/>
                </a:solidFill>
              </a:rPr>
              <a:t>qr</a:t>
            </a:r>
            <a:r>
              <a:rPr lang="en-US" sz="5000" dirty="0">
                <a:solidFill>
                  <a:schemeClr val="bg1"/>
                </a:solidFill>
              </a:rPr>
              <a:t> code in transports</a:t>
            </a:r>
            <a:endParaRPr lang="ar-EG" sz="5000"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4646" y="2862263"/>
            <a:ext cx="3673158" cy="3063505"/>
          </a:xfrm>
          <a:prstGeom prst="rect">
            <a:avLst/>
          </a:prstGeom>
        </p:spPr>
      </p:pic>
    </p:spTree>
    <p:extLst>
      <p:ext uri="{BB962C8B-B14F-4D97-AF65-F5344CB8AC3E}">
        <p14:creationId xmlns:p14="http://schemas.microsoft.com/office/powerpoint/2010/main" val="118955739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95000"/>
                    <a:lumOff val="5000"/>
                  </a:schemeClr>
                </a:solidFill>
              </a:rPr>
              <a:t>team info</a:t>
            </a:r>
            <a:endParaRPr lang="ar-EG" dirty="0">
              <a:solidFill>
                <a:schemeClr val="bg1">
                  <a:lumMod val="95000"/>
                  <a:lumOff val="5000"/>
                </a:schemeClr>
              </a:solidFill>
            </a:endParaRPr>
          </a:p>
        </p:txBody>
      </p:sp>
      <p:sp>
        <p:nvSpPr>
          <p:cNvPr id="3" name="Content Placeholder 2"/>
          <p:cNvSpPr>
            <a:spLocks noGrp="1"/>
          </p:cNvSpPr>
          <p:nvPr>
            <p:ph idx="1"/>
          </p:nvPr>
        </p:nvSpPr>
        <p:spPr>
          <a:xfrm>
            <a:off x="1018570" y="2077014"/>
            <a:ext cx="10353762" cy="3695136"/>
          </a:xfrm>
        </p:spPr>
        <p:txBody>
          <a:bodyPr/>
          <a:lstStyle/>
          <a:p>
            <a:pPr algn="l"/>
            <a:r>
              <a:rPr lang="en-US" dirty="0" err="1">
                <a:solidFill>
                  <a:schemeClr val="bg1">
                    <a:lumMod val="85000"/>
                    <a:lumOff val="15000"/>
                  </a:schemeClr>
                </a:solidFill>
              </a:rPr>
              <a:t>gehad</a:t>
            </a:r>
            <a:r>
              <a:rPr lang="en-US" dirty="0">
                <a:solidFill>
                  <a:schemeClr val="bg1">
                    <a:lumMod val="85000"/>
                    <a:lumOff val="15000"/>
                  </a:schemeClr>
                </a:solidFill>
              </a:rPr>
              <a:t> Ahmed</a:t>
            </a:r>
          </a:p>
          <a:p>
            <a:pPr algn="l"/>
            <a:r>
              <a:rPr lang="en-US" dirty="0" err="1">
                <a:solidFill>
                  <a:schemeClr val="bg1">
                    <a:lumMod val="85000"/>
                    <a:lumOff val="15000"/>
                  </a:schemeClr>
                </a:solidFill>
              </a:rPr>
              <a:t>Takwa</a:t>
            </a:r>
            <a:r>
              <a:rPr lang="en-US" dirty="0">
                <a:solidFill>
                  <a:schemeClr val="bg1">
                    <a:lumMod val="85000"/>
                    <a:lumOff val="15000"/>
                  </a:schemeClr>
                </a:solidFill>
              </a:rPr>
              <a:t> Mohamed</a:t>
            </a:r>
          </a:p>
          <a:p>
            <a:pPr algn="l"/>
            <a:r>
              <a:rPr lang="en-US" dirty="0" err="1">
                <a:solidFill>
                  <a:schemeClr val="bg1">
                    <a:lumMod val="85000"/>
                    <a:lumOff val="15000"/>
                  </a:schemeClr>
                </a:solidFill>
              </a:rPr>
              <a:t>Engy</a:t>
            </a:r>
            <a:r>
              <a:rPr lang="en-US" dirty="0">
                <a:solidFill>
                  <a:schemeClr val="bg1">
                    <a:lumMod val="85000"/>
                    <a:lumOff val="15000"/>
                  </a:schemeClr>
                </a:solidFill>
              </a:rPr>
              <a:t> </a:t>
            </a:r>
            <a:r>
              <a:rPr lang="en-US" dirty="0" err="1">
                <a:solidFill>
                  <a:schemeClr val="bg1">
                    <a:lumMod val="85000"/>
                    <a:lumOff val="15000"/>
                  </a:schemeClr>
                </a:solidFill>
              </a:rPr>
              <a:t>Esam</a:t>
            </a:r>
            <a:endParaRPr lang="en-US" dirty="0">
              <a:solidFill>
                <a:schemeClr val="bg1">
                  <a:lumMod val="85000"/>
                  <a:lumOff val="15000"/>
                </a:schemeClr>
              </a:solidFill>
            </a:endParaRPr>
          </a:p>
          <a:p>
            <a:pPr algn="l"/>
            <a:r>
              <a:rPr lang="en-US" dirty="0">
                <a:solidFill>
                  <a:schemeClr val="bg1">
                    <a:lumMod val="85000"/>
                    <a:lumOff val="15000"/>
                  </a:schemeClr>
                </a:solidFill>
              </a:rPr>
              <a:t>Aya </a:t>
            </a:r>
            <a:r>
              <a:rPr lang="en-US" dirty="0" err="1">
                <a:solidFill>
                  <a:schemeClr val="bg1">
                    <a:lumMod val="85000"/>
                    <a:lumOff val="15000"/>
                  </a:schemeClr>
                </a:solidFill>
              </a:rPr>
              <a:t>abdelmoniem</a:t>
            </a:r>
            <a:endParaRPr lang="en-US" dirty="0">
              <a:solidFill>
                <a:schemeClr val="bg1">
                  <a:lumMod val="85000"/>
                  <a:lumOff val="15000"/>
                </a:schemeClr>
              </a:solidFill>
            </a:endParaRPr>
          </a:p>
          <a:p>
            <a:pPr algn="l"/>
            <a:r>
              <a:rPr lang="en-US" dirty="0">
                <a:solidFill>
                  <a:schemeClr val="bg1">
                    <a:lumMod val="85000"/>
                    <a:lumOff val="15000"/>
                  </a:schemeClr>
                </a:solidFill>
              </a:rPr>
              <a:t>Aya sheriff Mohamed</a:t>
            </a:r>
          </a:p>
          <a:p>
            <a:pPr algn="l"/>
            <a:r>
              <a:rPr lang="en-US" dirty="0" err="1">
                <a:solidFill>
                  <a:schemeClr val="bg1">
                    <a:lumMod val="85000"/>
                    <a:lumOff val="15000"/>
                  </a:schemeClr>
                </a:solidFill>
              </a:rPr>
              <a:t>Khatab</a:t>
            </a:r>
            <a:r>
              <a:rPr lang="en-US" dirty="0">
                <a:solidFill>
                  <a:schemeClr val="bg1">
                    <a:lumMod val="85000"/>
                    <a:lumOff val="15000"/>
                  </a:schemeClr>
                </a:solidFill>
              </a:rPr>
              <a:t> </a:t>
            </a:r>
            <a:r>
              <a:rPr lang="en-US" dirty="0" err="1">
                <a:solidFill>
                  <a:schemeClr val="bg1">
                    <a:lumMod val="85000"/>
                    <a:lumOff val="15000"/>
                  </a:schemeClr>
                </a:solidFill>
              </a:rPr>
              <a:t>omar</a:t>
            </a:r>
            <a:r>
              <a:rPr lang="en-US" dirty="0">
                <a:solidFill>
                  <a:schemeClr val="bg1">
                    <a:lumMod val="85000"/>
                    <a:lumOff val="15000"/>
                  </a:schemeClr>
                </a:solidFill>
              </a:rPr>
              <a:t> </a:t>
            </a:r>
            <a:r>
              <a:rPr lang="en-US" dirty="0" err="1">
                <a:solidFill>
                  <a:schemeClr val="bg1">
                    <a:lumMod val="85000"/>
                    <a:lumOff val="15000"/>
                  </a:schemeClr>
                </a:solidFill>
              </a:rPr>
              <a:t>khatab</a:t>
            </a:r>
            <a:endParaRPr lang="en-US" dirty="0">
              <a:solidFill>
                <a:schemeClr val="bg1">
                  <a:lumMod val="85000"/>
                  <a:lumOff val="15000"/>
                </a:schemeClr>
              </a:solidFill>
            </a:endParaRPr>
          </a:p>
        </p:txBody>
      </p:sp>
    </p:spTree>
    <p:extLst>
      <p:ext uri="{BB962C8B-B14F-4D97-AF65-F5344CB8AC3E}">
        <p14:creationId xmlns:p14="http://schemas.microsoft.com/office/powerpoint/2010/main" val="3364740081"/>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Algerian" panose="04020705040A02060702" pitchFamily="82" charset="0"/>
              </a:rPr>
              <a:t>Introduction</a:t>
            </a:r>
            <a:endParaRPr lang="ar-EG" dirty="0">
              <a:solidFill>
                <a:schemeClr val="bg1"/>
              </a:solidFill>
              <a:latin typeface="Algerian" panose="04020705040A02060702" pitchFamily="82" charset="0"/>
            </a:endParaRPr>
          </a:p>
        </p:txBody>
      </p:sp>
      <p:sp>
        <p:nvSpPr>
          <p:cNvPr id="3" name="Content Placeholder 2"/>
          <p:cNvSpPr>
            <a:spLocks noGrp="1"/>
          </p:cNvSpPr>
          <p:nvPr>
            <p:ph idx="1"/>
          </p:nvPr>
        </p:nvSpPr>
        <p:spPr>
          <a:xfrm>
            <a:off x="336820" y="1680651"/>
            <a:ext cx="5515580" cy="4198179"/>
          </a:xfrm>
        </p:spPr>
        <p:txBody>
          <a:bodyPr>
            <a:normAutofit/>
          </a:bodyPr>
          <a:lstStyle/>
          <a:p>
            <a:pPr algn="l"/>
            <a:r>
              <a:rPr lang="en-US" sz="1800" dirty="0">
                <a:solidFill>
                  <a:schemeClr val="bg1">
                    <a:lumMod val="95000"/>
                    <a:lumOff val="5000"/>
                  </a:schemeClr>
                </a:solidFill>
                <a:latin typeface="Calibri" panose="020F0502020204030204" pitchFamily="34" charset="0"/>
                <a:cs typeface="Calibri" panose="020F0502020204030204" pitchFamily="34" charset="0"/>
              </a:rPr>
              <a:t>The idea of applying QR code in transportation expresses the ease of using financial transactions, limiting the use of paper money and limiting the spread of infection by touching it. It is a safer and more widely used idea in developed countries.</a:t>
            </a:r>
          </a:p>
          <a:p>
            <a:pPr algn="l"/>
            <a:r>
              <a:rPr lang="en-US" sz="1800" dirty="0">
                <a:solidFill>
                  <a:schemeClr val="bg1">
                    <a:lumMod val="95000"/>
                    <a:lumOff val="5000"/>
                  </a:schemeClr>
                </a:solidFill>
                <a:latin typeface="Calibri" panose="020F0502020204030204" pitchFamily="34" charset="0"/>
                <a:cs typeface="Calibri" panose="020F0502020204030204" pitchFamily="34" charset="0"/>
              </a:rPr>
              <a:t> The user will be registered through application on online basis.</a:t>
            </a:r>
            <a:endParaRPr lang="ar-EG" sz="1800" dirty="0">
              <a:solidFill>
                <a:schemeClr val="bg1">
                  <a:lumMod val="95000"/>
                  <a:lumOff val="5000"/>
                </a:schemeClr>
              </a:solidFill>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2725" y="1802571"/>
            <a:ext cx="5186011" cy="2573744"/>
          </a:xfrm>
          <a:prstGeom prst="rect">
            <a:avLst/>
          </a:prstGeom>
        </p:spPr>
      </p:pic>
    </p:spTree>
    <p:extLst>
      <p:ext uri="{BB962C8B-B14F-4D97-AF65-F5344CB8AC3E}">
        <p14:creationId xmlns:p14="http://schemas.microsoft.com/office/powerpoint/2010/main" val="180653909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376938"/>
            <a:ext cx="10353761" cy="1326321"/>
          </a:xfrm>
        </p:spPr>
        <p:txBody>
          <a:bodyPr/>
          <a:lstStyle/>
          <a:p>
            <a:r>
              <a:rPr lang="en-US" b="0" dirty="0">
                <a:solidFill>
                  <a:schemeClr val="bg1">
                    <a:lumMod val="85000"/>
                    <a:lumOff val="15000"/>
                  </a:schemeClr>
                </a:solidFill>
              </a:rPr>
              <a:t>Abstract</a:t>
            </a:r>
            <a:endParaRPr lang="ar-EG" dirty="0">
              <a:solidFill>
                <a:schemeClr val="bg1">
                  <a:lumMod val="85000"/>
                  <a:lumOff val="15000"/>
                </a:schemeClr>
              </a:solidFill>
            </a:endParaRPr>
          </a:p>
        </p:txBody>
      </p:sp>
      <p:sp>
        <p:nvSpPr>
          <p:cNvPr id="3" name="Content Placeholder 2"/>
          <p:cNvSpPr>
            <a:spLocks noGrp="1"/>
          </p:cNvSpPr>
          <p:nvPr>
            <p:ph idx="1"/>
          </p:nvPr>
        </p:nvSpPr>
        <p:spPr>
          <a:xfrm>
            <a:off x="913794" y="1703259"/>
            <a:ext cx="10353762" cy="2259141"/>
          </a:xfrm>
        </p:spPr>
        <p:txBody>
          <a:bodyPr>
            <a:normAutofit/>
          </a:bodyPr>
          <a:lstStyle/>
          <a:p>
            <a:pPr algn="l"/>
            <a:r>
              <a:rPr lang="en-US" sz="1800" dirty="0">
                <a:solidFill>
                  <a:schemeClr val="bg1">
                    <a:lumMod val="85000"/>
                    <a:lumOff val="15000"/>
                  </a:schemeClr>
                </a:solidFill>
                <a:latin typeface="Calibri" panose="020F0502020204030204" pitchFamily="34" charset="0"/>
                <a:cs typeface="Calibri" panose="020F0502020204030204" pitchFamily="34" charset="0"/>
              </a:rPr>
              <a:t>In this app, after registration profile, we have to attach our bank details to this app and add money to the wallet. Whenever we go by bus, we have to select from and to location.</a:t>
            </a:r>
          </a:p>
          <a:p>
            <a:pPr algn="l"/>
            <a:r>
              <a:rPr lang="en-US" sz="1800" dirty="0">
                <a:solidFill>
                  <a:schemeClr val="bg1">
                    <a:lumMod val="85000"/>
                    <a:lumOff val="15000"/>
                  </a:schemeClr>
                </a:solidFill>
                <a:latin typeface="Calibri" panose="020F0502020204030204" pitchFamily="34" charset="0"/>
                <a:cs typeface="Calibri" panose="020F0502020204030204" pitchFamily="34" charset="0"/>
              </a:rPr>
              <a:t>It Scans the QR code from the machine of the bus with a particular ID</a:t>
            </a:r>
          </a:p>
          <a:p>
            <a:pPr algn="l"/>
            <a:r>
              <a:rPr lang="en-US" sz="1800" dirty="0">
                <a:solidFill>
                  <a:schemeClr val="bg1">
                    <a:lumMod val="85000"/>
                    <a:lumOff val="15000"/>
                  </a:schemeClr>
                </a:solidFill>
                <a:latin typeface="Calibri" panose="020F0502020204030204" pitchFamily="34" charset="0"/>
                <a:cs typeface="Calibri" panose="020F0502020204030204" pitchFamily="34" charset="0"/>
              </a:rPr>
              <a:t>Then we can scan QR code. So directly money will transfer from our wallet to transport corporation</a:t>
            </a:r>
          </a:p>
          <a:p>
            <a:pPr algn="l"/>
            <a:r>
              <a:rPr lang="en-US" sz="1800" dirty="0">
                <a:solidFill>
                  <a:schemeClr val="bg1">
                    <a:lumMod val="85000"/>
                    <a:lumOff val="15000"/>
                  </a:schemeClr>
                </a:solidFill>
                <a:latin typeface="Calibri" panose="020F0502020204030204" pitchFamily="34" charset="0"/>
                <a:cs typeface="Calibri" panose="020F0502020204030204" pitchFamily="34" charset="0"/>
              </a:rPr>
              <a:t>Then we will get an SMS alert for ticket payment proof</a:t>
            </a:r>
            <a:r>
              <a:rPr lang="en-US" sz="1800" dirty="0">
                <a:latin typeface="Calibri" panose="020F0502020204030204" pitchFamily="34" charset="0"/>
                <a:cs typeface="Calibri" panose="020F0502020204030204" pitchFamily="34" charset="0"/>
              </a:rPr>
              <a:t>.</a:t>
            </a:r>
            <a:endParaRPr lang="ar-EG" sz="1800"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2172" y="4113543"/>
            <a:ext cx="7376799" cy="1943268"/>
          </a:xfrm>
          <a:prstGeom prst="rect">
            <a:avLst/>
          </a:prstGeom>
        </p:spPr>
      </p:pic>
    </p:spTree>
    <p:extLst>
      <p:ext uri="{BB962C8B-B14F-4D97-AF65-F5344CB8AC3E}">
        <p14:creationId xmlns:p14="http://schemas.microsoft.com/office/powerpoint/2010/main" val="402154024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a:solidFill>
                  <a:schemeClr val="bg1">
                    <a:lumMod val="85000"/>
                    <a:lumOff val="15000"/>
                  </a:schemeClr>
                </a:solidFill>
                <a:latin typeface="Algerian" panose="04020705040A02060702" pitchFamily="82" charset="0"/>
              </a:rPr>
              <a:t>ERD</a:t>
            </a:r>
            <a:endParaRPr lang="ar-EG" sz="6600" dirty="0">
              <a:solidFill>
                <a:schemeClr val="bg1">
                  <a:lumMod val="85000"/>
                  <a:lumOff val="15000"/>
                </a:schemeClr>
              </a:solidFill>
              <a:latin typeface="Algerian" panose="04020705040A02060702" pitchFamily="82" charset="0"/>
            </a:endParaRPr>
          </a:p>
        </p:txBody>
      </p:sp>
      <p:sp>
        <p:nvSpPr>
          <p:cNvPr id="3" name="Content Placeholder 2"/>
          <p:cNvSpPr>
            <a:spLocks noGrp="1"/>
          </p:cNvSpPr>
          <p:nvPr>
            <p:ph idx="1"/>
          </p:nvPr>
        </p:nvSpPr>
        <p:spPr>
          <a:xfrm>
            <a:off x="913795" y="2096063"/>
            <a:ext cx="10353762" cy="4623913"/>
          </a:xfrm>
        </p:spPr>
        <p:txBody>
          <a:bodyPr/>
          <a:lstStyle/>
          <a:p>
            <a:endParaRPr lang="ar-EG" dirty="0"/>
          </a:p>
        </p:txBody>
      </p:sp>
      <p:sp>
        <p:nvSpPr>
          <p:cNvPr id="5" name="Oval 4"/>
          <p:cNvSpPr/>
          <p:nvPr/>
        </p:nvSpPr>
        <p:spPr>
          <a:xfrm>
            <a:off x="1423358" y="2708693"/>
            <a:ext cx="940280" cy="85401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ln w="0"/>
                <a:solidFill>
                  <a:schemeClr val="bg1">
                    <a:lumMod val="95000"/>
                    <a:lumOff val="5000"/>
                  </a:schemeClr>
                </a:solidFill>
                <a:effectLst>
                  <a:outerShdw blurRad="38100" dist="19050" dir="2700000" algn="tl" rotWithShape="0">
                    <a:schemeClr val="dk1">
                      <a:alpha val="40000"/>
                    </a:schemeClr>
                  </a:outerShdw>
                </a:effectLst>
              </a:rPr>
              <a:t>user</a:t>
            </a:r>
            <a:endParaRPr lang="ar-EG" dirty="0">
              <a:ln w="0"/>
              <a:solidFill>
                <a:schemeClr val="bg1">
                  <a:lumMod val="95000"/>
                  <a:lumOff val="5000"/>
                </a:schemeClr>
              </a:solidFill>
              <a:effectLst>
                <a:outerShdw blurRad="38100" dist="19050" dir="2700000" algn="tl" rotWithShape="0">
                  <a:schemeClr val="dk1">
                    <a:alpha val="40000"/>
                  </a:schemeClr>
                </a:outerShdw>
              </a:effectLst>
            </a:endParaRPr>
          </a:p>
        </p:txBody>
      </p:sp>
      <p:cxnSp>
        <p:nvCxnSpPr>
          <p:cNvPr id="7" name="Straight Arrow Connector 6"/>
          <p:cNvCxnSpPr>
            <a:stCxn id="5" idx="6"/>
          </p:cNvCxnSpPr>
          <p:nvPr/>
        </p:nvCxnSpPr>
        <p:spPr>
          <a:xfrm flipV="1">
            <a:off x="2363638" y="3131389"/>
            <a:ext cx="284671" cy="4312"/>
          </a:xfrm>
          <a:prstGeom prst="straightConnector1">
            <a:avLst/>
          </a:prstGeom>
          <a:ln>
            <a:solidFill>
              <a:schemeClr val="accent5"/>
            </a:solidFill>
            <a:tailEnd type="triangle"/>
          </a:ln>
        </p:spPr>
        <p:style>
          <a:lnRef idx="3">
            <a:schemeClr val="dk1"/>
          </a:lnRef>
          <a:fillRef idx="0">
            <a:schemeClr val="dk1"/>
          </a:fillRef>
          <a:effectRef idx="2">
            <a:schemeClr val="dk1"/>
          </a:effectRef>
          <a:fontRef idx="minor">
            <a:schemeClr val="tx1"/>
          </a:fontRef>
        </p:style>
      </p:cxnSp>
      <p:sp>
        <p:nvSpPr>
          <p:cNvPr id="8" name="Rectangle 7"/>
          <p:cNvSpPr/>
          <p:nvPr/>
        </p:nvSpPr>
        <p:spPr>
          <a:xfrm>
            <a:off x="2648309" y="2708693"/>
            <a:ext cx="1052423" cy="90577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chemeClr val="bg1">
                    <a:lumMod val="95000"/>
                    <a:lumOff val="5000"/>
                  </a:schemeClr>
                </a:solidFill>
              </a:rPr>
              <a:t>android app</a:t>
            </a:r>
            <a:endParaRPr lang="ar-EG" dirty="0">
              <a:solidFill>
                <a:schemeClr val="bg1">
                  <a:lumMod val="95000"/>
                  <a:lumOff val="5000"/>
                </a:schemeClr>
              </a:solidFill>
            </a:endParaRPr>
          </a:p>
        </p:txBody>
      </p:sp>
      <p:cxnSp>
        <p:nvCxnSpPr>
          <p:cNvPr id="10" name="Straight Arrow Connector 9"/>
          <p:cNvCxnSpPr/>
          <p:nvPr/>
        </p:nvCxnSpPr>
        <p:spPr>
          <a:xfrm>
            <a:off x="3700732" y="3161579"/>
            <a:ext cx="250166" cy="0"/>
          </a:xfrm>
          <a:prstGeom prst="straightConnector1">
            <a:avLst/>
          </a:prstGeom>
          <a:ln>
            <a:solidFill>
              <a:schemeClr val="accent5"/>
            </a:solidFill>
            <a:tailEnd type="triangle"/>
          </a:ln>
        </p:spPr>
        <p:style>
          <a:lnRef idx="3">
            <a:schemeClr val="dk1"/>
          </a:lnRef>
          <a:fillRef idx="0">
            <a:schemeClr val="dk1"/>
          </a:fillRef>
          <a:effectRef idx="2">
            <a:schemeClr val="dk1"/>
          </a:effectRef>
          <a:fontRef idx="minor">
            <a:schemeClr val="tx1"/>
          </a:fontRef>
        </p:style>
      </p:cxnSp>
      <p:sp>
        <p:nvSpPr>
          <p:cNvPr id="11" name="Rectangle 10"/>
          <p:cNvSpPr/>
          <p:nvPr/>
        </p:nvSpPr>
        <p:spPr>
          <a:xfrm>
            <a:off x="3950898" y="2708693"/>
            <a:ext cx="914400" cy="9144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chemeClr val="bg1"/>
                </a:solidFill>
              </a:rPr>
              <a:t>enter login</a:t>
            </a:r>
            <a:endParaRPr lang="ar-EG" dirty="0">
              <a:solidFill>
                <a:schemeClr val="bg1"/>
              </a:solidFill>
            </a:endParaRPr>
          </a:p>
        </p:txBody>
      </p:sp>
      <p:cxnSp>
        <p:nvCxnSpPr>
          <p:cNvPr id="13" name="Elbow Connector 12"/>
          <p:cNvCxnSpPr/>
          <p:nvPr/>
        </p:nvCxnSpPr>
        <p:spPr>
          <a:xfrm>
            <a:off x="4865298" y="3398808"/>
            <a:ext cx="638355" cy="384428"/>
          </a:xfrm>
          <a:prstGeom prst="bentConnector3">
            <a:avLst/>
          </a:prstGeom>
          <a:ln>
            <a:solidFill>
              <a:schemeClr val="accent5"/>
            </a:solidFill>
            <a:tailEnd type="triangle"/>
          </a:ln>
        </p:spPr>
        <p:style>
          <a:lnRef idx="3">
            <a:schemeClr val="dk1"/>
          </a:lnRef>
          <a:fillRef idx="0">
            <a:schemeClr val="dk1"/>
          </a:fillRef>
          <a:effectRef idx="2">
            <a:schemeClr val="dk1"/>
          </a:effectRef>
          <a:fontRef idx="minor">
            <a:schemeClr val="tx1"/>
          </a:fontRef>
        </p:style>
      </p:cxnSp>
      <p:cxnSp>
        <p:nvCxnSpPr>
          <p:cNvPr id="19" name="Straight Connector 18"/>
          <p:cNvCxnSpPr/>
          <p:nvPr/>
        </p:nvCxnSpPr>
        <p:spPr>
          <a:xfrm>
            <a:off x="4865298" y="2915728"/>
            <a:ext cx="388189" cy="0"/>
          </a:xfrm>
          <a:prstGeom prst="line">
            <a:avLst/>
          </a:prstGeom>
          <a:ln>
            <a:solidFill>
              <a:schemeClr val="accent5"/>
            </a:solidFill>
          </a:ln>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flipV="1">
            <a:off x="5244860" y="2708693"/>
            <a:ext cx="8627" cy="189782"/>
          </a:xfrm>
          <a:prstGeom prst="line">
            <a:avLst/>
          </a:prstGeom>
          <a:ln>
            <a:solidFill>
              <a:schemeClr val="accent5"/>
            </a:solidFill>
          </a:ln>
        </p:spPr>
        <p:style>
          <a:lnRef idx="3">
            <a:schemeClr val="dk1"/>
          </a:lnRef>
          <a:fillRef idx="0">
            <a:schemeClr val="dk1"/>
          </a:fillRef>
          <a:effectRef idx="2">
            <a:schemeClr val="dk1"/>
          </a:effectRef>
          <a:fontRef idx="minor">
            <a:schemeClr val="tx1"/>
          </a:fontRef>
        </p:style>
      </p:cxnSp>
      <p:cxnSp>
        <p:nvCxnSpPr>
          <p:cNvPr id="25" name="Straight Arrow Connector 24"/>
          <p:cNvCxnSpPr/>
          <p:nvPr/>
        </p:nvCxnSpPr>
        <p:spPr>
          <a:xfrm flipV="1">
            <a:off x="5253487" y="2708693"/>
            <a:ext cx="379562" cy="1"/>
          </a:xfrm>
          <a:prstGeom prst="straightConnector1">
            <a:avLst/>
          </a:prstGeom>
          <a:ln>
            <a:solidFill>
              <a:schemeClr val="accent5"/>
            </a:solidFill>
            <a:tailEnd type="triangle"/>
          </a:ln>
        </p:spPr>
        <p:style>
          <a:lnRef idx="3">
            <a:schemeClr val="dk1"/>
          </a:lnRef>
          <a:fillRef idx="0">
            <a:schemeClr val="dk1"/>
          </a:fillRef>
          <a:effectRef idx="2">
            <a:schemeClr val="dk1"/>
          </a:effectRef>
          <a:fontRef idx="minor">
            <a:schemeClr val="tx1"/>
          </a:fontRef>
        </p:style>
      </p:cxnSp>
      <p:sp>
        <p:nvSpPr>
          <p:cNvPr id="29" name="Rounded Rectangle 28"/>
          <p:cNvSpPr/>
          <p:nvPr/>
        </p:nvSpPr>
        <p:spPr>
          <a:xfrm>
            <a:off x="5633048" y="2363638"/>
            <a:ext cx="1820175" cy="767751"/>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chemeClr val="bg1"/>
                </a:solidFill>
              </a:rPr>
              <a:t>select from and to location</a:t>
            </a:r>
            <a:endParaRPr lang="ar-EG" dirty="0">
              <a:solidFill>
                <a:schemeClr val="bg1"/>
              </a:solidFill>
            </a:endParaRPr>
          </a:p>
        </p:txBody>
      </p:sp>
      <p:cxnSp>
        <p:nvCxnSpPr>
          <p:cNvPr id="32" name="Straight Arrow Connector 31"/>
          <p:cNvCxnSpPr/>
          <p:nvPr/>
        </p:nvCxnSpPr>
        <p:spPr>
          <a:xfrm>
            <a:off x="7453223" y="2786332"/>
            <a:ext cx="250166" cy="8626"/>
          </a:xfrm>
          <a:prstGeom prst="straightConnector1">
            <a:avLst/>
          </a:prstGeom>
          <a:ln>
            <a:solidFill>
              <a:schemeClr val="accent5"/>
            </a:solidFill>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7703389" y="2467155"/>
            <a:ext cx="1881162" cy="664234"/>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chemeClr val="bg1"/>
                </a:solidFill>
              </a:rPr>
              <a:t>select the bus from list</a:t>
            </a:r>
            <a:endParaRPr lang="ar-EG" dirty="0">
              <a:solidFill>
                <a:schemeClr val="bg1"/>
              </a:solidFill>
            </a:endParaRPr>
          </a:p>
        </p:txBody>
      </p:sp>
      <p:cxnSp>
        <p:nvCxnSpPr>
          <p:cNvPr id="35" name="Straight Arrow Connector 34"/>
          <p:cNvCxnSpPr>
            <a:stCxn id="33" idx="3"/>
          </p:cNvCxnSpPr>
          <p:nvPr/>
        </p:nvCxnSpPr>
        <p:spPr>
          <a:xfrm>
            <a:off x="9584551" y="2799272"/>
            <a:ext cx="189177" cy="4313"/>
          </a:xfrm>
          <a:prstGeom prst="straightConnector1">
            <a:avLst/>
          </a:prstGeom>
          <a:ln>
            <a:solidFill>
              <a:schemeClr val="accent5"/>
            </a:solidFill>
            <a:tailEnd type="triangle"/>
          </a:ln>
        </p:spPr>
        <p:style>
          <a:lnRef idx="3">
            <a:schemeClr val="dk1"/>
          </a:lnRef>
          <a:fillRef idx="0">
            <a:schemeClr val="dk1"/>
          </a:fillRef>
          <a:effectRef idx="2">
            <a:schemeClr val="dk1"/>
          </a:effectRef>
          <a:fontRef idx="minor">
            <a:schemeClr val="tx1"/>
          </a:fontRef>
        </p:style>
      </p:cxnSp>
      <p:sp>
        <p:nvSpPr>
          <p:cNvPr id="36" name="Rectangle 35"/>
          <p:cNvSpPr/>
          <p:nvPr/>
        </p:nvSpPr>
        <p:spPr>
          <a:xfrm>
            <a:off x="9834717" y="2544792"/>
            <a:ext cx="1353743" cy="53323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chemeClr val="bg1"/>
                </a:solidFill>
              </a:rPr>
              <a:t>enter </a:t>
            </a:r>
            <a:r>
              <a:rPr lang="en-US" dirty="0" err="1">
                <a:solidFill>
                  <a:schemeClr val="bg1"/>
                </a:solidFill>
              </a:rPr>
              <a:t>num</a:t>
            </a:r>
            <a:r>
              <a:rPr lang="en-US" dirty="0">
                <a:solidFill>
                  <a:schemeClr val="bg1"/>
                </a:solidFill>
              </a:rPr>
              <a:t> of pass</a:t>
            </a:r>
            <a:endParaRPr lang="ar-EG" dirty="0">
              <a:solidFill>
                <a:schemeClr val="bg1"/>
              </a:solidFill>
            </a:endParaRPr>
          </a:p>
        </p:txBody>
      </p:sp>
      <p:sp>
        <p:nvSpPr>
          <p:cNvPr id="37" name="Rounded Rectangle 36"/>
          <p:cNvSpPr/>
          <p:nvPr/>
        </p:nvSpPr>
        <p:spPr>
          <a:xfrm>
            <a:off x="5503653" y="3398808"/>
            <a:ext cx="1234182" cy="82813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chemeClr val="bg1"/>
                </a:solidFill>
              </a:rPr>
              <a:t>enter bank details</a:t>
            </a:r>
            <a:endParaRPr lang="ar-EG" dirty="0">
              <a:solidFill>
                <a:schemeClr val="bg1"/>
              </a:solidFill>
            </a:endParaRPr>
          </a:p>
        </p:txBody>
      </p:sp>
      <p:cxnSp>
        <p:nvCxnSpPr>
          <p:cNvPr id="39" name="Straight Arrow Connector 38"/>
          <p:cNvCxnSpPr/>
          <p:nvPr/>
        </p:nvCxnSpPr>
        <p:spPr>
          <a:xfrm>
            <a:off x="6737835" y="3835878"/>
            <a:ext cx="180550" cy="0"/>
          </a:xfrm>
          <a:prstGeom prst="straightConnector1">
            <a:avLst/>
          </a:prstGeom>
          <a:ln>
            <a:solidFill>
              <a:schemeClr val="accent5"/>
            </a:solidFill>
            <a:tailEnd type="triangle"/>
          </a:ln>
        </p:spPr>
        <p:style>
          <a:lnRef idx="3">
            <a:schemeClr val="dk1"/>
          </a:lnRef>
          <a:fillRef idx="0">
            <a:schemeClr val="dk1"/>
          </a:fillRef>
          <a:effectRef idx="2">
            <a:schemeClr val="dk1"/>
          </a:effectRef>
          <a:fontRef idx="minor">
            <a:schemeClr val="tx1"/>
          </a:fontRef>
        </p:style>
      </p:cxnSp>
      <p:sp>
        <p:nvSpPr>
          <p:cNvPr id="40" name="Rectangle 39"/>
          <p:cNvSpPr/>
          <p:nvPr/>
        </p:nvSpPr>
        <p:spPr>
          <a:xfrm>
            <a:off x="6892808" y="3398808"/>
            <a:ext cx="966763" cy="82813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chemeClr val="bg1"/>
                </a:solidFill>
              </a:rPr>
              <a:t>money wallet</a:t>
            </a:r>
            <a:endParaRPr lang="ar-EG" dirty="0">
              <a:solidFill>
                <a:schemeClr val="bg1"/>
              </a:solidFill>
            </a:endParaRPr>
          </a:p>
        </p:txBody>
      </p:sp>
      <p:cxnSp>
        <p:nvCxnSpPr>
          <p:cNvPr id="42" name="Straight Arrow Connector 41"/>
          <p:cNvCxnSpPr/>
          <p:nvPr/>
        </p:nvCxnSpPr>
        <p:spPr>
          <a:xfrm flipH="1">
            <a:off x="7859571" y="3835877"/>
            <a:ext cx="216567" cy="0"/>
          </a:xfrm>
          <a:prstGeom prst="straightConnector1">
            <a:avLst/>
          </a:prstGeom>
          <a:ln>
            <a:solidFill>
              <a:schemeClr val="accent5"/>
            </a:solidFill>
            <a:tailEnd type="triangle"/>
          </a:ln>
        </p:spPr>
        <p:style>
          <a:lnRef idx="3">
            <a:schemeClr val="dk1"/>
          </a:lnRef>
          <a:fillRef idx="0">
            <a:schemeClr val="dk1"/>
          </a:fillRef>
          <a:effectRef idx="2">
            <a:schemeClr val="dk1"/>
          </a:effectRef>
          <a:fontRef idx="minor">
            <a:schemeClr val="tx1"/>
          </a:fontRef>
        </p:style>
      </p:cxnSp>
      <p:sp>
        <p:nvSpPr>
          <p:cNvPr id="43" name="Rectangle 42"/>
          <p:cNvSpPr/>
          <p:nvPr/>
        </p:nvSpPr>
        <p:spPr>
          <a:xfrm>
            <a:off x="8006194" y="3407436"/>
            <a:ext cx="716597" cy="81950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chemeClr val="bg1"/>
                </a:solidFill>
              </a:rPr>
              <a:t>QR</a:t>
            </a:r>
          </a:p>
          <a:p>
            <a:pPr algn="ctr"/>
            <a:r>
              <a:rPr lang="en-US" dirty="0">
                <a:solidFill>
                  <a:schemeClr val="bg1"/>
                </a:solidFill>
              </a:rPr>
              <a:t>scan</a:t>
            </a:r>
            <a:endParaRPr lang="ar-EG" dirty="0">
              <a:solidFill>
                <a:schemeClr val="bg1"/>
              </a:solidFill>
            </a:endParaRPr>
          </a:p>
        </p:txBody>
      </p:sp>
      <p:cxnSp>
        <p:nvCxnSpPr>
          <p:cNvPr id="49" name="Straight Connector 48"/>
          <p:cNvCxnSpPr>
            <a:stCxn id="36" idx="2"/>
          </p:cNvCxnSpPr>
          <p:nvPr/>
        </p:nvCxnSpPr>
        <p:spPr>
          <a:xfrm flipH="1">
            <a:off x="10511588" y="3078025"/>
            <a:ext cx="1" cy="757852"/>
          </a:xfrm>
          <a:prstGeom prst="line">
            <a:avLst/>
          </a:prstGeom>
          <a:ln>
            <a:solidFill>
              <a:schemeClr val="accent5"/>
            </a:solidFill>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flipH="1" flipV="1">
            <a:off x="8762339" y="3812876"/>
            <a:ext cx="1749249" cy="23001"/>
          </a:xfrm>
          <a:prstGeom prst="straightConnector1">
            <a:avLst/>
          </a:prstGeom>
          <a:ln>
            <a:solidFill>
              <a:schemeClr val="accent5"/>
            </a:solidFill>
            <a:tailEnd type="triangle"/>
          </a:ln>
        </p:spPr>
        <p:style>
          <a:lnRef idx="3">
            <a:schemeClr val="dk1"/>
          </a:lnRef>
          <a:fillRef idx="0">
            <a:schemeClr val="dk1"/>
          </a:fillRef>
          <a:effectRef idx="2">
            <a:schemeClr val="dk1"/>
          </a:effectRef>
          <a:fontRef idx="minor">
            <a:schemeClr val="tx1"/>
          </a:fontRef>
        </p:style>
      </p:cxnSp>
      <p:cxnSp>
        <p:nvCxnSpPr>
          <p:cNvPr id="53" name="Straight Arrow Connector 52"/>
          <p:cNvCxnSpPr/>
          <p:nvPr/>
        </p:nvCxnSpPr>
        <p:spPr>
          <a:xfrm>
            <a:off x="8364492" y="4226945"/>
            <a:ext cx="0" cy="386751"/>
          </a:xfrm>
          <a:prstGeom prst="straightConnector1">
            <a:avLst/>
          </a:prstGeom>
          <a:ln>
            <a:solidFill>
              <a:schemeClr val="accent5"/>
            </a:solidFill>
            <a:headEnd type="triangle"/>
            <a:tailEnd type="triangle"/>
          </a:ln>
        </p:spPr>
        <p:style>
          <a:lnRef idx="3">
            <a:schemeClr val="dk1"/>
          </a:lnRef>
          <a:fillRef idx="0">
            <a:schemeClr val="dk1"/>
          </a:fillRef>
          <a:effectRef idx="2">
            <a:schemeClr val="dk1"/>
          </a:effectRef>
          <a:fontRef idx="minor">
            <a:schemeClr val="tx1"/>
          </a:fontRef>
        </p:style>
      </p:cxnSp>
      <p:sp>
        <p:nvSpPr>
          <p:cNvPr id="54" name="Rounded Rectangle 53"/>
          <p:cNvSpPr/>
          <p:nvPr/>
        </p:nvSpPr>
        <p:spPr>
          <a:xfrm>
            <a:off x="7703389" y="4613696"/>
            <a:ext cx="1473481" cy="62254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chemeClr val="bg1"/>
                </a:solidFill>
              </a:rPr>
              <a:t>web sever database</a:t>
            </a:r>
            <a:endParaRPr lang="ar-EG" dirty="0">
              <a:solidFill>
                <a:schemeClr val="bg1"/>
              </a:solidFill>
            </a:endParaRPr>
          </a:p>
        </p:txBody>
      </p:sp>
      <p:cxnSp>
        <p:nvCxnSpPr>
          <p:cNvPr id="61" name="Straight Connector 60"/>
          <p:cNvCxnSpPr/>
          <p:nvPr/>
        </p:nvCxnSpPr>
        <p:spPr>
          <a:xfrm>
            <a:off x="8867955" y="5236236"/>
            <a:ext cx="8627" cy="316454"/>
          </a:xfrm>
          <a:prstGeom prst="line">
            <a:avLst/>
          </a:prstGeom>
          <a:ln>
            <a:solidFill>
              <a:schemeClr val="accent5"/>
            </a:solidFill>
          </a:ln>
        </p:spPr>
        <p:style>
          <a:lnRef idx="3">
            <a:schemeClr val="dk1"/>
          </a:lnRef>
          <a:fillRef idx="0">
            <a:schemeClr val="dk1"/>
          </a:fillRef>
          <a:effectRef idx="2">
            <a:schemeClr val="dk1"/>
          </a:effectRef>
          <a:fontRef idx="minor">
            <a:schemeClr val="tx1"/>
          </a:fontRef>
        </p:style>
      </p:cxnSp>
      <p:cxnSp>
        <p:nvCxnSpPr>
          <p:cNvPr id="65" name="Straight Arrow Connector 64"/>
          <p:cNvCxnSpPr/>
          <p:nvPr/>
        </p:nvCxnSpPr>
        <p:spPr>
          <a:xfrm>
            <a:off x="9176870" y="5552690"/>
            <a:ext cx="0" cy="218382"/>
          </a:xfrm>
          <a:prstGeom prst="straightConnector1">
            <a:avLst/>
          </a:prstGeom>
          <a:ln>
            <a:solidFill>
              <a:schemeClr val="accent5"/>
            </a:solidFill>
            <a:tailEnd type="triangle"/>
          </a:ln>
        </p:spPr>
        <p:style>
          <a:lnRef idx="3">
            <a:schemeClr val="dk1"/>
          </a:lnRef>
          <a:fillRef idx="0">
            <a:schemeClr val="dk1"/>
          </a:fillRef>
          <a:effectRef idx="2">
            <a:schemeClr val="dk1"/>
          </a:effectRef>
          <a:fontRef idx="minor">
            <a:schemeClr val="tx1"/>
          </a:fontRef>
        </p:style>
      </p:cxnSp>
      <p:cxnSp>
        <p:nvCxnSpPr>
          <p:cNvPr id="67" name="Straight Connector 66"/>
          <p:cNvCxnSpPr/>
          <p:nvPr/>
        </p:nvCxnSpPr>
        <p:spPr>
          <a:xfrm>
            <a:off x="8876582" y="5552690"/>
            <a:ext cx="300288" cy="0"/>
          </a:xfrm>
          <a:prstGeom prst="line">
            <a:avLst/>
          </a:prstGeom>
          <a:ln>
            <a:solidFill>
              <a:schemeClr val="accent5"/>
            </a:solidFill>
          </a:ln>
        </p:spPr>
        <p:style>
          <a:lnRef idx="3">
            <a:schemeClr val="dk1"/>
          </a:lnRef>
          <a:fillRef idx="0">
            <a:schemeClr val="dk1"/>
          </a:fillRef>
          <a:effectRef idx="2">
            <a:schemeClr val="dk1"/>
          </a:effectRef>
          <a:fontRef idx="minor">
            <a:schemeClr val="tx1"/>
          </a:fontRef>
        </p:style>
      </p:cxnSp>
      <p:sp>
        <p:nvSpPr>
          <p:cNvPr id="69" name="Oval 68"/>
          <p:cNvSpPr/>
          <p:nvPr/>
        </p:nvSpPr>
        <p:spPr>
          <a:xfrm>
            <a:off x="8203833" y="5771072"/>
            <a:ext cx="1946074" cy="83676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chemeClr val="bg1"/>
                </a:solidFill>
              </a:rPr>
              <a:t>check bus machine id</a:t>
            </a:r>
            <a:endParaRPr lang="ar-EG" dirty="0">
              <a:solidFill>
                <a:schemeClr val="bg1"/>
              </a:solidFill>
            </a:endParaRPr>
          </a:p>
        </p:txBody>
      </p:sp>
      <p:cxnSp>
        <p:nvCxnSpPr>
          <p:cNvPr id="71" name="Straight Connector 70"/>
          <p:cNvCxnSpPr/>
          <p:nvPr/>
        </p:nvCxnSpPr>
        <p:spPr>
          <a:xfrm>
            <a:off x="8006194" y="5236236"/>
            <a:ext cx="8048" cy="316454"/>
          </a:xfrm>
          <a:prstGeom prst="line">
            <a:avLst/>
          </a:prstGeom>
          <a:ln>
            <a:solidFill>
              <a:schemeClr val="accent5"/>
            </a:solidFill>
          </a:ln>
        </p:spPr>
        <p:style>
          <a:lnRef idx="3">
            <a:schemeClr val="dk1"/>
          </a:lnRef>
          <a:fillRef idx="0">
            <a:schemeClr val="dk1"/>
          </a:fillRef>
          <a:effectRef idx="2">
            <a:schemeClr val="dk1"/>
          </a:effectRef>
          <a:fontRef idx="minor">
            <a:schemeClr val="tx1"/>
          </a:fontRef>
        </p:style>
      </p:cxnSp>
      <p:cxnSp>
        <p:nvCxnSpPr>
          <p:cNvPr id="74" name="Straight Connector 73"/>
          <p:cNvCxnSpPr/>
          <p:nvPr/>
        </p:nvCxnSpPr>
        <p:spPr>
          <a:xfrm flipH="1">
            <a:off x="6543135" y="5552690"/>
            <a:ext cx="1463060" cy="0"/>
          </a:xfrm>
          <a:prstGeom prst="line">
            <a:avLst/>
          </a:prstGeom>
          <a:ln>
            <a:solidFill>
              <a:schemeClr val="accent5"/>
            </a:solidFill>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a:off x="6543135" y="5552690"/>
            <a:ext cx="0" cy="218382"/>
          </a:xfrm>
          <a:prstGeom prst="straightConnector1">
            <a:avLst/>
          </a:prstGeom>
          <a:ln>
            <a:solidFill>
              <a:schemeClr val="accent5"/>
            </a:solidFill>
            <a:tailEnd type="triangle"/>
          </a:ln>
        </p:spPr>
        <p:style>
          <a:lnRef idx="3">
            <a:schemeClr val="dk1"/>
          </a:lnRef>
          <a:fillRef idx="0">
            <a:schemeClr val="dk1"/>
          </a:fillRef>
          <a:effectRef idx="2">
            <a:schemeClr val="dk1"/>
          </a:effectRef>
          <a:fontRef idx="minor">
            <a:schemeClr val="tx1"/>
          </a:fontRef>
        </p:style>
      </p:cxnSp>
      <p:sp>
        <p:nvSpPr>
          <p:cNvPr id="80" name="Oval 79"/>
          <p:cNvSpPr/>
          <p:nvPr/>
        </p:nvSpPr>
        <p:spPr>
          <a:xfrm>
            <a:off x="5538157" y="5771072"/>
            <a:ext cx="2009956" cy="9273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chemeClr val="bg1"/>
                </a:solidFill>
              </a:rPr>
              <a:t>money calculation</a:t>
            </a:r>
            <a:endParaRPr lang="ar-EG" dirty="0">
              <a:solidFill>
                <a:schemeClr val="bg1"/>
              </a:solidFill>
            </a:endParaRPr>
          </a:p>
        </p:txBody>
      </p:sp>
      <p:cxnSp>
        <p:nvCxnSpPr>
          <p:cNvPr id="82" name="Straight Arrow Connector 81"/>
          <p:cNvCxnSpPr>
            <a:stCxn id="80" idx="2"/>
          </p:cNvCxnSpPr>
          <p:nvPr/>
        </p:nvCxnSpPr>
        <p:spPr>
          <a:xfrm flipH="1">
            <a:off x="4244196" y="6234742"/>
            <a:ext cx="1293961" cy="0"/>
          </a:xfrm>
          <a:prstGeom prst="straightConnector1">
            <a:avLst/>
          </a:prstGeom>
          <a:ln>
            <a:solidFill>
              <a:schemeClr val="accent5"/>
            </a:solidFill>
            <a:tailEnd type="triangle"/>
          </a:ln>
        </p:spPr>
        <p:style>
          <a:lnRef idx="3">
            <a:schemeClr val="dk1"/>
          </a:lnRef>
          <a:fillRef idx="0">
            <a:schemeClr val="dk1"/>
          </a:fillRef>
          <a:effectRef idx="2">
            <a:schemeClr val="dk1"/>
          </a:effectRef>
          <a:fontRef idx="minor">
            <a:schemeClr val="tx1"/>
          </a:fontRef>
        </p:style>
      </p:cxnSp>
      <p:sp>
        <p:nvSpPr>
          <p:cNvPr id="83" name="Rounded Rectangle 82"/>
          <p:cNvSpPr/>
          <p:nvPr/>
        </p:nvSpPr>
        <p:spPr>
          <a:xfrm>
            <a:off x="2799269" y="5911251"/>
            <a:ext cx="1457864" cy="646981"/>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bg1"/>
                </a:solidFill>
                <a:effectLst>
                  <a:outerShdw blurRad="38100" dist="38100" dir="2700000" algn="tl">
                    <a:srgbClr val="000000">
                      <a:alpha val="43137"/>
                    </a:srgbClr>
                  </a:outerShdw>
                </a:effectLst>
              </a:rPr>
              <a:t>send SMS</a:t>
            </a:r>
            <a:endParaRPr lang="ar-EG"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59712280"/>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solidFill>
                  <a:schemeClr val="bg1">
                    <a:lumMod val="85000"/>
                    <a:lumOff val="15000"/>
                  </a:schemeClr>
                </a:solidFill>
              </a:rPr>
              <a:t>Advantage                     </a:t>
            </a:r>
            <a:r>
              <a:rPr lang="en-US" dirty="0" err="1">
                <a:solidFill>
                  <a:schemeClr val="bg1">
                    <a:lumMod val="85000"/>
                    <a:lumOff val="15000"/>
                  </a:schemeClr>
                </a:solidFill>
              </a:rPr>
              <a:t>Disadvatage</a:t>
            </a:r>
            <a:endParaRPr lang="ar-EG" dirty="0">
              <a:solidFill>
                <a:schemeClr val="bg1">
                  <a:lumMod val="85000"/>
                  <a:lumOff val="15000"/>
                </a:schemeClr>
              </a:solidFill>
            </a:endParaRPr>
          </a:p>
        </p:txBody>
      </p:sp>
      <p:sp>
        <p:nvSpPr>
          <p:cNvPr id="3" name="Content Placeholder 2"/>
          <p:cNvSpPr>
            <a:spLocks noGrp="1"/>
          </p:cNvSpPr>
          <p:nvPr>
            <p:ph idx="1"/>
          </p:nvPr>
        </p:nvSpPr>
        <p:spPr/>
        <p:txBody>
          <a:bodyPr>
            <a:normAutofit/>
          </a:bodyPr>
          <a:lstStyle/>
          <a:p>
            <a:pPr marL="0" indent="0" algn="l">
              <a:buNone/>
            </a:pPr>
            <a:r>
              <a:rPr lang="en-US" dirty="0">
                <a:solidFill>
                  <a:schemeClr val="bg1">
                    <a:lumMod val="85000"/>
                    <a:lumOff val="15000"/>
                  </a:schemeClr>
                </a:solidFill>
              </a:rPr>
              <a:t>Easy ticket process.                                                          system may be dropped</a:t>
            </a:r>
          </a:p>
          <a:p>
            <a:pPr marL="0" indent="0" algn="l">
              <a:buNone/>
            </a:pPr>
            <a:r>
              <a:rPr lang="en-US" dirty="0">
                <a:solidFill>
                  <a:schemeClr val="bg1">
                    <a:lumMod val="85000"/>
                    <a:lumOff val="15000"/>
                  </a:schemeClr>
                </a:solidFill>
              </a:rPr>
              <a:t>limiting theft of money                                                     the card may be stolen       </a:t>
            </a:r>
          </a:p>
          <a:p>
            <a:pPr marL="0" indent="0" algn="l">
              <a:buNone/>
            </a:pPr>
            <a:r>
              <a:rPr lang="en-US" dirty="0">
                <a:solidFill>
                  <a:schemeClr val="bg1">
                    <a:lumMod val="85000"/>
                    <a:lumOff val="15000"/>
                  </a:schemeClr>
                </a:solidFill>
              </a:rPr>
              <a:t>The project would be valuable to general society        </a:t>
            </a:r>
          </a:p>
          <a:p>
            <a:pPr marL="0" indent="0" algn="l">
              <a:buNone/>
            </a:pPr>
            <a:r>
              <a:rPr lang="en-US" dirty="0">
                <a:solidFill>
                  <a:schemeClr val="bg1">
                    <a:lumMod val="85000"/>
                    <a:lumOff val="15000"/>
                  </a:schemeClr>
                </a:solidFill>
              </a:rPr>
              <a:t>Limit the Viral infection and Promiscuity</a:t>
            </a:r>
            <a:r>
              <a:rPr lang="ar-EG" dirty="0">
                <a:solidFill>
                  <a:schemeClr val="bg1">
                    <a:lumMod val="85000"/>
                    <a:lumOff val="15000"/>
                  </a:schemeClr>
                </a:solidFill>
              </a:rPr>
              <a:t> </a:t>
            </a:r>
            <a:endParaRPr lang="en-US" dirty="0">
              <a:solidFill>
                <a:schemeClr val="bg1">
                  <a:lumMod val="85000"/>
                  <a:lumOff val="15000"/>
                </a:schemeClr>
              </a:solidFill>
            </a:endParaRPr>
          </a:p>
          <a:p>
            <a:pPr marL="0" indent="0" algn="l">
              <a:buNone/>
            </a:pPr>
            <a:r>
              <a:rPr lang="en-US" dirty="0">
                <a:solidFill>
                  <a:schemeClr val="bg1">
                    <a:lumMod val="85000"/>
                    <a:lumOff val="15000"/>
                  </a:schemeClr>
                </a:solidFill>
              </a:rPr>
              <a:t>The card will be available to everybody</a:t>
            </a:r>
          </a:p>
          <a:p>
            <a:pPr marL="0" indent="0" algn="l">
              <a:buNone/>
            </a:pPr>
            <a:r>
              <a:rPr lang="en-US" dirty="0">
                <a:solidFill>
                  <a:schemeClr val="bg1">
                    <a:lumMod val="85000"/>
                    <a:lumOff val="15000"/>
                  </a:schemeClr>
                </a:solidFill>
              </a:rPr>
              <a:t>                                                           </a:t>
            </a:r>
            <a:r>
              <a:rPr lang="ar-EG" dirty="0"/>
              <a:t>   </a:t>
            </a:r>
          </a:p>
        </p:txBody>
      </p:sp>
    </p:spTree>
    <p:extLst>
      <p:ext uri="{BB962C8B-B14F-4D97-AF65-F5344CB8AC3E}">
        <p14:creationId xmlns:p14="http://schemas.microsoft.com/office/powerpoint/2010/main" val="27099045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85000"/>
                    <a:lumOff val="15000"/>
                  </a:schemeClr>
                </a:solidFill>
              </a:rPr>
              <a:t>conclusion</a:t>
            </a:r>
            <a:endParaRPr lang="en-US" dirty="0"/>
          </a:p>
        </p:txBody>
      </p:sp>
      <p:sp>
        <p:nvSpPr>
          <p:cNvPr id="3" name="Content Placeholder 2"/>
          <p:cNvSpPr>
            <a:spLocks noGrp="1"/>
          </p:cNvSpPr>
          <p:nvPr>
            <p:ph idx="1"/>
          </p:nvPr>
        </p:nvSpPr>
        <p:spPr>
          <a:xfrm>
            <a:off x="844127" y="1773847"/>
            <a:ext cx="10353762" cy="3695136"/>
          </a:xfrm>
        </p:spPr>
        <p:txBody>
          <a:bodyPr>
            <a:normAutofit/>
          </a:bodyPr>
          <a:lstStyle/>
          <a:p>
            <a:pPr algn="l"/>
            <a:r>
              <a:rPr lang="en-US" sz="1800" dirty="0">
                <a:solidFill>
                  <a:schemeClr val="bg1">
                    <a:lumMod val="85000"/>
                    <a:lumOff val="15000"/>
                  </a:schemeClr>
                </a:solidFill>
                <a:latin typeface="Calibri" panose="020F0502020204030204" pitchFamily="34" charset="0"/>
                <a:cs typeface="Calibri" panose="020F0502020204030204" pitchFamily="34" charset="0"/>
              </a:rPr>
              <a:t>framework would empower the general population to have the ticket for movement in metropolitan and for the most part open transport, in addition, the printed material will be decreased and loosing of the card is additionally wiped out elements of the ticket of each </a:t>
            </a:r>
            <a:r>
              <a:rPr lang="en-US" sz="1800" dirty="0" err="1">
                <a:solidFill>
                  <a:schemeClr val="bg1">
                    <a:lumMod val="85000"/>
                    <a:lumOff val="15000"/>
                  </a:schemeClr>
                </a:solidFill>
                <a:latin typeface="Calibri" panose="020F0502020204030204" pitchFamily="34" charset="0"/>
                <a:cs typeface="Calibri" panose="020F0502020204030204" pitchFamily="34" charset="0"/>
              </a:rPr>
              <a:t>traveller</a:t>
            </a:r>
            <a:r>
              <a:rPr lang="en-US" sz="1800" dirty="0">
                <a:solidFill>
                  <a:schemeClr val="bg1">
                    <a:lumMod val="85000"/>
                    <a:lumOff val="15000"/>
                  </a:schemeClr>
                </a:solidFill>
                <a:latin typeface="Calibri" panose="020F0502020204030204" pitchFamily="34" charset="0"/>
                <a:cs typeface="Calibri" panose="020F0502020204030204" pitchFamily="34" charset="0"/>
              </a:rPr>
              <a:t> are put away in the database alongside conductor points of interest which are followed by the administrator</a:t>
            </a:r>
          </a:p>
          <a:p>
            <a:pPr marL="0" indent="0" algn="l">
              <a:buNone/>
            </a:pPr>
            <a:endParaRPr lang="en-US" sz="1800" dirty="0">
              <a:solidFill>
                <a:schemeClr val="bg1">
                  <a:lumMod val="85000"/>
                  <a:lumOff val="15000"/>
                </a:schemeClr>
              </a:solidFill>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3897" y="3684701"/>
            <a:ext cx="7646126" cy="2606266"/>
          </a:xfrm>
          <a:prstGeom prst="rect">
            <a:avLst/>
          </a:prstGeom>
        </p:spPr>
      </p:pic>
    </p:spTree>
    <p:extLst>
      <p:ext uri="{BB962C8B-B14F-4D97-AF65-F5344CB8AC3E}">
        <p14:creationId xmlns:p14="http://schemas.microsoft.com/office/powerpoint/2010/main" val="15777224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295</TotalTime>
  <Words>308</Words>
  <Application>Microsoft Office PowerPoint</Application>
  <PresentationFormat>Widescreen</PresentationFormat>
  <Paragraphs>40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Damask</vt:lpstr>
      <vt:lpstr>qr code in transports</vt:lpstr>
      <vt:lpstr>team info</vt:lpstr>
      <vt:lpstr>Introduction</vt:lpstr>
      <vt:lpstr>Abstract</vt:lpstr>
      <vt:lpstr>ERD</vt:lpstr>
      <vt:lpstr>Advantage                     Disadvatage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qr code in transports</dc:title>
  <dc:creator>engy192172@fci.bu.edu.eg</dc:creator>
  <cp:lastModifiedBy>takwa takwa192202@fci.bu.edu.eg</cp:lastModifiedBy>
  <cp:revision>21</cp:revision>
  <dcterms:created xsi:type="dcterms:W3CDTF">2021-04-18T20:54:07Z</dcterms:created>
  <dcterms:modified xsi:type="dcterms:W3CDTF">2021-05-09T19:02:43Z</dcterms:modified>
</cp:coreProperties>
</file>