
<file path=[Content_Types].xml><?xml version="1.0" encoding="utf-8"?>
<Types xmlns="http://schemas.openxmlformats.org/package/2006/content-types">
  <Default Extension="fntdata" ContentType="application/x-fontdata"/>
  <Default Extension="gif" ContentType="image/gif"/>
  <Default Extension="jfif" ContentType="image/jpeg"/>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17"/>
  </p:notesMasterIdLst>
  <p:sldIdLst>
    <p:sldId id="256" r:id="rId5"/>
    <p:sldId id="258" r:id="rId6"/>
    <p:sldId id="260" r:id="rId7"/>
    <p:sldId id="261" r:id="rId8"/>
    <p:sldId id="323" r:id="rId9"/>
    <p:sldId id="264" r:id="rId10"/>
    <p:sldId id="265" r:id="rId11"/>
    <p:sldId id="306" r:id="rId12"/>
    <p:sldId id="307" r:id="rId13"/>
    <p:sldId id="309" r:id="rId14"/>
    <p:sldId id="324" r:id="rId15"/>
    <p:sldId id="259" r:id="rId16"/>
  </p:sldIdLst>
  <p:sldSz cx="9144000" cy="5143500" type="screen16x9"/>
  <p:notesSz cx="6858000" cy="9144000"/>
  <p:embeddedFontLst>
    <p:embeddedFont>
      <p:font typeface="Abel" panose="020B0604020202020204" charset="0"/>
      <p:regular r:id="rId18"/>
    </p:embeddedFon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
      <p:font typeface="Montserrat" panose="020B0604020202020204" charset="0"/>
      <p:regular r:id="rId24"/>
      <p:bold r:id="rId25"/>
      <p:italic r:id="rId26"/>
      <p:boldItalic r:id="rId27"/>
    </p:embeddedFont>
    <p:embeddedFont>
      <p:font typeface="Roboto Condensed Light" panose="02000000000000000000" pitchFamily="2" charset="0"/>
      <p:regular r:id="rId28"/>
      <p:italic r:id="rId29"/>
    </p:embeddedFont>
    <p:embeddedFont>
      <p:font typeface="Rubik Light" panose="020B0604020202020204" charset="-79"/>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64525-A044-46C8-B21E-24832E8D6A7C}" v="64" dt="2021-05-24T15:08:01.500"/>
  </p1510:revLst>
</p1510:revInfo>
</file>

<file path=ppt/tableStyles.xml><?xml version="1.0" encoding="utf-8"?>
<a:tblStyleLst xmlns:a="http://schemas.openxmlformats.org/drawingml/2006/main" def="{A0ED0695-4212-4DFC-BCE5-AFD804FCDD38}">
  <a:tblStyle styleId="{A0ED0695-4212-4DFC-BCE5-AFD804FCD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9" Type="http://schemas.microsoft.com/office/2015/10/relationships/revisionInfo" Target="revisionInfo.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him Askar" userId="620f692e0b15a1ec" providerId="LiveId" clId="{51364525-A044-46C8-B21E-24832E8D6A7C}"/>
    <pc:docChg chg="undo custSel delSld modSld sldOrd">
      <pc:chgData name="Ibrahim Askar" userId="620f692e0b15a1ec" providerId="LiveId" clId="{51364525-A044-46C8-B21E-24832E8D6A7C}" dt="2021-05-24T15:16:55.647" v="114"/>
      <pc:docMkLst>
        <pc:docMk/>
      </pc:docMkLst>
      <pc:sldChg chg="delSp modSp mod delAnim">
        <pc:chgData name="Ibrahim Askar" userId="620f692e0b15a1ec" providerId="LiveId" clId="{51364525-A044-46C8-B21E-24832E8D6A7C}" dt="2021-05-24T15:02:45.268" v="66" actId="1076"/>
        <pc:sldMkLst>
          <pc:docMk/>
          <pc:sldMk cId="0" sldId="258"/>
        </pc:sldMkLst>
        <pc:spChg chg="del mod">
          <ac:chgData name="Ibrahim Askar" userId="620f692e0b15a1ec" providerId="LiveId" clId="{51364525-A044-46C8-B21E-24832E8D6A7C}" dt="2021-05-24T14:57:51.063" v="64" actId="478"/>
          <ac:spMkLst>
            <pc:docMk/>
            <pc:sldMk cId="0" sldId="258"/>
            <ac:spMk id="18" creationId="{8074042A-00D1-4A42-BCF0-B883920850FE}"/>
          </ac:spMkLst>
        </pc:spChg>
        <pc:spChg chg="del">
          <ac:chgData name="Ibrahim Askar" userId="620f692e0b15a1ec" providerId="LiveId" clId="{51364525-A044-46C8-B21E-24832E8D6A7C}" dt="2021-05-24T14:57:52.405" v="65" actId="478"/>
          <ac:spMkLst>
            <pc:docMk/>
            <pc:sldMk cId="0" sldId="258"/>
            <ac:spMk id="19" creationId="{CDB97CF9-7A8A-451D-8320-8B8915CBACE7}"/>
          </ac:spMkLst>
        </pc:spChg>
        <pc:spChg chg="mod">
          <ac:chgData name="Ibrahim Askar" userId="620f692e0b15a1ec" providerId="LiveId" clId="{51364525-A044-46C8-B21E-24832E8D6A7C}" dt="2021-05-24T15:02:45.268" v="66" actId="1076"/>
          <ac:spMkLst>
            <pc:docMk/>
            <pc:sldMk cId="0" sldId="258"/>
            <ac:spMk id="340" creationId="{00000000-0000-0000-0000-000000000000}"/>
          </ac:spMkLst>
        </pc:spChg>
      </pc:sldChg>
      <pc:sldChg chg="modSp">
        <pc:chgData name="Ibrahim Askar" userId="620f692e0b15a1ec" providerId="LiveId" clId="{51364525-A044-46C8-B21E-24832E8D6A7C}" dt="2021-05-24T13:36:13.746" v="13" actId="20577"/>
        <pc:sldMkLst>
          <pc:docMk/>
          <pc:sldMk cId="0" sldId="260"/>
        </pc:sldMkLst>
        <pc:spChg chg="mod">
          <ac:chgData name="Ibrahim Askar" userId="620f692e0b15a1ec" providerId="LiveId" clId="{51364525-A044-46C8-B21E-24832E8D6A7C}" dt="2021-05-24T13:36:13.746" v="13" actId="20577"/>
          <ac:spMkLst>
            <pc:docMk/>
            <pc:sldMk cId="0" sldId="260"/>
            <ac:spMk id="18" creationId="{A718467A-599A-4570-8475-578BBFFA8476}"/>
          </ac:spMkLst>
        </pc:spChg>
      </pc:sldChg>
      <pc:sldChg chg="modSp">
        <pc:chgData name="Ibrahim Askar" userId="620f692e0b15a1ec" providerId="LiveId" clId="{51364525-A044-46C8-B21E-24832E8D6A7C}" dt="2021-05-24T13:38:17.139" v="45" actId="20577"/>
        <pc:sldMkLst>
          <pc:docMk/>
          <pc:sldMk cId="0" sldId="261"/>
        </pc:sldMkLst>
        <pc:spChg chg="mod">
          <ac:chgData name="Ibrahim Askar" userId="620f692e0b15a1ec" providerId="LiveId" clId="{51364525-A044-46C8-B21E-24832E8D6A7C}" dt="2021-05-24T13:38:17.139" v="45" actId="20577"/>
          <ac:spMkLst>
            <pc:docMk/>
            <pc:sldMk cId="0" sldId="261"/>
            <ac:spMk id="32" creationId="{E800394B-6C5F-4F95-B06A-C717A2FCA7C6}"/>
          </ac:spMkLst>
        </pc:spChg>
      </pc:sldChg>
      <pc:sldChg chg="modSp">
        <pc:chgData name="Ibrahim Askar" userId="620f692e0b15a1ec" providerId="LiveId" clId="{51364525-A044-46C8-B21E-24832E8D6A7C}" dt="2021-05-24T13:42:25.873" v="46" actId="20577"/>
        <pc:sldMkLst>
          <pc:docMk/>
          <pc:sldMk cId="0" sldId="264"/>
        </pc:sldMkLst>
        <pc:spChg chg="mod">
          <ac:chgData name="Ibrahim Askar" userId="620f692e0b15a1ec" providerId="LiveId" clId="{51364525-A044-46C8-B21E-24832E8D6A7C}" dt="2021-05-24T13:42:25.873" v="46" actId="20577"/>
          <ac:spMkLst>
            <pc:docMk/>
            <pc:sldMk cId="0" sldId="264"/>
            <ac:spMk id="9" creationId="{6CA96CE6-63CC-479F-B26D-19D102A4A6CF}"/>
          </ac:spMkLst>
        </pc:spChg>
      </pc:sldChg>
      <pc:sldChg chg="modSp">
        <pc:chgData name="Ibrahim Askar" userId="620f692e0b15a1ec" providerId="LiveId" clId="{51364525-A044-46C8-B21E-24832E8D6A7C}" dt="2021-05-24T13:54:51.433" v="49" actId="20577"/>
        <pc:sldMkLst>
          <pc:docMk/>
          <pc:sldMk cId="23575092" sldId="312"/>
        </pc:sldMkLst>
        <pc:spChg chg="mod">
          <ac:chgData name="Ibrahim Askar" userId="620f692e0b15a1ec" providerId="LiveId" clId="{51364525-A044-46C8-B21E-24832E8D6A7C}" dt="2021-05-24T13:54:51.433" v="49" actId="20577"/>
          <ac:spMkLst>
            <pc:docMk/>
            <pc:sldMk cId="23575092" sldId="312"/>
            <ac:spMk id="3" creationId="{74F19A40-22D7-4FDB-A599-8990B12CCDE5}"/>
          </ac:spMkLst>
        </pc:spChg>
      </pc:sldChg>
      <pc:sldChg chg="del">
        <pc:chgData name="Ibrahim Askar" userId="620f692e0b15a1ec" providerId="LiveId" clId="{51364525-A044-46C8-B21E-24832E8D6A7C}" dt="2021-05-24T15:05:27.472" v="67" actId="47"/>
        <pc:sldMkLst>
          <pc:docMk/>
          <pc:sldMk cId="1591886750" sldId="313"/>
        </pc:sldMkLst>
      </pc:sldChg>
      <pc:sldChg chg="del">
        <pc:chgData name="Ibrahim Askar" userId="620f692e0b15a1ec" providerId="LiveId" clId="{51364525-A044-46C8-B21E-24832E8D6A7C}" dt="2021-05-24T13:57:41.056" v="50" actId="47"/>
        <pc:sldMkLst>
          <pc:docMk/>
          <pc:sldMk cId="3796387378" sldId="314"/>
        </pc:sldMkLst>
      </pc:sldChg>
      <pc:sldChg chg="modSp">
        <pc:chgData name="Ibrahim Askar" userId="620f692e0b15a1ec" providerId="LiveId" clId="{51364525-A044-46C8-B21E-24832E8D6A7C}" dt="2021-05-24T13:59:02.343" v="62" actId="20577"/>
        <pc:sldMkLst>
          <pc:docMk/>
          <pc:sldMk cId="517517818" sldId="316"/>
        </pc:sldMkLst>
        <pc:spChg chg="mod">
          <ac:chgData name="Ibrahim Askar" userId="620f692e0b15a1ec" providerId="LiveId" clId="{51364525-A044-46C8-B21E-24832E8D6A7C}" dt="2021-05-24T13:58:24.939" v="56" actId="20577"/>
          <ac:spMkLst>
            <pc:docMk/>
            <pc:sldMk cId="517517818" sldId="316"/>
            <ac:spMk id="3" creationId="{74F19A40-22D7-4FDB-A599-8990B12CCDE5}"/>
          </ac:spMkLst>
        </pc:spChg>
        <pc:spChg chg="mod">
          <ac:chgData name="Ibrahim Askar" userId="620f692e0b15a1ec" providerId="LiveId" clId="{51364525-A044-46C8-B21E-24832E8D6A7C}" dt="2021-05-24T13:59:02.343" v="62" actId="20577"/>
          <ac:spMkLst>
            <pc:docMk/>
            <pc:sldMk cId="517517818" sldId="316"/>
            <ac:spMk id="4" creationId="{EF8CD7C6-A59F-4C14-B47C-2846836F9541}"/>
          </ac:spMkLst>
        </pc:spChg>
      </pc:sldChg>
      <pc:sldChg chg="addSp modSp mod modAnim">
        <pc:chgData name="Ibrahim Askar" userId="620f692e0b15a1ec" providerId="LiveId" clId="{51364525-A044-46C8-B21E-24832E8D6A7C}" dt="2021-05-24T15:08:36.953" v="109" actId="1076"/>
        <pc:sldMkLst>
          <pc:docMk/>
          <pc:sldMk cId="3291426345" sldId="318"/>
        </pc:sldMkLst>
        <pc:spChg chg="add mod">
          <ac:chgData name="Ibrahim Askar" userId="620f692e0b15a1ec" providerId="LiveId" clId="{51364525-A044-46C8-B21E-24832E8D6A7C}" dt="2021-05-24T15:08:30.404" v="107" actId="1076"/>
          <ac:spMkLst>
            <pc:docMk/>
            <pc:sldMk cId="3291426345" sldId="318"/>
            <ac:spMk id="2" creationId="{51037C67-A62C-4E85-AE18-7620F131188D}"/>
          </ac:spMkLst>
        </pc:spChg>
        <pc:spChg chg="mod">
          <ac:chgData name="Ibrahim Askar" userId="620f692e0b15a1ec" providerId="LiveId" clId="{51364525-A044-46C8-B21E-24832E8D6A7C}" dt="2021-05-24T15:08:17.842" v="102" actId="1076"/>
          <ac:spMkLst>
            <pc:docMk/>
            <pc:sldMk cId="3291426345" sldId="318"/>
            <ac:spMk id="3" creationId="{74F19A40-22D7-4FDB-A599-8990B12CCDE5}"/>
          </ac:spMkLst>
        </pc:spChg>
        <pc:spChg chg="mod">
          <ac:chgData name="Ibrahim Askar" userId="620f692e0b15a1ec" providerId="LiveId" clId="{51364525-A044-46C8-B21E-24832E8D6A7C}" dt="2021-05-24T15:08:33.149" v="108" actId="1076"/>
          <ac:spMkLst>
            <pc:docMk/>
            <pc:sldMk cId="3291426345" sldId="318"/>
            <ac:spMk id="4" creationId="{EF8CD7C6-A59F-4C14-B47C-2846836F9541}"/>
          </ac:spMkLst>
        </pc:spChg>
        <pc:picChg chg="mod">
          <ac:chgData name="Ibrahim Askar" userId="620f692e0b15a1ec" providerId="LiveId" clId="{51364525-A044-46C8-B21E-24832E8D6A7C}" dt="2021-05-24T15:08:36.953" v="109" actId="1076"/>
          <ac:picMkLst>
            <pc:docMk/>
            <pc:sldMk cId="3291426345" sldId="318"/>
            <ac:picMk id="6" creationId="{FA3D56D3-424E-4F28-8C72-DE56B0D89969}"/>
          </ac:picMkLst>
        </pc:picChg>
        <pc:picChg chg="add mod">
          <ac:chgData name="Ibrahim Askar" userId="620f692e0b15a1ec" providerId="LiveId" clId="{51364525-A044-46C8-B21E-24832E8D6A7C}" dt="2021-05-24T15:08:13.843" v="101" actId="1076"/>
          <ac:picMkLst>
            <pc:docMk/>
            <pc:sldMk cId="3291426345" sldId="318"/>
            <ac:picMk id="7" creationId="{AA66ED83-B415-489B-A5AF-4138D5B1FDC5}"/>
          </ac:picMkLst>
        </pc:picChg>
        <pc:picChg chg="mod">
          <ac:chgData name="Ibrahim Askar" userId="620f692e0b15a1ec" providerId="LiveId" clId="{51364525-A044-46C8-B21E-24832E8D6A7C}" dt="2021-05-24T15:08:24.670" v="105" actId="1076"/>
          <ac:picMkLst>
            <pc:docMk/>
            <pc:sldMk cId="3291426345" sldId="318"/>
            <ac:picMk id="8" creationId="{66A8F99F-F70F-4899-B8A8-172AF405283C}"/>
          </ac:picMkLst>
        </pc:picChg>
      </pc:sldChg>
      <pc:sldChg chg="delSp modSp del mod delAnim">
        <pc:chgData name="Ibrahim Askar" userId="620f692e0b15a1ec" providerId="LiveId" clId="{51364525-A044-46C8-B21E-24832E8D6A7C}" dt="2021-05-24T15:08:44.893" v="112" actId="47"/>
        <pc:sldMkLst>
          <pc:docMk/>
          <pc:sldMk cId="1935058977" sldId="320"/>
        </pc:sldMkLst>
        <pc:spChg chg="del">
          <ac:chgData name="Ibrahim Askar" userId="620f692e0b15a1ec" providerId="LiveId" clId="{51364525-A044-46C8-B21E-24832E8D6A7C}" dt="2021-05-24T15:08:43.582" v="111" actId="478"/>
          <ac:spMkLst>
            <pc:docMk/>
            <pc:sldMk cId="1935058977" sldId="320"/>
            <ac:spMk id="3" creationId="{74F19A40-22D7-4FDB-A599-8990B12CCDE5}"/>
          </ac:spMkLst>
        </pc:spChg>
        <pc:spChg chg="del">
          <ac:chgData name="Ibrahim Askar" userId="620f692e0b15a1ec" providerId="LiveId" clId="{51364525-A044-46C8-B21E-24832E8D6A7C}" dt="2021-05-24T15:06:32.222" v="68" actId="478"/>
          <ac:spMkLst>
            <pc:docMk/>
            <pc:sldMk cId="1935058977" sldId="320"/>
            <ac:spMk id="4" creationId="{EF8CD7C6-A59F-4C14-B47C-2846836F9541}"/>
          </ac:spMkLst>
        </pc:spChg>
        <pc:picChg chg="del mod">
          <ac:chgData name="Ibrahim Askar" userId="620f692e0b15a1ec" providerId="LiveId" clId="{51364525-A044-46C8-B21E-24832E8D6A7C}" dt="2021-05-24T15:08:42.268" v="110" actId="478"/>
          <ac:picMkLst>
            <pc:docMk/>
            <pc:sldMk cId="1935058977" sldId="320"/>
            <ac:picMk id="5" creationId="{855ED408-92DC-4ED9-B445-EA045B75BD98}"/>
          </ac:picMkLst>
        </pc:picChg>
        <pc:picChg chg="del">
          <ac:chgData name="Ibrahim Askar" userId="620f692e0b15a1ec" providerId="LiveId" clId="{51364525-A044-46C8-B21E-24832E8D6A7C}" dt="2021-05-24T15:06:32.222" v="68" actId="478"/>
          <ac:picMkLst>
            <pc:docMk/>
            <pc:sldMk cId="1935058977" sldId="320"/>
            <ac:picMk id="9" creationId="{4A29F198-320A-4332-B6C3-B5A813153C34}"/>
          </ac:picMkLst>
        </pc:picChg>
      </pc:sldChg>
      <pc:sldChg chg="ord">
        <pc:chgData name="Ibrahim Askar" userId="620f692e0b15a1ec" providerId="LiveId" clId="{51364525-A044-46C8-B21E-24832E8D6A7C}" dt="2021-05-24T15:16:55.647" v="114"/>
        <pc:sldMkLst>
          <pc:docMk/>
          <pc:sldMk cId="3055312751" sldId="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824130ea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824130ea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98d7226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5542f15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5542f1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988308">
                <a:off x="8924872" y="3545996"/>
                <a:ext cx="2715038" cy="285020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4"/>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txBox="1">
            <a:spLocks noGrp="1"/>
          </p:cNvSpPr>
          <p:nvPr>
            <p:ph type="title"/>
          </p:nvPr>
        </p:nvSpPr>
        <p:spPr>
          <a:xfrm>
            <a:off x="2716500" y="2904100"/>
            <a:ext cx="3711000" cy="3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2" name="Google Shape;92;p8"/>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5"/>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5"/>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5"/>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 name="Google Shape;182;p16"/>
          <p:cNvSpPr txBox="1">
            <a:spLocks noGrp="1"/>
          </p:cNvSpPr>
          <p:nvPr>
            <p:ph type="subTitle" idx="1"/>
          </p:nvPr>
        </p:nvSpPr>
        <p:spPr>
          <a:xfrm>
            <a:off x="33974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3" name="Google Shape;183;p16"/>
          <p:cNvSpPr txBox="1">
            <a:spLocks noGrp="1"/>
          </p:cNvSpPr>
          <p:nvPr>
            <p:ph type="subTitle" idx="2"/>
          </p:nvPr>
        </p:nvSpPr>
        <p:spPr>
          <a:xfrm>
            <a:off x="33974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16"/>
          <p:cNvSpPr txBox="1">
            <a:spLocks noGrp="1"/>
          </p:cNvSpPr>
          <p:nvPr>
            <p:ph type="subTitle" idx="3"/>
          </p:nvPr>
        </p:nvSpPr>
        <p:spPr>
          <a:xfrm>
            <a:off x="8198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16"/>
          <p:cNvSpPr txBox="1">
            <a:spLocks noGrp="1"/>
          </p:cNvSpPr>
          <p:nvPr>
            <p:ph type="subTitle" idx="4"/>
          </p:nvPr>
        </p:nvSpPr>
        <p:spPr>
          <a:xfrm>
            <a:off x="8198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16"/>
          <p:cNvSpPr txBox="1">
            <a:spLocks noGrp="1"/>
          </p:cNvSpPr>
          <p:nvPr>
            <p:ph type="subTitle" idx="5"/>
          </p:nvPr>
        </p:nvSpPr>
        <p:spPr>
          <a:xfrm>
            <a:off x="59750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7" name="Google Shape;187;p16"/>
          <p:cNvSpPr txBox="1">
            <a:spLocks noGrp="1"/>
          </p:cNvSpPr>
          <p:nvPr>
            <p:ph type="subTitle" idx="6"/>
          </p:nvPr>
        </p:nvSpPr>
        <p:spPr>
          <a:xfrm>
            <a:off x="59750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1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right">
  <p:cSld name="CUSTOM_2">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543972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08" name="Google Shape;208;p18"/>
          <p:cNvGrpSpPr/>
          <p:nvPr/>
        </p:nvGrpSpPr>
        <p:grpSpPr>
          <a:xfrm flipH="1">
            <a:off x="-1967333" y="-2924127"/>
            <a:ext cx="5436706" cy="5991674"/>
            <a:chOff x="5129250" y="-2537327"/>
            <a:chExt cx="5436706" cy="5991674"/>
          </a:xfrm>
        </p:grpSpPr>
        <p:sp>
          <p:nvSpPr>
            <p:cNvPr id="209" name="Google Shape;209;p18"/>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8"/>
          <p:cNvGrpSpPr/>
          <p:nvPr/>
        </p:nvGrpSpPr>
        <p:grpSpPr>
          <a:xfrm flipH="1">
            <a:off x="3951018" y="2219348"/>
            <a:ext cx="5773513" cy="5606870"/>
            <a:chOff x="-2896958" y="1534023"/>
            <a:chExt cx="5773513" cy="5606870"/>
          </a:xfrm>
        </p:grpSpPr>
        <p:sp>
          <p:nvSpPr>
            <p:cNvPr id="213" name="Google Shape;213;p18"/>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8"/>
          <p:cNvSpPr txBox="1">
            <a:spLocks noGrp="1"/>
          </p:cNvSpPr>
          <p:nvPr>
            <p:ph type="subTitle" idx="1"/>
          </p:nvPr>
        </p:nvSpPr>
        <p:spPr>
          <a:xfrm>
            <a:off x="5232875"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left">
  <p:cSld name="CUSTOM_2_1">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87257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9"/>
          <p:cNvSpPr txBox="1">
            <a:spLocks noGrp="1"/>
          </p:cNvSpPr>
          <p:nvPr>
            <p:ph type="subTitle" idx="1"/>
          </p:nvPr>
        </p:nvSpPr>
        <p:spPr>
          <a:xfrm>
            <a:off x="665726"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60" r:id="rId5"/>
    <p:sldLayoutId id="2147483661" r:id="rId6"/>
    <p:sldLayoutId id="2147483662" r:id="rId7"/>
    <p:sldLayoutId id="2147483664"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jfif"/><Relationship Id="rId5" Type="http://schemas.openxmlformats.org/officeDocument/2006/relationships/image" Target="../media/image9.png"/><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591947" y="1258158"/>
            <a:ext cx="3960108" cy="26675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Times New Roman" panose="02020603050405020304" pitchFamily="18" charset="0"/>
                <a:cs typeface="Times New Roman" panose="02020603050405020304" pitchFamily="18" charset="0"/>
              </a:rPr>
              <a:t>Logic Design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Digital Watch </a:t>
            </a:r>
          </a:p>
        </p:txBody>
      </p:sp>
      <p:sp>
        <p:nvSpPr>
          <p:cNvPr id="4" name="TextBox 3">
            <a:extLst>
              <a:ext uri="{FF2B5EF4-FFF2-40B4-BE49-F238E27FC236}">
                <a16:creationId xmlns:a16="http://schemas.microsoft.com/office/drawing/2014/main" id="{D4CCBC6D-9DA0-47F0-A867-19031D3C4311}"/>
              </a:ext>
            </a:extLst>
          </p:cNvPr>
          <p:cNvSpPr txBox="1"/>
          <p:nvPr/>
        </p:nvSpPr>
        <p:spPr>
          <a:xfrm>
            <a:off x="144378" y="103128"/>
            <a:ext cx="2296312" cy="1477328"/>
          </a:xfrm>
          <a:prstGeom prst="rect">
            <a:avLst/>
          </a:prstGeom>
          <a:noFill/>
        </p:spPr>
        <p:txBody>
          <a:bodyPr wrap="square" rtlCol="0">
            <a:spAutoFit/>
          </a:bodyPr>
          <a:lstStyle/>
          <a:p>
            <a:r>
              <a:rPr lang="en-US" sz="1800" dirty="0">
                <a:solidFill>
                  <a:schemeClr val="accent5"/>
                </a:solidFill>
                <a:latin typeface="Abel" panose="020B0604020202020204" charset="0"/>
              </a:rPr>
              <a:t>Prepared for </a:t>
            </a:r>
          </a:p>
          <a:p>
            <a:r>
              <a:rPr lang="en-US" sz="1800" dirty="0">
                <a:solidFill>
                  <a:schemeClr val="accent5"/>
                </a:solidFill>
                <a:latin typeface="Abel" panose="020B0604020202020204" charset="0"/>
              </a:rPr>
              <a:t>Dr. </a:t>
            </a:r>
            <a:r>
              <a:rPr lang="en-US" sz="1800" dirty="0" err="1">
                <a:solidFill>
                  <a:schemeClr val="accent5"/>
                </a:solidFill>
                <a:latin typeface="Abel" panose="020B0604020202020204" charset="0"/>
              </a:rPr>
              <a:t>Hala</a:t>
            </a:r>
            <a:r>
              <a:rPr lang="en-US" sz="1800" dirty="0">
                <a:solidFill>
                  <a:schemeClr val="accent5"/>
                </a:solidFill>
                <a:latin typeface="Abel" panose="020B0604020202020204" charset="0"/>
              </a:rPr>
              <a:t> Zayed</a:t>
            </a:r>
          </a:p>
          <a:p>
            <a:r>
              <a:rPr lang="en-US" sz="1800" dirty="0" err="1">
                <a:solidFill>
                  <a:schemeClr val="accent5"/>
                </a:solidFill>
                <a:latin typeface="Abel" panose="020B0604020202020204" charset="0"/>
              </a:rPr>
              <a:t>Benha</a:t>
            </a:r>
            <a:r>
              <a:rPr lang="en-US" sz="1800" dirty="0">
                <a:solidFill>
                  <a:schemeClr val="accent5"/>
                </a:solidFill>
                <a:latin typeface="Abel" panose="020B0604020202020204" charset="0"/>
              </a:rPr>
              <a:t> University</a:t>
            </a:r>
          </a:p>
          <a:p>
            <a:r>
              <a:rPr lang="en-US" sz="1800" dirty="0">
                <a:solidFill>
                  <a:schemeClr val="accent5"/>
                </a:solidFill>
                <a:latin typeface="Abel" panose="020B0604020202020204" charset="0"/>
              </a:rPr>
              <a:t>Logic Design</a:t>
            </a:r>
          </a:p>
          <a:p>
            <a:r>
              <a:rPr lang="en-US" sz="1800" dirty="0">
                <a:solidFill>
                  <a:schemeClr val="accent5"/>
                </a:solidFill>
                <a:latin typeface="Abel" panose="020B0604020202020204" charset="0"/>
              </a:rPr>
              <a:t>Fall 2021</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EE2C0-7B62-4B9A-95D4-C78BE8FC7070}"/>
              </a:ext>
            </a:extLst>
          </p:cNvPr>
          <p:cNvSpPr txBox="1"/>
          <p:nvPr/>
        </p:nvSpPr>
        <p:spPr>
          <a:xfrm>
            <a:off x="160020" y="95964"/>
            <a:ext cx="4610100" cy="5047536"/>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Counter of hours</a:t>
            </a:r>
          </a:p>
          <a:p>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Counter of hours is divided into two counter one calculate the single and one calculate the tens </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first counter counts from 0 to 9 normally and its clock is coming from the minutes AND gate so whenever the minutes reach 60 a pulse is sent to the single hours counter.</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tens hours counter takes its clock from the single counter which means that whenever the single counter finishes a cycle a pulse is sent to increment the tens counter by 1.</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Both the single and the tens counters need to stop at 24 so both of the counter needs to reset at the same time when the single reach 4 and the tens reach 2.</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If we look at the figure we will see that the outputs f, and g are both on for the first time together at 4, and g is on for the first time at 2.</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So if we connect the f, and g outputs from the single counter with the g output from the tens counter in a 3-input AND gate and connected its output to the reset input of both of the counter the clock would reset at 24</a:t>
            </a:r>
          </a:p>
          <a:p>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1C490897-017E-4DE2-8173-C1B6EE031647}"/>
              </a:ext>
            </a:extLst>
          </p:cNvPr>
          <p:cNvPicPr/>
          <p:nvPr/>
        </p:nvPicPr>
        <p:blipFill>
          <a:blip r:embed="rId2">
            <a:extLst>
              <a:ext uri="{28A0092B-C50C-407E-A947-70E740481C1C}">
                <a14:useLocalDpi xmlns:a14="http://schemas.microsoft.com/office/drawing/2010/main" val="0"/>
              </a:ext>
            </a:extLst>
          </a:blip>
          <a:stretch>
            <a:fillRect/>
          </a:stretch>
        </p:blipFill>
        <p:spPr>
          <a:xfrm>
            <a:off x="4831079" y="2344102"/>
            <a:ext cx="4061461" cy="2287905"/>
          </a:xfrm>
          <a:prstGeom prst="rect">
            <a:avLst/>
          </a:prstGeom>
        </p:spPr>
      </p:pic>
      <p:pic>
        <p:nvPicPr>
          <p:cNvPr id="9" name="Picture 8" descr="Table&#10;&#10;Description automatically generated">
            <a:extLst>
              <a:ext uri="{FF2B5EF4-FFF2-40B4-BE49-F238E27FC236}">
                <a16:creationId xmlns:a16="http://schemas.microsoft.com/office/drawing/2014/main" id="{8AD99EE7-8F47-42B4-91EE-F77B75F4A414}"/>
              </a:ext>
            </a:extLst>
          </p:cNvPr>
          <p:cNvPicPr>
            <a:picLocks noChangeAspect="1"/>
          </p:cNvPicPr>
          <p:nvPr/>
        </p:nvPicPr>
        <p:blipFill>
          <a:blip r:embed="rId3"/>
          <a:stretch>
            <a:fillRect/>
          </a:stretch>
        </p:blipFill>
        <p:spPr>
          <a:xfrm>
            <a:off x="4831079" y="331470"/>
            <a:ext cx="1959294" cy="2012632"/>
          </a:xfrm>
          <a:prstGeom prst="rect">
            <a:avLst/>
          </a:prstGeom>
        </p:spPr>
      </p:pic>
      <p:graphicFrame>
        <p:nvGraphicFramePr>
          <p:cNvPr id="4" name="Table 4">
            <a:extLst>
              <a:ext uri="{FF2B5EF4-FFF2-40B4-BE49-F238E27FC236}">
                <a16:creationId xmlns:a16="http://schemas.microsoft.com/office/drawing/2014/main" id="{E7BA03FF-DAF1-470D-8E47-58BB7E163E43}"/>
              </a:ext>
            </a:extLst>
          </p:cNvPr>
          <p:cNvGraphicFramePr>
            <a:graphicFrameLocks noGrp="1"/>
          </p:cNvGraphicFramePr>
          <p:nvPr>
            <p:extLst>
              <p:ext uri="{D42A27DB-BD31-4B8C-83A1-F6EECF244321}">
                <p14:modId xmlns:p14="http://schemas.microsoft.com/office/powerpoint/2010/main" val="3111229182"/>
              </p:ext>
            </p:extLst>
          </p:nvPr>
        </p:nvGraphicFramePr>
        <p:xfrm>
          <a:off x="6778935" y="331470"/>
          <a:ext cx="2113603" cy="2012630"/>
        </p:xfrm>
        <a:graphic>
          <a:graphicData uri="http://schemas.openxmlformats.org/drawingml/2006/table">
            <a:tbl>
              <a:tblPr firstRow="1" bandRow="1">
                <a:tableStyleId>{C083E6E3-FA7D-4D7B-A595-EF9225AFEA82}</a:tableStyleId>
              </a:tblPr>
              <a:tblGrid>
                <a:gridCol w="1175657">
                  <a:extLst>
                    <a:ext uri="{9D8B030D-6E8A-4147-A177-3AD203B41FA5}">
                      <a16:colId xmlns:a16="http://schemas.microsoft.com/office/drawing/2014/main" val="637511079"/>
                    </a:ext>
                  </a:extLst>
                </a:gridCol>
                <a:gridCol w="460638">
                  <a:extLst>
                    <a:ext uri="{9D8B030D-6E8A-4147-A177-3AD203B41FA5}">
                      <a16:colId xmlns:a16="http://schemas.microsoft.com/office/drawing/2014/main" val="3870645465"/>
                    </a:ext>
                  </a:extLst>
                </a:gridCol>
                <a:gridCol w="477308">
                  <a:extLst>
                    <a:ext uri="{9D8B030D-6E8A-4147-A177-3AD203B41FA5}">
                      <a16:colId xmlns:a16="http://schemas.microsoft.com/office/drawing/2014/main" val="4183303522"/>
                    </a:ext>
                  </a:extLst>
                </a:gridCol>
              </a:tblGrid>
              <a:tr h="402526">
                <a:tc>
                  <a:txBody>
                    <a:bodyPr/>
                    <a:lstStyle/>
                    <a:p>
                      <a:pPr algn="ctr"/>
                      <a:r>
                        <a:rPr lang="en-US" sz="1600" b="1" dirty="0">
                          <a:solidFill>
                            <a:schemeClr val="bg1"/>
                          </a:solidFill>
                        </a:rPr>
                        <a:t>Count</a:t>
                      </a:r>
                      <a:endParaRPr lang="en-US" sz="900" b="1" dirty="0">
                        <a:solidFill>
                          <a:schemeClr val="bg1"/>
                        </a:solidFill>
                      </a:endParaRPr>
                    </a:p>
                  </a:txBody>
                  <a:tcPr/>
                </a:tc>
                <a:tc>
                  <a:txBody>
                    <a:bodyPr/>
                    <a:lstStyle/>
                    <a:p>
                      <a:pPr algn="ctr"/>
                      <a:r>
                        <a:rPr lang="en-US" sz="1600" b="1" dirty="0">
                          <a:solidFill>
                            <a:schemeClr val="bg1"/>
                          </a:solidFill>
                        </a:rPr>
                        <a:t>Q0</a:t>
                      </a:r>
                    </a:p>
                  </a:txBody>
                  <a:tcPr/>
                </a:tc>
                <a:tc>
                  <a:txBody>
                    <a:bodyPr/>
                    <a:lstStyle/>
                    <a:p>
                      <a:pPr algn="ctr"/>
                      <a:r>
                        <a:rPr lang="en-US" sz="1600" b="1" dirty="0">
                          <a:solidFill>
                            <a:schemeClr val="bg1"/>
                          </a:solidFill>
                        </a:rPr>
                        <a:t>Q1</a:t>
                      </a:r>
                    </a:p>
                  </a:txBody>
                  <a:tcPr/>
                </a:tc>
                <a:extLst>
                  <a:ext uri="{0D108BD9-81ED-4DB2-BD59-A6C34878D82A}">
                    <a16:rowId xmlns:a16="http://schemas.microsoft.com/office/drawing/2014/main" val="4060091844"/>
                  </a:ext>
                </a:extLst>
              </a:tr>
              <a:tr h="402526">
                <a:tc>
                  <a:txBody>
                    <a:bodyPr/>
                    <a:lstStyle/>
                    <a:p>
                      <a:pPr algn="ctr"/>
                      <a:r>
                        <a:rPr lang="en-US" sz="1600" b="1" dirty="0">
                          <a:solidFill>
                            <a:schemeClr val="bg1"/>
                          </a:solidFill>
                        </a:rPr>
                        <a:t>0</a:t>
                      </a:r>
                    </a:p>
                  </a:txBody>
                  <a:tcPr/>
                </a:tc>
                <a:tc>
                  <a:txBody>
                    <a:bodyPr/>
                    <a:lstStyle/>
                    <a:p>
                      <a:pPr algn="ctr"/>
                      <a:r>
                        <a:rPr lang="en-US" sz="1600" b="1" dirty="0">
                          <a:solidFill>
                            <a:schemeClr val="bg1"/>
                          </a:solidFill>
                        </a:rPr>
                        <a:t>0</a:t>
                      </a:r>
                    </a:p>
                  </a:txBody>
                  <a:tcPr/>
                </a:tc>
                <a:tc>
                  <a:txBody>
                    <a:bodyPr/>
                    <a:lstStyle/>
                    <a:p>
                      <a:pPr algn="ctr"/>
                      <a:r>
                        <a:rPr lang="en-US" sz="1600" b="1" dirty="0">
                          <a:solidFill>
                            <a:schemeClr val="bg1"/>
                          </a:solidFill>
                        </a:rPr>
                        <a:t>0</a:t>
                      </a:r>
                    </a:p>
                  </a:txBody>
                  <a:tcPr/>
                </a:tc>
                <a:extLst>
                  <a:ext uri="{0D108BD9-81ED-4DB2-BD59-A6C34878D82A}">
                    <a16:rowId xmlns:a16="http://schemas.microsoft.com/office/drawing/2014/main" val="961540548"/>
                  </a:ext>
                </a:extLst>
              </a:tr>
              <a:tr h="402526">
                <a:tc>
                  <a:txBody>
                    <a:bodyPr/>
                    <a:lstStyle/>
                    <a:p>
                      <a:pPr algn="ctr"/>
                      <a:r>
                        <a:rPr lang="en-US" sz="1600" b="1" dirty="0">
                          <a:solidFill>
                            <a:schemeClr val="bg1"/>
                          </a:solidFill>
                        </a:rPr>
                        <a:t>1</a:t>
                      </a:r>
                    </a:p>
                  </a:txBody>
                  <a:tcPr/>
                </a:tc>
                <a:tc>
                  <a:txBody>
                    <a:bodyPr/>
                    <a:lstStyle/>
                    <a:p>
                      <a:pPr algn="ctr"/>
                      <a:r>
                        <a:rPr lang="en-US" sz="1600" b="1" dirty="0">
                          <a:solidFill>
                            <a:schemeClr val="bg1"/>
                          </a:solidFill>
                        </a:rPr>
                        <a:t>0</a:t>
                      </a:r>
                    </a:p>
                  </a:txBody>
                  <a:tcPr/>
                </a:tc>
                <a:tc>
                  <a:txBody>
                    <a:bodyPr/>
                    <a:lstStyle/>
                    <a:p>
                      <a:pPr algn="ctr"/>
                      <a:r>
                        <a:rPr lang="en-US" sz="1600" b="1" dirty="0">
                          <a:solidFill>
                            <a:schemeClr val="bg1"/>
                          </a:solidFill>
                        </a:rPr>
                        <a:t>1</a:t>
                      </a:r>
                    </a:p>
                  </a:txBody>
                  <a:tcPr/>
                </a:tc>
                <a:extLst>
                  <a:ext uri="{0D108BD9-81ED-4DB2-BD59-A6C34878D82A}">
                    <a16:rowId xmlns:a16="http://schemas.microsoft.com/office/drawing/2014/main" val="3454807828"/>
                  </a:ext>
                </a:extLst>
              </a:tr>
              <a:tr h="402526">
                <a:tc>
                  <a:txBody>
                    <a:bodyPr/>
                    <a:lstStyle/>
                    <a:p>
                      <a:pPr algn="ctr"/>
                      <a:r>
                        <a:rPr lang="en-US" sz="1600" b="1" dirty="0">
                          <a:solidFill>
                            <a:schemeClr val="bg1"/>
                          </a:solidFill>
                        </a:rPr>
                        <a:t>2</a:t>
                      </a:r>
                    </a:p>
                  </a:txBody>
                  <a:tcPr/>
                </a:tc>
                <a:tc>
                  <a:txBody>
                    <a:bodyPr/>
                    <a:lstStyle/>
                    <a:p>
                      <a:pPr algn="ctr"/>
                      <a:r>
                        <a:rPr lang="en-US" sz="1600" b="1" dirty="0">
                          <a:solidFill>
                            <a:schemeClr val="bg1"/>
                          </a:solidFill>
                        </a:rPr>
                        <a:t>1</a:t>
                      </a:r>
                    </a:p>
                  </a:txBody>
                  <a:tcPr/>
                </a:tc>
                <a:tc>
                  <a:txBody>
                    <a:bodyPr/>
                    <a:lstStyle/>
                    <a:p>
                      <a:pPr algn="ctr"/>
                      <a:r>
                        <a:rPr lang="en-US" sz="1600" b="1" dirty="0">
                          <a:solidFill>
                            <a:schemeClr val="bg1"/>
                          </a:solidFill>
                        </a:rPr>
                        <a:t>0</a:t>
                      </a:r>
                    </a:p>
                  </a:txBody>
                  <a:tcPr/>
                </a:tc>
                <a:extLst>
                  <a:ext uri="{0D108BD9-81ED-4DB2-BD59-A6C34878D82A}">
                    <a16:rowId xmlns:a16="http://schemas.microsoft.com/office/drawing/2014/main" val="11146574"/>
                  </a:ext>
                </a:extLst>
              </a:tr>
              <a:tr h="402526">
                <a:tc>
                  <a:txBody>
                    <a:bodyPr/>
                    <a:lstStyle/>
                    <a:p>
                      <a:pPr algn="ctr"/>
                      <a:r>
                        <a:rPr lang="en-US" sz="1000" b="1" dirty="0">
                          <a:solidFill>
                            <a:schemeClr val="bg1"/>
                          </a:solidFill>
                        </a:rPr>
                        <a:t>3 (recycles)</a:t>
                      </a:r>
                      <a:endParaRPr lang="en-US" sz="1600" b="1" dirty="0">
                        <a:solidFill>
                          <a:schemeClr val="bg1"/>
                        </a:solidFill>
                      </a:endParaRPr>
                    </a:p>
                  </a:txBody>
                  <a:tcPr/>
                </a:tc>
                <a:tc>
                  <a:txBody>
                    <a:bodyPr/>
                    <a:lstStyle/>
                    <a:p>
                      <a:pPr algn="ctr"/>
                      <a:r>
                        <a:rPr lang="en-US" sz="1600" b="1" dirty="0">
                          <a:solidFill>
                            <a:schemeClr val="bg1"/>
                          </a:solidFill>
                        </a:rPr>
                        <a:t>0</a:t>
                      </a:r>
                    </a:p>
                  </a:txBody>
                  <a:tcPr/>
                </a:tc>
                <a:tc>
                  <a:txBody>
                    <a:bodyPr/>
                    <a:lstStyle/>
                    <a:p>
                      <a:pPr algn="ctr"/>
                      <a:r>
                        <a:rPr lang="en-US" sz="1600" b="1" dirty="0">
                          <a:solidFill>
                            <a:schemeClr val="bg1"/>
                          </a:solidFill>
                        </a:rPr>
                        <a:t>0</a:t>
                      </a:r>
                    </a:p>
                  </a:txBody>
                  <a:tcPr/>
                </a:tc>
                <a:extLst>
                  <a:ext uri="{0D108BD9-81ED-4DB2-BD59-A6C34878D82A}">
                    <a16:rowId xmlns:a16="http://schemas.microsoft.com/office/drawing/2014/main" val="3461529922"/>
                  </a:ext>
                </a:extLst>
              </a:tr>
            </a:tbl>
          </a:graphicData>
        </a:graphic>
      </p:graphicFrame>
    </p:spTree>
    <p:extLst>
      <p:ext uri="{BB962C8B-B14F-4D97-AF65-F5344CB8AC3E}">
        <p14:creationId xmlns:p14="http://schemas.microsoft.com/office/powerpoint/2010/main" val="30583832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75D225-21C2-4434-80AE-D0FF30A210A9}"/>
              </a:ext>
            </a:extLst>
          </p:cNvPr>
          <p:cNvSpPr txBox="1"/>
          <p:nvPr/>
        </p:nvSpPr>
        <p:spPr>
          <a:xfrm>
            <a:off x="358140" y="350520"/>
            <a:ext cx="8564880" cy="2893100"/>
          </a:xfrm>
          <a:prstGeom prst="rect">
            <a:avLst/>
          </a:prstGeom>
          <a:noFill/>
        </p:spPr>
        <p:txBody>
          <a:bodyPr wrap="square" rtlCol="0">
            <a:spAutoFit/>
          </a:bodyPr>
          <a:lstStyle/>
          <a:p>
            <a:r>
              <a:rPr lang="en-US" sz="2800" dirty="0">
                <a:solidFill>
                  <a:schemeClr val="accent5"/>
                </a:solidFill>
                <a:latin typeface="Abel" panose="020B0604020202020204" charset="0"/>
              </a:rPr>
              <a:t>Conclusion</a:t>
            </a:r>
            <a:endParaRPr lang="en-US" sz="28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The importance and application of these precision instruments are enormous in every work-field and our daily life and the logic sequential circuits comes really handy in making tasks much easier for everyone. </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The output that is displayed on the digital screen makes it very much easy to make a variety of entries.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these devices are very economical, easy to operate and can be used for various purposes. </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67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8" name="Subtitle 7">
            <a:extLst>
              <a:ext uri="{FF2B5EF4-FFF2-40B4-BE49-F238E27FC236}">
                <a16:creationId xmlns:a16="http://schemas.microsoft.com/office/drawing/2014/main" id="{95131A87-2DB2-4381-9CC0-C58A5E39B0D1}"/>
              </a:ext>
            </a:extLst>
          </p:cNvPr>
          <p:cNvSpPr>
            <a:spLocks noGrp="1"/>
          </p:cNvSpPr>
          <p:nvPr>
            <p:ph type="subTitle" idx="1"/>
          </p:nvPr>
        </p:nvSpPr>
        <p:spPr>
          <a:xfrm>
            <a:off x="1924585" y="938785"/>
            <a:ext cx="5172000" cy="1314300"/>
          </a:xfrm>
        </p:spPr>
        <p:txBody>
          <a:bodyPr/>
          <a:lstStyle/>
          <a:p>
            <a:r>
              <a:rPr lang="en-US" sz="2800">
                <a:solidFill>
                  <a:schemeClr val="accent5"/>
                </a:solidFill>
              </a:rPr>
              <a:t>THANK YOU</a:t>
            </a:r>
          </a:p>
        </p:txBody>
      </p:sp>
      <p:sp>
        <p:nvSpPr>
          <p:cNvPr id="9" name="TextBox 8">
            <a:extLst>
              <a:ext uri="{FF2B5EF4-FFF2-40B4-BE49-F238E27FC236}">
                <a16:creationId xmlns:a16="http://schemas.microsoft.com/office/drawing/2014/main" id="{F116D5A7-7D8B-496F-87F3-284CAFFF5C0E}"/>
              </a:ext>
            </a:extLst>
          </p:cNvPr>
          <p:cNvSpPr txBox="1"/>
          <p:nvPr/>
        </p:nvSpPr>
        <p:spPr>
          <a:xfrm>
            <a:off x="2504364" y="2253085"/>
            <a:ext cx="4135272" cy="954107"/>
          </a:xfrm>
          <a:prstGeom prst="rect">
            <a:avLst/>
          </a:prstGeom>
          <a:noFill/>
        </p:spPr>
        <p:txBody>
          <a:bodyPr wrap="square" rtlCol="0">
            <a:spAutoFit/>
          </a:bodyPr>
          <a:lstStyle/>
          <a:p>
            <a:pPr algn="ctr"/>
            <a:r>
              <a:rPr lang="en-US" dirty="0">
                <a:solidFill>
                  <a:schemeClr val="accent5"/>
                </a:solidFill>
                <a:latin typeface="Montserrat" panose="020B0604020202020204" charset="0"/>
              </a:rPr>
              <a:t>Prepared by</a:t>
            </a:r>
          </a:p>
          <a:p>
            <a:pPr algn="ctr"/>
            <a:r>
              <a:rPr lang="en-US" dirty="0">
                <a:solidFill>
                  <a:schemeClr val="accent5"/>
                </a:solidFill>
                <a:latin typeface="Montserrat" panose="020B0604020202020204" charset="0"/>
              </a:rPr>
              <a:t>Ibrahim Hani Mohamed Askar</a:t>
            </a:r>
          </a:p>
          <a:p>
            <a:pPr algn="ctr"/>
            <a:r>
              <a:rPr lang="en-US" dirty="0">
                <a:solidFill>
                  <a:schemeClr val="accent5"/>
                </a:solidFill>
                <a:latin typeface="Montserrat" panose="020B0604020202020204" charset="0"/>
              </a:rPr>
              <a:t>Ahmed Gamal Abd </a:t>
            </a:r>
            <a:r>
              <a:rPr lang="en-US" dirty="0" err="1">
                <a:solidFill>
                  <a:schemeClr val="accent5"/>
                </a:solidFill>
                <a:latin typeface="Montserrat" panose="020B0604020202020204" charset="0"/>
              </a:rPr>
              <a:t>ElKhaleq</a:t>
            </a:r>
            <a:r>
              <a:rPr lang="en-US" dirty="0">
                <a:solidFill>
                  <a:schemeClr val="accent5"/>
                </a:solidFill>
                <a:latin typeface="Montserrat" panose="020B0604020202020204" charset="0"/>
              </a:rPr>
              <a:t> Gab Allah</a:t>
            </a:r>
          </a:p>
          <a:p>
            <a:pPr algn="ctr"/>
            <a:r>
              <a:rPr lang="en-US" dirty="0">
                <a:solidFill>
                  <a:schemeClr val="accent5"/>
                </a:solidFill>
                <a:latin typeface="Montserrat" panose="020B0604020202020204" charset="0"/>
              </a:rPr>
              <a:t>Mohamed Abd </a:t>
            </a:r>
            <a:r>
              <a:rPr lang="en-US" dirty="0" err="1">
                <a:solidFill>
                  <a:schemeClr val="accent5"/>
                </a:solidFill>
                <a:latin typeface="Montserrat" panose="020B0604020202020204" charset="0"/>
              </a:rPr>
              <a:t>ElAziz</a:t>
            </a:r>
            <a:r>
              <a:rPr lang="en-US" dirty="0">
                <a:solidFill>
                  <a:schemeClr val="accent5"/>
                </a:solidFill>
                <a:latin typeface="Montserrat" panose="020B0604020202020204" charset="0"/>
              </a:rPr>
              <a:t> </a:t>
            </a:r>
            <a:r>
              <a:rPr lang="en-US" dirty="0" err="1">
                <a:solidFill>
                  <a:schemeClr val="accent5"/>
                </a:solidFill>
                <a:latin typeface="Montserrat" panose="020B0604020202020204" charset="0"/>
              </a:rPr>
              <a:t>AbdElAziz</a:t>
            </a:r>
            <a:r>
              <a:rPr lang="en-US" dirty="0">
                <a:solidFill>
                  <a:schemeClr val="accent5"/>
                </a:solidFill>
                <a:latin typeface="Montserrat" panose="020B0604020202020204" charset="0"/>
              </a:rPr>
              <a:t> </a:t>
            </a:r>
            <a:r>
              <a:rPr lang="en-US" dirty="0" err="1">
                <a:solidFill>
                  <a:schemeClr val="accent5"/>
                </a:solidFill>
                <a:latin typeface="Montserrat" panose="020B0604020202020204" charset="0"/>
              </a:rPr>
              <a:t>Eisa</a:t>
            </a:r>
            <a:endParaRPr lang="en-US" dirty="0">
              <a:solidFill>
                <a:schemeClr val="accent5"/>
              </a:solidFill>
              <a:latin typeface="Montserrat" panose="020B0604020202020204"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1996950" y="531538"/>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341" name="Google Shape;341;p31"/>
          <p:cNvSpPr txBox="1">
            <a:spLocks noGrp="1"/>
          </p:cNvSpPr>
          <p:nvPr>
            <p:ph type="subTitle" idx="1"/>
          </p:nvPr>
        </p:nvSpPr>
        <p:spPr>
          <a:xfrm>
            <a:off x="1724883" y="1308207"/>
            <a:ext cx="2680200" cy="703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Introduction</a:t>
            </a:r>
            <a:endParaRPr sz="3200" dirty="0"/>
          </a:p>
        </p:txBody>
      </p:sp>
      <p:sp>
        <p:nvSpPr>
          <p:cNvPr id="343" name="Google Shape;343;p31"/>
          <p:cNvSpPr txBox="1">
            <a:spLocks noGrp="1"/>
          </p:cNvSpPr>
          <p:nvPr>
            <p:ph type="title" idx="3"/>
          </p:nvPr>
        </p:nvSpPr>
        <p:spPr>
          <a:xfrm>
            <a:off x="871282" y="137311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t>1.</a:t>
            </a:r>
            <a:endParaRPr sz="3200" dirty="0"/>
          </a:p>
        </p:txBody>
      </p:sp>
      <p:sp>
        <p:nvSpPr>
          <p:cNvPr id="347" name="Google Shape;347;p31"/>
          <p:cNvSpPr txBox="1">
            <a:spLocks noGrp="1"/>
          </p:cNvSpPr>
          <p:nvPr>
            <p:ph type="subTitle" idx="7"/>
          </p:nvPr>
        </p:nvSpPr>
        <p:spPr>
          <a:xfrm>
            <a:off x="1724883" y="3052299"/>
            <a:ext cx="2809227" cy="73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Circuit Structure</a:t>
            </a:r>
            <a:endParaRPr sz="3200" dirty="0"/>
          </a:p>
        </p:txBody>
      </p:sp>
      <p:sp>
        <p:nvSpPr>
          <p:cNvPr id="349" name="Google Shape;349;p31"/>
          <p:cNvSpPr txBox="1">
            <a:spLocks noGrp="1"/>
          </p:cNvSpPr>
          <p:nvPr>
            <p:ph type="title" idx="9"/>
          </p:nvPr>
        </p:nvSpPr>
        <p:spPr>
          <a:xfrm>
            <a:off x="871282" y="3131357"/>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352" name="Google Shape;352;p31"/>
          <p:cNvSpPr txBox="1">
            <a:spLocks noGrp="1"/>
          </p:cNvSpPr>
          <p:nvPr>
            <p:ph type="title" idx="15"/>
          </p:nvPr>
        </p:nvSpPr>
        <p:spPr>
          <a:xfrm>
            <a:off x="4777740" y="1358794"/>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353" name="Google Shape;353;p31"/>
          <p:cNvSpPr txBox="1">
            <a:spLocks noGrp="1"/>
          </p:cNvSpPr>
          <p:nvPr>
            <p:ph type="subTitle" idx="16"/>
          </p:nvPr>
        </p:nvSpPr>
        <p:spPr>
          <a:xfrm>
            <a:off x="5661665" y="1293462"/>
            <a:ext cx="3290809" cy="73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Procedure</a:t>
            </a:r>
            <a:endParaRPr sz="3200" dirty="0"/>
          </a:p>
        </p:txBody>
      </p:sp>
      <p:sp>
        <p:nvSpPr>
          <p:cNvPr id="358" name="Google Shape;358;p31"/>
          <p:cNvSpPr txBox="1">
            <a:spLocks noGrp="1"/>
          </p:cNvSpPr>
          <p:nvPr>
            <p:ph type="title" idx="21"/>
          </p:nvPr>
        </p:nvSpPr>
        <p:spPr>
          <a:xfrm>
            <a:off x="4777740" y="3131949"/>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r>
              <a:rPr lang="en"/>
              <a:t>.</a:t>
            </a:r>
            <a:endParaRPr dirty="0"/>
          </a:p>
        </p:txBody>
      </p:sp>
      <p:sp>
        <p:nvSpPr>
          <p:cNvPr id="17" name="TextBox 16">
            <a:extLst>
              <a:ext uri="{FF2B5EF4-FFF2-40B4-BE49-F238E27FC236}">
                <a16:creationId xmlns:a16="http://schemas.microsoft.com/office/drawing/2014/main" id="{52FE3F23-FC70-4A11-84DD-A97E7C685D4E}"/>
              </a:ext>
            </a:extLst>
          </p:cNvPr>
          <p:cNvSpPr txBox="1"/>
          <p:nvPr/>
        </p:nvSpPr>
        <p:spPr>
          <a:xfrm>
            <a:off x="5661665" y="3145929"/>
            <a:ext cx="2705512" cy="584775"/>
          </a:xfrm>
          <a:prstGeom prst="rect">
            <a:avLst/>
          </a:prstGeom>
          <a:noFill/>
        </p:spPr>
        <p:txBody>
          <a:bodyPr wrap="square" rtlCol="0">
            <a:spAutoFit/>
          </a:bodyPr>
          <a:lstStyle/>
          <a:p>
            <a:r>
              <a:rPr lang="en-US" sz="3200" dirty="0">
                <a:solidFill>
                  <a:schemeClr val="accent5"/>
                </a:solidFill>
                <a:latin typeface="Abel" panose="020B0604020202020204" charset="0"/>
              </a:rPr>
              <a:t>Conclusion</a:t>
            </a:r>
            <a:endParaRPr lang="en-US" sz="2000" dirty="0">
              <a:solidFill>
                <a:schemeClr val="accent5"/>
              </a:solidFill>
              <a:latin typeface="Abel"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animEffect transition="in" filter="fade">
                                      <p:cBhvr>
                                        <p:cTn id="7" dur="1000"/>
                                        <p:tgtEl>
                                          <p:spTgt spid="341">
                                            <p:txEl>
                                              <p:pRg st="0" end="0"/>
                                            </p:txEl>
                                          </p:spTgt>
                                        </p:tgtEl>
                                      </p:cBhvr>
                                    </p:animEffect>
                                    <p:anim calcmode="lin" valueType="num">
                                      <p:cBhvr>
                                        <p:cTn id="8" dur="1000" fill="hold"/>
                                        <p:tgtEl>
                                          <p:spTgt spid="34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7">
                                            <p:txEl>
                                              <p:pRg st="0" end="0"/>
                                            </p:txEl>
                                          </p:spTgt>
                                        </p:tgtEl>
                                        <p:attrNameLst>
                                          <p:attrName>style.visibility</p:attrName>
                                        </p:attrNameLst>
                                      </p:cBhvr>
                                      <p:to>
                                        <p:strVal val="visible"/>
                                      </p:to>
                                    </p:set>
                                    <p:animEffect transition="in" filter="fade">
                                      <p:cBhvr>
                                        <p:cTn id="14" dur="1000"/>
                                        <p:tgtEl>
                                          <p:spTgt spid="347">
                                            <p:txEl>
                                              <p:pRg st="0" end="0"/>
                                            </p:txEl>
                                          </p:spTgt>
                                        </p:tgtEl>
                                      </p:cBhvr>
                                    </p:animEffect>
                                    <p:anim calcmode="lin" valueType="num">
                                      <p:cBhvr>
                                        <p:cTn id="15" dur="1000" fill="hold"/>
                                        <p:tgtEl>
                                          <p:spTgt spid="34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53">
                                            <p:txEl>
                                              <p:pRg st="0" end="0"/>
                                            </p:txEl>
                                          </p:spTgt>
                                        </p:tgtEl>
                                        <p:attrNameLst>
                                          <p:attrName>style.visibility</p:attrName>
                                        </p:attrNameLst>
                                      </p:cBhvr>
                                      <p:to>
                                        <p:strVal val="visible"/>
                                      </p:to>
                                    </p:set>
                                    <p:animEffect transition="in" filter="fade">
                                      <p:cBhvr>
                                        <p:cTn id="21" dur="1000"/>
                                        <p:tgtEl>
                                          <p:spTgt spid="353">
                                            <p:txEl>
                                              <p:pRg st="0" end="0"/>
                                            </p:txEl>
                                          </p:spTgt>
                                        </p:tgtEl>
                                      </p:cBhvr>
                                    </p:animEffect>
                                    <p:anim calcmode="lin" valueType="num">
                                      <p:cBhvr>
                                        <p:cTn id="22" dur="1000" fill="hold"/>
                                        <p:tgtEl>
                                          <p:spTgt spid="35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fade">
                                      <p:cBhvr>
                                        <p:cTn id="28" dur="1000"/>
                                        <p:tgtEl>
                                          <p:spTgt spid="17">
                                            <p:txEl>
                                              <p:pRg st="0" end="0"/>
                                            </p:txEl>
                                          </p:spTgt>
                                        </p:tgtEl>
                                      </p:cBhvr>
                                    </p:animEffect>
                                    <p:anim calcmode="lin" valueType="num">
                                      <p:cBhvr>
                                        <p:cTn id="29"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build="p"/>
      <p:bldP spid="3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extBox 2">
            <a:extLst>
              <a:ext uri="{FF2B5EF4-FFF2-40B4-BE49-F238E27FC236}">
                <a16:creationId xmlns:a16="http://schemas.microsoft.com/office/drawing/2014/main" id="{14A41EC4-E18D-4A69-9944-792E32BE30D4}"/>
              </a:ext>
            </a:extLst>
          </p:cNvPr>
          <p:cNvSpPr txBox="1"/>
          <p:nvPr/>
        </p:nvSpPr>
        <p:spPr>
          <a:xfrm>
            <a:off x="488139" y="275007"/>
            <a:ext cx="3471970" cy="461665"/>
          </a:xfrm>
          <a:prstGeom prst="rect">
            <a:avLst/>
          </a:prstGeom>
          <a:noFill/>
        </p:spPr>
        <p:txBody>
          <a:bodyPr wrap="square" rtlCol="0">
            <a:spAutoFit/>
          </a:bodyPr>
          <a:lstStyle/>
          <a:p>
            <a:r>
              <a:rPr lang="en-US" sz="2400" dirty="0">
                <a:solidFill>
                  <a:schemeClr val="accent5"/>
                </a:solidFill>
                <a:latin typeface="Abel" panose="020B0604020202020204" charset="0"/>
              </a:rPr>
              <a:t>Introduction</a:t>
            </a:r>
            <a:endParaRPr lang="en-US" sz="2800" dirty="0">
              <a:solidFill>
                <a:schemeClr val="accent5"/>
              </a:solidFill>
              <a:latin typeface="Abel" panose="020B0604020202020204" charset="0"/>
            </a:endParaRPr>
          </a:p>
        </p:txBody>
      </p:sp>
      <p:sp>
        <p:nvSpPr>
          <p:cNvPr id="4" name="TextBox 3">
            <a:extLst>
              <a:ext uri="{FF2B5EF4-FFF2-40B4-BE49-F238E27FC236}">
                <a16:creationId xmlns:a16="http://schemas.microsoft.com/office/drawing/2014/main" id="{FB0C3570-5B2C-40D3-9AD9-D16D13A2C8DC}"/>
              </a:ext>
            </a:extLst>
          </p:cNvPr>
          <p:cNvSpPr txBox="1"/>
          <p:nvPr/>
        </p:nvSpPr>
        <p:spPr>
          <a:xfrm>
            <a:off x="488139" y="1161906"/>
            <a:ext cx="7480204" cy="2083183"/>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Counting and keeping track of numbers are a few of the fundamental aspects we need to do regularly. Previously, people used to follow some orthodox procedure to do the calculation. Over time, due to the advancement of modern science and technology, we came up with better and more efficient methods for doing so. Now, different automated processes to do counting have been developed. Right after the industrial revolution, mechanical counters had been integrated with machines. Thus, from the 20th century and onward, counters and timers have been implemented with electronics.</a:t>
            </a:r>
          </a:p>
          <a:p>
            <a:r>
              <a:rPr lang="en-US" dirty="0">
                <a:solidFill>
                  <a:schemeClr val="bg1"/>
                </a:solidFill>
                <a:latin typeface="Times New Roman" panose="02020603050405020304" pitchFamily="18" charset="0"/>
                <a:cs typeface="Times New Roman" panose="02020603050405020304" pitchFamily="18" charset="0"/>
              </a:rPr>
              <a:t>A common example of a counter application in timekeeping systems is shown in this figure </a:t>
            </a:r>
            <a:r>
              <a:rPr lang="en-US" dirty="0" err="1">
                <a:solidFill>
                  <a:schemeClr val="bg1"/>
                </a:solidFill>
                <a:latin typeface="Times New Roman" panose="02020603050405020304" pitchFamily="18" charset="0"/>
                <a:cs typeface="Times New Roman" panose="02020603050405020304" pitchFamily="18" charset="0"/>
              </a:rPr>
              <a:t>implified</a:t>
            </a:r>
            <a:r>
              <a:rPr lang="en-US" dirty="0">
                <a:solidFill>
                  <a:schemeClr val="bg1"/>
                </a:solidFill>
                <a:latin typeface="Times New Roman" panose="02020603050405020304" pitchFamily="18" charset="0"/>
                <a:cs typeface="Times New Roman" panose="02020603050405020304" pitchFamily="18" charset="0"/>
              </a:rPr>
              <a:t> logic circuit of a </a:t>
            </a:r>
            <a:r>
              <a:rPr lang="en-US" dirty="0" err="1">
                <a:solidFill>
                  <a:schemeClr val="bg1"/>
                </a:solidFill>
                <a:latin typeface="Times New Roman" panose="02020603050405020304" pitchFamily="18" charset="0"/>
                <a:cs typeface="Times New Roman" panose="02020603050405020304" pitchFamily="18" charset="0"/>
              </a:rPr>
              <a:t>digtal</a:t>
            </a:r>
            <a:r>
              <a:rPr lang="en-US" dirty="0">
                <a:solidFill>
                  <a:schemeClr val="bg1"/>
                </a:solidFill>
                <a:latin typeface="Times New Roman" panose="02020603050405020304" pitchFamily="18" charset="0"/>
                <a:cs typeface="Times New Roman" panose="02020603050405020304" pitchFamily="18" charset="0"/>
              </a:rPr>
              <a:t> clock that displays seconds, minutes and hours.</a:t>
            </a:r>
          </a:p>
          <a:p>
            <a:endParaRPr lang="en-US" dirty="0"/>
          </a:p>
        </p:txBody>
      </p:sp>
      <p:pic>
        <p:nvPicPr>
          <p:cNvPr id="27" name="Picture 26" descr="A picture containing text, tableware, dishware, plate&#10;&#10;Description automatically generated">
            <a:extLst>
              <a:ext uri="{FF2B5EF4-FFF2-40B4-BE49-F238E27FC236}">
                <a16:creationId xmlns:a16="http://schemas.microsoft.com/office/drawing/2014/main" id="{014B3C36-6D00-49A2-A1EC-AF2E18F833C4}"/>
              </a:ext>
            </a:extLst>
          </p:cNvPr>
          <p:cNvPicPr>
            <a:picLocks noChangeAspect="1"/>
          </p:cNvPicPr>
          <p:nvPr/>
        </p:nvPicPr>
        <p:blipFill>
          <a:blip r:embed="rId3"/>
          <a:stretch>
            <a:fillRect/>
          </a:stretch>
        </p:blipFill>
        <p:spPr>
          <a:xfrm>
            <a:off x="685384" y="3183212"/>
            <a:ext cx="7085714" cy="1685281"/>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2" name="TextBox 1">
            <a:extLst>
              <a:ext uri="{FF2B5EF4-FFF2-40B4-BE49-F238E27FC236}">
                <a16:creationId xmlns:a16="http://schemas.microsoft.com/office/drawing/2014/main" id="{5F7D7E3F-1BBA-4AB8-AF25-DBD6077AE5D0}"/>
              </a:ext>
            </a:extLst>
          </p:cNvPr>
          <p:cNvSpPr txBox="1"/>
          <p:nvPr/>
        </p:nvSpPr>
        <p:spPr>
          <a:xfrm>
            <a:off x="257877" y="318222"/>
            <a:ext cx="4817043" cy="4735655"/>
          </a:xfrm>
          <a:prstGeom prst="rect">
            <a:avLst/>
          </a:prstGeom>
          <a:noFill/>
        </p:spPr>
        <p:txBody>
          <a:bodyPr wrap="square" rtlCol="0">
            <a:spAutoFit/>
          </a:bodyPr>
          <a:lstStyle/>
          <a:p>
            <a:r>
              <a:rPr lang="en-US" sz="2400" dirty="0">
                <a:solidFill>
                  <a:schemeClr val="accent5"/>
                </a:solidFill>
                <a:latin typeface="Abel" panose="020B0604020202020204" charset="0"/>
                <a:cs typeface="Times New Roman" panose="02020603050405020304" pitchFamily="18" charset="0"/>
              </a:rPr>
              <a:t>Procedure</a:t>
            </a:r>
            <a:endParaRPr lang="en-US" sz="1200" dirty="0">
              <a:solidFill>
                <a:schemeClr val="accent5"/>
              </a:solidFill>
              <a:latin typeface="Abel" panose="020B0604020202020204"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cs typeface="Times New Roman" panose="02020603050405020304" pitchFamily="18" charset="0"/>
              </a:rPr>
              <a:t>A digital clock circuit is made of 4 blocks</a:t>
            </a:r>
          </a:p>
          <a:p>
            <a:pPr marR="0" algn="justLow">
              <a:lnSpc>
                <a:spcPct val="150000"/>
              </a:lnSpc>
              <a:spcBef>
                <a:spcPts val="0"/>
              </a:spcBef>
              <a:spcAft>
                <a:spcPts val="0"/>
              </a:spcAft>
            </a:pPr>
            <a:r>
              <a:rPr lang="en-US"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4 blocks of a digital clock are:</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justLow" rtl="0">
              <a:lnSpc>
                <a:spcPct val="150000"/>
              </a:lnSpc>
              <a:spcBef>
                <a:spcPts val="0"/>
              </a:spcBef>
              <a:spcAft>
                <a:spcPts val="0"/>
              </a:spcAft>
              <a:buClr>
                <a:schemeClr val="bg1"/>
              </a:buClr>
              <a:buFont typeface="Arial" panose="020B0604020202020204" pitchFamily="34" charset="0"/>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555 timer 1 Hz clock generator that is used to generate 1 PPS (pulse per  second) signal to the seconds block.</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justLow" rtl="0">
              <a:lnSpc>
                <a:spcPct val="115000"/>
              </a:lnSpc>
              <a:spcBef>
                <a:spcPts val="0"/>
              </a:spcBef>
              <a:spcAft>
                <a:spcPts val="0"/>
              </a:spcAft>
              <a:buClr>
                <a:schemeClr val="bg1"/>
              </a:buClr>
              <a:buFont typeface="Arial" panose="020B0604020202020204" pitchFamily="34" charset="0"/>
              <a:buChar char="•"/>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SECONDS block - contains a divide by 10 circuit followed by a divide by 6 circuit</a:t>
            </a:r>
            <a:r>
              <a:rPr lang="en-US" sz="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which</a:t>
            </a: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Will generate a 1 PPM (pulse per minute) signal to the minutes block. </a:t>
            </a:r>
          </a:p>
          <a:p>
            <a:pPr marL="171450" marR="0" lvl="0" indent="-171450" algn="justLow" rtl="0">
              <a:lnSpc>
                <a:spcPct val="115000"/>
              </a:lnSpc>
              <a:spcBef>
                <a:spcPts val="0"/>
              </a:spcBef>
              <a:spcAft>
                <a:spcPts val="0"/>
              </a:spcAft>
              <a:buClr>
                <a:schemeClr val="bg1"/>
              </a:buClr>
              <a:buFont typeface="Arial" panose="020B0604020202020204" pitchFamily="34" charset="0"/>
              <a:buChar char="•"/>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BCD outputs connect to the seven segment circuits to display the seconds values.</a:t>
            </a:r>
          </a:p>
          <a:p>
            <a:pPr marL="171450" marR="0" lvl="0" indent="-171450" algn="justLow" rtl="0">
              <a:lnSpc>
                <a:spcPct val="115000"/>
              </a:lnSpc>
              <a:spcBef>
                <a:spcPts val="0"/>
              </a:spcBef>
              <a:spcAft>
                <a:spcPts val="0"/>
              </a:spcAft>
              <a:buClr>
                <a:schemeClr val="bg1"/>
              </a:buClr>
              <a:buFont typeface="Arial" panose="020B0604020202020204" pitchFamily="34" charset="0"/>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MINUTES block - identical to the seconds block it contains 2 dividers; a divide by 10 followed by a divide by 6 which Will generate a 1 PPH (pulse per hour) signal to the HOURS block. The BCD outputs connects to the BCD to Seven Segment circuit to display the minutes values.</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justLow" rtl="0">
              <a:lnSpc>
                <a:spcPct val="115000"/>
              </a:lnSpc>
              <a:spcBef>
                <a:spcPts val="0"/>
              </a:spcBef>
              <a:spcAft>
                <a:spcPts val="0"/>
              </a:spcAft>
              <a:buClr>
                <a:schemeClr val="bg1"/>
              </a:buClr>
              <a:buFont typeface="Arial" panose="020B0604020202020204" pitchFamily="34" charset="0"/>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HOURS block -  it is 24H clock, will have a divide 24. For 24H, it will count from 00 to 23. The BCD outputs connects to the BCD to Seven   Segment circuit to display the hours values.</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Low" rtl="0">
              <a:lnSpc>
                <a:spcPct val="115000"/>
              </a:lnSpc>
              <a:spcBef>
                <a:spcPts val="0"/>
              </a:spcBef>
              <a:spcAft>
                <a:spcPts val="1000"/>
              </a:spcAft>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Diagram&#10;&#10;Description automatically generated">
            <a:extLst>
              <a:ext uri="{FF2B5EF4-FFF2-40B4-BE49-F238E27FC236}">
                <a16:creationId xmlns:a16="http://schemas.microsoft.com/office/drawing/2014/main" id="{5E069A91-E77C-4547-A20F-4BC520FC2DA9}"/>
              </a:ext>
            </a:extLst>
          </p:cNvPr>
          <p:cNvPicPr>
            <a:picLocks noChangeAspect="1"/>
          </p:cNvPicPr>
          <p:nvPr/>
        </p:nvPicPr>
        <p:blipFill>
          <a:blip r:embed="rId3"/>
          <a:stretch>
            <a:fillRect/>
          </a:stretch>
        </p:blipFill>
        <p:spPr>
          <a:xfrm>
            <a:off x="5250180" y="990600"/>
            <a:ext cx="3795771" cy="3390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973C8C-1C88-436C-BE0F-289AB2394651}"/>
              </a:ext>
            </a:extLst>
          </p:cNvPr>
          <p:cNvSpPr txBox="1"/>
          <p:nvPr/>
        </p:nvSpPr>
        <p:spPr>
          <a:xfrm>
            <a:off x="342900" y="228600"/>
            <a:ext cx="2640932" cy="4401205"/>
          </a:xfrm>
          <a:prstGeom prst="rect">
            <a:avLst/>
          </a:prstGeom>
          <a:noFill/>
        </p:spPr>
        <p:txBody>
          <a:bodyPr wrap="square" rtlCol="0">
            <a:spAutoFit/>
          </a:bodyPr>
          <a:lstStyle/>
          <a:p>
            <a:r>
              <a:rPr lang="en-US" sz="2800" b="1" dirty="0">
                <a:solidFill>
                  <a:schemeClr val="accent5"/>
                </a:solidFill>
                <a:latin typeface="Abel" panose="020B0604020202020204" charset="0"/>
                <a:cs typeface="Times New Roman" panose="02020603050405020304" pitchFamily="18" charset="0"/>
              </a:rPr>
              <a:t>Circuit structure</a:t>
            </a:r>
          </a:p>
          <a:p>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Apparatus</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555 Timer</a:t>
            </a:r>
          </a:p>
          <a:p>
            <a:pPr marL="285750" indent="-285750">
              <a:buClr>
                <a:schemeClr val="bg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VCC 9 V</a:t>
            </a:r>
          </a:p>
          <a:p>
            <a:pPr marL="285750" indent="-285750">
              <a:buClr>
                <a:schemeClr val="bg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Resistors</a:t>
            </a:r>
          </a:p>
          <a:p>
            <a:pPr marL="285750" indent="-285750">
              <a:buClr>
                <a:schemeClr val="bg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Capacitors </a:t>
            </a:r>
          </a:p>
          <a:p>
            <a:pPr marL="285750" indent="-285750">
              <a:buClr>
                <a:schemeClr val="bg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4026 Decade Counter </a:t>
            </a:r>
          </a:p>
          <a:p>
            <a:pPr marL="285750" indent="-285750">
              <a:buClr>
                <a:schemeClr val="bg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7 Segment Common Cathode</a:t>
            </a:r>
          </a:p>
          <a:p>
            <a:pPr marL="285750" indent="-285750">
              <a:buClr>
                <a:schemeClr val="bg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3-Input AND Logic Gate</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descr="Chart, diagram, schematic, box and whisker chart&#10;&#10;Description automatically generated">
            <a:extLst>
              <a:ext uri="{FF2B5EF4-FFF2-40B4-BE49-F238E27FC236}">
                <a16:creationId xmlns:a16="http://schemas.microsoft.com/office/drawing/2014/main" id="{C522FC64-F91A-49C2-BAF7-F1F7929983A8}"/>
              </a:ext>
            </a:extLst>
          </p:cNvPr>
          <p:cNvPicPr>
            <a:picLocks noChangeAspect="1"/>
          </p:cNvPicPr>
          <p:nvPr/>
        </p:nvPicPr>
        <p:blipFill>
          <a:blip r:embed="rId2"/>
          <a:stretch>
            <a:fillRect/>
          </a:stretch>
        </p:blipFill>
        <p:spPr>
          <a:xfrm>
            <a:off x="2983832" y="854675"/>
            <a:ext cx="5752986" cy="3153560"/>
          </a:xfrm>
          <a:prstGeom prst="rect">
            <a:avLst/>
          </a:prstGeom>
        </p:spPr>
      </p:pic>
    </p:spTree>
    <p:extLst>
      <p:ext uri="{BB962C8B-B14F-4D97-AF65-F5344CB8AC3E}">
        <p14:creationId xmlns:p14="http://schemas.microsoft.com/office/powerpoint/2010/main" val="32483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AE67E89-D1AC-4A41-B29C-4070DEB0F8EB}"/>
                  </a:ext>
                </a:extLst>
              </p:cNvPr>
              <p:cNvSpPr txBox="1"/>
              <p:nvPr/>
            </p:nvSpPr>
            <p:spPr>
              <a:xfrm>
                <a:off x="325567" y="227168"/>
                <a:ext cx="4459563" cy="4406271"/>
              </a:xfrm>
              <a:prstGeom prst="rect">
                <a:avLst/>
              </a:prstGeom>
              <a:noFill/>
            </p:spPr>
            <p:txBody>
              <a:bodyPr wrap="square" rtlCol="0">
                <a:spAutoFit/>
              </a:bodyPr>
              <a:lstStyle/>
              <a:p>
                <a:pPr marR="0" algn="justLow">
                  <a:lnSpc>
                    <a:spcPct val="150000"/>
                  </a:lnSpc>
                  <a:spcBef>
                    <a:spcPts val="0"/>
                  </a:spcBef>
                  <a:spcAft>
                    <a:spcPts val="0"/>
                  </a:spcAft>
                </a:pPr>
                <a:r>
                  <a:rPr lang="en-US"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555 Timer</a:t>
                </a:r>
              </a:p>
              <a:p>
                <a:pPr marR="0" algn="justLow">
                  <a:lnSpc>
                    <a:spcPct val="150000"/>
                  </a:lnSpc>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Astable timer is a device that has no stables the resulting output typically square wave that is used as a clock signal in many types of sequential logic circuits</a:t>
                </a:r>
                <a:r>
                  <a:rPr lang="en-US" sz="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R="0" algn="justLow">
                  <a:lnSpc>
                    <a:spcPct val="150000"/>
                  </a:lnSpc>
                  <a:spcBef>
                    <a:spcPts val="0"/>
                  </a:spcBef>
                  <a:spcAft>
                    <a:spcPts val="0"/>
                  </a:spcAft>
                </a:pPr>
                <a:r>
                  <a:rPr lang="en-US" sz="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frequency of the 555timer pulse could be controlled by selecting the right values for the Resistor R1,R2 and capacitor C1 using the following equation:</a:t>
                </a:r>
              </a:p>
              <a:p>
                <a:pPr algn="justLow">
                  <a:lnSpc>
                    <a:spcPct val="150000"/>
                  </a:lnSpc>
                </a:pPr>
                <a14:m>
                  <m:oMathPara xmlns:m="http://schemas.openxmlformats.org/officeDocument/2006/math">
                    <m:oMathParaPr>
                      <m:jc m:val="centerGroup"/>
                    </m:oMathParaPr>
                    <m:oMath xmlns:m="http://schemas.openxmlformats.org/officeDocument/2006/math">
                      <m:r>
                        <a:rPr lang="en-US" sz="160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𝑓</m:t>
                      </m:r>
                      <m:r>
                        <a:rPr lang="en-US" sz="160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num>
                        <m:den>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𝑇</m:t>
                          </m:r>
                        </m:den>
                      </m:f>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44</m:t>
                          </m:r>
                        </m:num>
                        <m:den>
                          <m:d>
                            <m:dPr>
                              <m:ctrlP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𝑅</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2</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𝑅</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2</m:t>
                              </m:r>
                            </m:e>
                          </m:d>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𝐶</m:t>
                          </m:r>
                          <m:r>
                            <a:rPr lang="en-US" sz="16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den>
                      </m:f>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algn="justLow">
                  <a:lnSpc>
                    <a:spcPct val="150000"/>
                  </a:lnSpc>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After Calculations it was determined that the right values to result in a 1 HZ waveform is to make</a:t>
                </a:r>
              </a:p>
              <a:p>
                <a:pPr marR="0" algn="justLow">
                  <a:lnSpc>
                    <a:spcPct val="150000"/>
                  </a:lnSpc>
                  <a:spcBef>
                    <a:spcPts val="0"/>
                  </a:spcBef>
                  <a:spcAft>
                    <a:spcPts val="0"/>
                  </a:spcAft>
                </a:pPr>
                <a:r>
                  <a:rPr lang="en-US" sz="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R1 = 470Ω</a:t>
                </a:r>
              </a:p>
              <a:p>
                <a:pPr marR="0" algn="justLow">
                  <a:lnSpc>
                    <a:spcPct val="150000"/>
                  </a:lnSpc>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R2 = 470K</a:t>
                </a:r>
                <a:r>
                  <a:rPr lang="en-US" sz="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Ω</a:t>
                </a:r>
              </a:p>
              <a:p>
                <a:pPr marR="0" algn="justLow">
                  <a:lnSpc>
                    <a:spcPct val="150000"/>
                  </a:lnSpc>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C1 = 1.5uf</a:t>
                </a:r>
              </a:p>
              <a:p>
                <a:pPr marR="0" algn="justLow">
                  <a:lnSpc>
                    <a:spcPct val="150000"/>
                  </a:lnSpc>
                  <a:spcBef>
                    <a:spcPts val="0"/>
                  </a:spcBef>
                  <a:spcAft>
                    <a:spcPts val="0"/>
                  </a:spcAft>
                </a:pP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AAE67E89-D1AC-4A41-B29C-4070DEB0F8EB}"/>
                  </a:ext>
                </a:extLst>
              </p:cNvPr>
              <p:cNvSpPr txBox="1">
                <a:spLocks noRot="1" noChangeAspect="1" noMove="1" noResize="1" noEditPoints="1" noAdjustHandles="1" noChangeArrowheads="1" noChangeShapeType="1" noTextEdit="1"/>
              </p:cNvSpPr>
              <p:nvPr/>
            </p:nvSpPr>
            <p:spPr>
              <a:xfrm>
                <a:off x="325567" y="227168"/>
                <a:ext cx="4459563" cy="4406271"/>
              </a:xfrm>
              <a:prstGeom prst="rect">
                <a:avLst/>
              </a:prstGeom>
              <a:blipFill>
                <a:blip r:embed="rId3"/>
                <a:stretch>
                  <a:fillRect r="-820"/>
                </a:stretch>
              </a:blipFill>
            </p:spPr>
            <p:txBody>
              <a:bodyPr/>
              <a:lstStyle/>
              <a:p>
                <a:r>
                  <a:rPr lang="en-US">
                    <a:noFill/>
                  </a:rPr>
                  <a:t> </a:t>
                </a:r>
              </a:p>
            </p:txBody>
          </p:sp>
        </mc:Fallback>
      </mc:AlternateContent>
      <p:pic>
        <p:nvPicPr>
          <p:cNvPr id="36" name="Picture 35" descr="Diagram, schematic&#10;&#10;Description automatically generated">
            <a:extLst>
              <a:ext uri="{FF2B5EF4-FFF2-40B4-BE49-F238E27FC236}">
                <a16:creationId xmlns:a16="http://schemas.microsoft.com/office/drawing/2014/main" id="{7BAB4B3D-DDBC-43FF-8517-335F7A1C733B}"/>
              </a:ext>
            </a:extLst>
          </p:cNvPr>
          <p:cNvPicPr>
            <a:picLocks noChangeAspect="1"/>
          </p:cNvPicPr>
          <p:nvPr/>
        </p:nvPicPr>
        <p:blipFill>
          <a:blip r:embed="rId4"/>
          <a:stretch>
            <a:fillRect/>
          </a:stretch>
        </p:blipFill>
        <p:spPr>
          <a:xfrm>
            <a:off x="4785130" y="405636"/>
            <a:ext cx="3171300" cy="2881563"/>
          </a:xfrm>
          <a:prstGeom prst="rect">
            <a:avLst/>
          </a:prstGeom>
        </p:spPr>
      </p:pic>
      <p:pic>
        <p:nvPicPr>
          <p:cNvPr id="38" name="Picture 37" descr="Chart, line chart&#10;&#10;Description automatically generated">
            <a:extLst>
              <a:ext uri="{FF2B5EF4-FFF2-40B4-BE49-F238E27FC236}">
                <a16:creationId xmlns:a16="http://schemas.microsoft.com/office/drawing/2014/main" id="{6213A12C-8920-4681-B3FB-A983472378B4}"/>
              </a:ext>
            </a:extLst>
          </p:cNvPr>
          <p:cNvPicPr>
            <a:picLocks noChangeAspect="1"/>
          </p:cNvPicPr>
          <p:nvPr/>
        </p:nvPicPr>
        <p:blipFill>
          <a:blip r:embed="rId5"/>
          <a:stretch>
            <a:fillRect/>
          </a:stretch>
        </p:blipFill>
        <p:spPr>
          <a:xfrm>
            <a:off x="4785130" y="3287199"/>
            <a:ext cx="3171300" cy="1795513"/>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2" name="TextBox 1">
            <a:extLst>
              <a:ext uri="{FF2B5EF4-FFF2-40B4-BE49-F238E27FC236}">
                <a16:creationId xmlns:a16="http://schemas.microsoft.com/office/drawing/2014/main" id="{834E5E1A-D1E5-42F1-BBF0-9B223350CC79}"/>
              </a:ext>
            </a:extLst>
          </p:cNvPr>
          <p:cNvSpPr txBox="1"/>
          <p:nvPr/>
        </p:nvSpPr>
        <p:spPr>
          <a:xfrm>
            <a:off x="398762" y="405636"/>
            <a:ext cx="3895030" cy="2523768"/>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4026 Counter</a:t>
            </a:r>
          </a:p>
          <a:p>
            <a:r>
              <a:rPr lang="en-US" sz="1200" dirty="0">
                <a:solidFill>
                  <a:schemeClr val="bg1"/>
                </a:solidFill>
                <a:latin typeface="Times New Roman" panose="02020603050405020304" pitchFamily="18" charset="0"/>
                <a:cs typeface="Times New Roman" panose="02020603050405020304" pitchFamily="18" charset="0"/>
              </a:rPr>
              <a:t>4026 counter is an </a:t>
            </a:r>
            <a:r>
              <a:rPr lang="en-US" sz="1200" dirty="0" err="1">
                <a:solidFill>
                  <a:schemeClr val="bg1"/>
                </a:solidFill>
                <a:latin typeface="Times New Roman" panose="02020603050405020304" pitchFamily="18" charset="0"/>
                <a:cs typeface="Times New Roman" panose="02020603050405020304" pitchFamily="18" charset="0"/>
              </a:rPr>
              <a:t>integerated</a:t>
            </a:r>
            <a:r>
              <a:rPr lang="en-US" sz="1200" dirty="0">
                <a:solidFill>
                  <a:schemeClr val="bg1"/>
                </a:solidFill>
                <a:latin typeface="Times New Roman" panose="02020603050405020304" pitchFamily="18" charset="0"/>
                <a:cs typeface="Times New Roman" panose="02020603050405020304" pitchFamily="18" charset="0"/>
              </a:rPr>
              <a:t> circuit that is made of a 4 bit decade counter that counts from 0 to 9 and recycles at 9 going into a decoder that decode the BCD output to a 7 segment</a:t>
            </a: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Bin 1 is the input for the clock.</a:t>
            </a:r>
          </a:p>
          <a:p>
            <a:pPr marL="171450" indent="-171450">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Bin 2 is connected to the ground.</a:t>
            </a:r>
          </a:p>
          <a:p>
            <a:pPr marL="171450" indent="-171450">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Bin 3 connected to VCC.</a:t>
            </a:r>
          </a:p>
          <a:p>
            <a:pPr marL="171450" indent="-171450">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Bin 5 is the output or the clock of the next counter and it is divided by 10 (number of counts).</a:t>
            </a:r>
          </a:p>
          <a:p>
            <a:pPr marL="171450" indent="-171450">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Bin 15 is for reset.</a:t>
            </a:r>
          </a:p>
          <a:p>
            <a:pPr marL="171450" indent="-171450">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Bin 6,7,9,10,11,12, and 13 are for the output.</a:t>
            </a:r>
          </a:p>
        </p:txBody>
      </p:sp>
      <p:pic>
        <p:nvPicPr>
          <p:cNvPr id="7" name="Picture 6">
            <a:extLst>
              <a:ext uri="{FF2B5EF4-FFF2-40B4-BE49-F238E27FC236}">
                <a16:creationId xmlns:a16="http://schemas.microsoft.com/office/drawing/2014/main" id="{12BF166A-C3B3-4DD0-B068-26D2FF8F426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9120" y="405636"/>
            <a:ext cx="4467147" cy="2400300"/>
          </a:xfrm>
          <a:prstGeom prst="rect">
            <a:avLst/>
          </a:prstGeom>
          <a:noFill/>
          <a:ln>
            <a:noFill/>
          </a:ln>
        </p:spPr>
      </p:pic>
      <p:pic>
        <p:nvPicPr>
          <p:cNvPr id="5" name="Picture 4" descr="Diagram&#10;&#10;Description automatically generated">
            <a:extLst>
              <a:ext uri="{FF2B5EF4-FFF2-40B4-BE49-F238E27FC236}">
                <a16:creationId xmlns:a16="http://schemas.microsoft.com/office/drawing/2014/main" id="{04B750EC-DA41-4F34-B4A9-82E559BF6291}"/>
              </a:ext>
            </a:extLst>
          </p:cNvPr>
          <p:cNvPicPr>
            <a:picLocks noChangeAspect="1"/>
          </p:cNvPicPr>
          <p:nvPr/>
        </p:nvPicPr>
        <p:blipFill>
          <a:blip r:embed="rId4"/>
          <a:stretch>
            <a:fillRect/>
          </a:stretch>
        </p:blipFill>
        <p:spPr>
          <a:xfrm>
            <a:off x="6134100" y="2929404"/>
            <a:ext cx="2722167" cy="2050264"/>
          </a:xfrm>
          <a:prstGeom prst="rect">
            <a:avLst/>
          </a:prstGeom>
        </p:spPr>
      </p:pic>
      <p:pic>
        <p:nvPicPr>
          <p:cNvPr id="11" name="Picture 10">
            <a:extLst>
              <a:ext uri="{FF2B5EF4-FFF2-40B4-BE49-F238E27FC236}">
                <a16:creationId xmlns:a16="http://schemas.microsoft.com/office/drawing/2014/main" id="{0435A4DA-7DCF-48ED-8881-9C8B0891F21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9120" y="2929404"/>
            <a:ext cx="1744980" cy="2034892"/>
          </a:xfrm>
          <a:prstGeom prst="rect">
            <a:avLst/>
          </a:prstGeom>
          <a:noFill/>
          <a:ln>
            <a:noFill/>
          </a:ln>
        </p:spPr>
      </p:pic>
      <p:pic>
        <p:nvPicPr>
          <p:cNvPr id="9" name="Picture 8" descr="A picture containing diagram&#10;&#10;Description automatically generated">
            <a:extLst>
              <a:ext uri="{FF2B5EF4-FFF2-40B4-BE49-F238E27FC236}">
                <a16:creationId xmlns:a16="http://schemas.microsoft.com/office/drawing/2014/main" id="{BF6AD353-CF22-4918-A5F8-B452E5948C5A}"/>
              </a:ext>
            </a:extLst>
          </p:cNvPr>
          <p:cNvPicPr>
            <a:picLocks noChangeAspect="1"/>
          </p:cNvPicPr>
          <p:nvPr/>
        </p:nvPicPr>
        <p:blipFill>
          <a:blip r:embed="rId6"/>
          <a:stretch>
            <a:fillRect/>
          </a:stretch>
        </p:blipFill>
        <p:spPr>
          <a:xfrm>
            <a:off x="2768920" y="2929404"/>
            <a:ext cx="1495421" cy="203489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F3F8E-FF90-4BD6-B350-C4F39C8BA90F}"/>
              </a:ext>
            </a:extLst>
          </p:cNvPr>
          <p:cNvSpPr txBox="1"/>
          <p:nvPr/>
        </p:nvSpPr>
        <p:spPr>
          <a:xfrm>
            <a:off x="251459" y="335280"/>
            <a:ext cx="4724401" cy="4401205"/>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Counter of seconds</a:t>
            </a:r>
          </a:p>
          <a:p>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Counter of seconds is divided into two 4026 counters a single counter and a tens counter.</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single counter works on the 555 timer directly so it increment by 1 with every pulse that comes out of the 555 timer so it counts from 0 to 9 and then recycles.</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tens counter clock input is connected to the 5 pin of the previous counter so the tens counter is incremented by 1 every full cycle the single counter does.</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tens counter needs to stop at 6 and recycles, we can notice from the </a:t>
            </a:r>
            <a:r>
              <a:rPr lang="en-US" dirty="0" err="1">
                <a:solidFill>
                  <a:schemeClr val="bg1"/>
                </a:solidFill>
                <a:latin typeface="Times New Roman" panose="02020603050405020304" pitchFamily="18" charset="0"/>
                <a:cs typeface="Times New Roman" panose="02020603050405020304" pitchFamily="18" charset="0"/>
              </a:rPr>
              <a:t>figureis</a:t>
            </a:r>
            <a:r>
              <a:rPr lang="en-US" dirty="0">
                <a:solidFill>
                  <a:schemeClr val="bg1"/>
                </a:solidFill>
                <a:latin typeface="Times New Roman" panose="02020603050405020304" pitchFamily="18" charset="0"/>
                <a:cs typeface="Times New Roman" panose="02020603050405020304" pitchFamily="18" charset="0"/>
              </a:rPr>
              <a:t> that the first time the e, f, and g output are all on at the same time is when the output is 6.</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e, f, and g outputs are connected to a 3-Input AND gate whose output is connected to reset the tens counter and to the clock of the next counter so the minutes is incremented by 1</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Both of the counter are connected to a 7 Segment common cathode to display its output.</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A7A3CD17-1AEC-467C-B44A-A5246C170C0A}"/>
              </a:ext>
            </a:extLst>
          </p:cNvPr>
          <p:cNvPicPr/>
          <p:nvPr/>
        </p:nvPicPr>
        <p:blipFill>
          <a:blip r:embed="rId2">
            <a:extLst>
              <a:ext uri="{28A0092B-C50C-407E-A947-70E740481C1C}">
                <a14:useLocalDpi xmlns:a14="http://schemas.microsoft.com/office/drawing/2010/main" val="0"/>
              </a:ext>
            </a:extLst>
          </a:blip>
          <a:stretch>
            <a:fillRect/>
          </a:stretch>
        </p:blipFill>
        <p:spPr>
          <a:xfrm>
            <a:off x="4831079" y="2344102"/>
            <a:ext cx="4061461" cy="2287905"/>
          </a:xfrm>
          <a:prstGeom prst="rect">
            <a:avLst/>
          </a:prstGeom>
        </p:spPr>
      </p:pic>
      <p:pic>
        <p:nvPicPr>
          <p:cNvPr id="9" name="Picture 8">
            <a:extLst>
              <a:ext uri="{FF2B5EF4-FFF2-40B4-BE49-F238E27FC236}">
                <a16:creationId xmlns:a16="http://schemas.microsoft.com/office/drawing/2014/main" id="{A84DF924-D045-4F86-8583-8B15EC166F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0373" y="331470"/>
            <a:ext cx="2102167" cy="2012632"/>
          </a:xfrm>
          <a:prstGeom prst="rect">
            <a:avLst/>
          </a:prstGeom>
          <a:noFill/>
          <a:ln>
            <a:noFill/>
          </a:ln>
        </p:spPr>
      </p:pic>
      <p:pic>
        <p:nvPicPr>
          <p:cNvPr id="11" name="Picture 10" descr="Table&#10;&#10;Description automatically generated">
            <a:extLst>
              <a:ext uri="{FF2B5EF4-FFF2-40B4-BE49-F238E27FC236}">
                <a16:creationId xmlns:a16="http://schemas.microsoft.com/office/drawing/2014/main" id="{DD6A1E51-433C-407F-9F38-2233FD5ADDA4}"/>
              </a:ext>
            </a:extLst>
          </p:cNvPr>
          <p:cNvPicPr>
            <a:picLocks noChangeAspect="1"/>
          </p:cNvPicPr>
          <p:nvPr/>
        </p:nvPicPr>
        <p:blipFill>
          <a:blip r:embed="rId4"/>
          <a:stretch>
            <a:fillRect/>
          </a:stretch>
        </p:blipFill>
        <p:spPr>
          <a:xfrm>
            <a:off x="4831079" y="331470"/>
            <a:ext cx="1959294" cy="2012632"/>
          </a:xfrm>
          <a:prstGeom prst="rect">
            <a:avLst/>
          </a:prstGeom>
        </p:spPr>
      </p:pic>
    </p:spTree>
    <p:extLst>
      <p:ext uri="{BB962C8B-B14F-4D97-AF65-F5344CB8AC3E}">
        <p14:creationId xmlns:p14="http://schemas.microsoft.com/office/powerpoint/2010/main" val="33691796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28744A-21AA-4323-8E65-24E793D46D47}"/>
              </a:ext>
            </a:extLst>
          </p:cNvPr>
          <p:cNvSpPr txBox="1"/>
          <p:nvPr/>
        </p:nvSpPr>
        <p:spPr>
          <a:xfrm>
            <a:off x="358140" y="289560"/>
            <a:ext cx="4541520" cy="418576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Counter of minutes</a:t>
            </a:r>
          </a:p>
          <a:p>
            <a:endParaRPr lang="en-US" b="1"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Counter of minutes is the same as the counter of seconds divided into two 4026 counters a single counter and a tens counter.</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single counter works on the output of the And gate which sends a pulse every time the seconds counter reach 60 seconds.</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single counter counts from 0 to 9 then recycles and its output which is divided by 10 is sent as the clock of the tens counter.</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tens counter is incremented by 1 every time the single counter finishes a cycle and then recycles when it reaches 6 as the e, f, and g output is connected to a 3-input AND gate which is connected to the counter reset input and the clock of the next counter (hours counter). </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Both of the counter are connected to a 7 Segment common cathode to display its output.</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10" name="Picture 9" descr="Diagram&#10;&#10;Description automatically generated">
            <a:extLst>
              <a:ext uri="{FF2B5EF4-FFF2-40B4-BE49-F238E27FC236}">
                <a16:creationId xmlns:a16="http://schemas.microsoft.com/office/drawing/2014/main" id="{158D8735-8705-4B93-A73F-5543FDE703B7}"/>
              </a:ext>
            </a:extLst>
          </p:cNvPr>
          <p:cNvPicPr/>
          <p:nvPr/>
        </p:nvPicPr>
        <p:blipFill>
          <a:blip r:embed="rId2">
            <a:extLst>
              <a:ext uri="{28A0092B-C50C-407E-A947-70E740481C1C}">
                <a14:useLocalDpi xmlns:a14="http://schemas.microsoft.com/office/drawing/2010/main" val="0"/>
              </a:ext>
            </a:extLst>
          </a:blip>
          <a:stretch>
            <a:fillRect/>
          </a:stretch>
        </p:blipFill>
        <p:spPr>
          <a:xfrm>
            <a:off x="4831079" y="2344102"/>
            <a:ext cx="4061461" cy="2287905"/>
          </a:xfrm>
          <a:prstGeom prst="rect">
            <a:avLst/>
          </a:prstGeom>
        </p:spPr>
      </p:pic>
      <p:pic>
        <p:nvPicPr>
          <p:cNvPr id="12" name="Picture 11">
            <a:extLst>
              <a:ext uri="{FF2B5EF4-FFF2-40B4-BE49-F238E27FC236}">
                <a16:creationId xmlns:a16="http://schemas.microsoft.com/office/drawing/2014/main" id="{1FC728BC-D5E0-4F82-9D6D-2F63B71018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0373" y="331470"/>
            <a:ext cx="2102167" cy="2012632"/>
          </a:xfrm>
          <a:prstGeom prst="rect">
            <a:avLst/>
          </a:prstGeom>
          <a:noFill/>
          <a:ln>
            <a:noFill/>
          </a:ln>
        </p:spPr>
      </p:pic>
      <p:pic>
        <p:nvPicPr>
          <p:cNvPr id="13" name="Picture 12" descr="Table&#10;&#10;Description automatically generated">
            <a:extLst>
              <a:ext uri="{FF2B5EF4-FFF2-40B4-BE49-F238E27FC236}">
                <a16:creationId xmlns:a16="http://schemas.microsoft.com/office/drawing/2014/main" id="{F4463B49-9E05-49D0-AAB3-94CBB16D754F}"/>
              </a:ext>
            </a:extLst>
          </p:cNvPr>
          <p:cNvPicPr>
            <a:picLocks noChangeAspect="1"/>
          </p:cNvPicPr>
          <p:nvPr/>
        </p:nvPicPr>
        <p:blipFill>
          <a:blip r:embed="rId4"/>
          <a:stretch>
            <a:fillRect/>
          </a:stretch>
        </p:blipFill>
        <p:spPr>
          <a:xfrm>
            <a:off x="4831079" y="331470"/>
            <a:ext cx="1959294" cy="2012632"/>
          </a:xfrm>
          <a:prstGeom prst="rect">
            <a:avLst/>
          </a:prstGeom>
        </p:spPr>
      </p:pic>
    </p:spTree>
    <p:extLst>
      <p:ext uri="{BB962C8B-B14F-4D97-AF65-F5344CB8AC3E}">
        <p14:creationId xmlns:p14="http://schemas.microsoft.com/office/powerpoint/2010/main" val="1729168806"/>
      </p:ext>
    </p:extLst>
  </p:cSld>
  <p:clrMapOvr>
    <a:masterClrMapping/>
  </p:clrMapOvr>
  <p:transition spd="slow">
    <p:push dir="u"/>
  </p:transition>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0ACE70123CDD49919653F8F3106818" ma:contentTypeVersion="4" ma:contentTypeDescription="Create a new document." ma:contentTypeScope="" ma:versionID="f4e3f8c4ef316b34bcd865a1303e8a96">
  <xsd:schema xmlns:xsd="http://www.w3.org/2001/XMLSchema" xmlns:xs="http://www.w3.org/2001/XMLSchema" xmlns:p="http://schemas.microsoft.com/office/2006/metadata/properties" xmlns:ns3="dd898571-76f7-48e0-b743-8697be5f9fcd" targetNamespace="http://schemas.microsoft.com/office/2006/metadata/properties" ma:root="true" ma:fieldsID="c8e29032c20019803f115cf50baba00f" ns3:_="">
    <xsd:import namespace="dd898571-76f7-48e0-b743-8697be5f9f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98571-76f7-48e0-b743-8697be5f9f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A4136D-6C00-4EBF-B3EF-C59EB552BD4B}">
  <ds:schemaRefs>
    <ds:schemaRef ds:uri="http://schemas.microsoft.com/sharepoint/v3/contenttype/forms"/>
  </ds:schemaRefs>
</ds:datastoreItem>
</file>

<file path=customXml/itemProps2.xml><?xml version="1.0" encoding="utf-8"?>
<ds:datastoreItem xmlns:ds="http://schemas.openxmlformats.org/officeDocument/2006/customXml" ds:itemID="{C4684EEE-88FC-4EAC-8EF3-C594F1E42474}">
  <ds:schemaRefs>
    <ds:schemaRef ds:uri="http://schemas.microsoft.com/office/2006/metadata/contentType"/>
    <ds:schemaRef ds:uri="http://schemas.microsoft.com/office/2006/metadata/properties/metaAttributes"/>
    <ds:schemaRef ds:uri="http://www.w3.org/2000/xmlns/"/>
    <ds:schemaRef ds:uri="http://www.w3.org/2001/XMLSchema"/>
    <ds:schemaRef ds:uri="dd898571-76f7-48e0-b743-8697be5f9fc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1132A9-C1DD-4331-B81C-72423DE555F3}">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262</TotalTime>
  <Words>1229</Words>
  <Application>Microsoft Office PowerPoint</Application>
  <PresentationFormat>On-screen Show (16:9)</PresentationFormat>
  <Paragraphs>115</Paragraphs>
  <Slides>12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Livvic</vt:lpstr>
      <vt:lpstr>Rubik Light</vt:lpstr>
      <vt:lpstr>Roboto Condensed Light</vt:lpstr>
      <vt:lpstr>Arial</vt:lpstr>
      <vt:lpstr>Calibri</vt:lpstr>
      <vt:lpstr>Montserrat</vt:lpstr>
      <vt:lpstr>Times New Roman</vt:lpstr>
      <vt:lpstr>Cambria Math</vt:lpstr>
      <vt:lpstr>Abel</vt:lpstr>
      <vt:lpstr>Custal Project Proposal by Slidesgo</vt:lpstr>
      <vt:lpstr>Logic Design Digital Watch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Vision and Human Perception An Overview Of Computer Vision Concepts </dc:title>
  <cp:lastModifiedBy>ابراهيم هانى محمد مرسى عسكر</cp:lastModifiedBy>
  <cp:revision>24</cp:revision>
  <dcterms:modified xsi:type="dcterms:W3CDTF">2021-07-06T00:03:50Z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0x0101007C0ACE70123CDD49919653F8F3106818</vt:lpwstr>
  </property>
</Properties>
</file>