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<Relationships xmlns="http://schemas.openxmlformats.org/package/2006/relationships"><Relationship Id="rId1" Target="../media/image46.png" Type="http://schemas.openxmlformats.org/officeDocument/2006/relationships/image"/><Relationship Id="rId2" Target="../media/image47.svg" Type="http://schemas.openxmlformats.org/officeDocument/2006/relationships/image"/><Relationship Id="rId3" Target="../media/image48.png" Type="http://schemas.openxmlformats.org/officeDocument/2006/relationships/image"/><Relationship Id="rId4" Target="../media/image49.sv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0.xml" Type="http://schemas.openxmlformats.org/officeDocument/2006/relationships/notesSlide"/></Relationships>
</file>

<file path=ppt/slides/_rels/slide11.xml.rels><?xml version="1.0" encoding="UTF-8" standalone="yes"?><Relationships xmlns="http://schemas.openxmlformats.org/package/2006/relationships"><Relationship Id="rId1" Target="../media/image52.png" Type="http://schemas.openxmlformats.org/officeDocument/2006/relationships/image"/><Relationship Id="rId2" Target="../media/image53.svg" Type="http://schemas.openxmlformats.org/officeDocument/2006/relationships/image"/><Relationship Id="rId3" Target="../media/image54.png" Type="http://schemas.openxmlformats.org/officeDocument/2006/relationships/image"/><Relationship Id="rId4" Target="../media/image55.svg" Type="http://schemas.openxmlformats.org/officeDocument/2006/relationships/image"/><Relationship Id="rId5" Target="../media/image56.png" Type="http://schemas.openxmlformats.org/officeDocument/2006/relationships/image"/><Relationship Id="rId6" Target="../media/image57.svg" Type="http://schemas.openxmlformats.org/officeDocument/2006/relationships/image"/><Relationship Id="rId7" Target="../media/image58.png" Type="http://schemas.openxmlformats.org/officeDocument/2006/relationships/image"/><Relationship Id="rId8" Target="../media/image59.svg" Type="http://schemas.openxmlformats.org/officeDocument/2006/relationships/image"/><Relationship Id="rId9" Target="../media/image60.png" Type="http://schemas.openxmlformats.org/officeDocument/2006/relationships/image"/><Relationship Id="rId10" Target="../media/image61.svg" Type="http://schemas.openxmlformats.org/officeDocument/2006/relationships/image"/><Relationship Id="rId11" Target="../media/image62.png" Type="http://schemas.openxmlformats.org/officeDocument/2006/relationships/image"/><Relationship Id="rId12" Target="../media/image63.sv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1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2.png" Type="http://schemas.openxmlformats.org/officeDocument/2006/relationships/image"/><Relationship Id="rId2" Target="../media/image3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sv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4.png" Type="http://schemas.openxmlformats.org/officeDocument/2006/relationships/image"/><Relationship Id="rId18" Target="../media/image25.svg" Type="http://schemas.openxmlformats.org/officeDocument/2006/relationships/image"/><Relationship Id="rId19" Target="../media/image26.png" Type="http://schemas.openxmlformats.org/officeDocument/2006/relationships/image"/><Relationship Id="rId20" Target="../media/image27.svg" Type="http://schemas.openxmlformats.org/officeDocument/2006/relationships/image"/><Relationship Id="rId21" Target="../media/image28.png" Type="http://schemas.openxmlformats.org/officeDocument/2006/relationships/image"/><Relationship Id="rId22" Target="../media/image29.svg" Type="http://schemas.openxmlformats.org/officeDocument/2006/relationships/image"/><Relationship Id="rId23" Target="../media/image30.png" Type="http://schemas.openxmlformats.org/officeDocument/2006/relationships/image"/><Relationship Id="rId24" Target="../media/image31.svg" Type="http://schemas.openxmlformats.org/officeDocument/2006/relationships/image"/><Relationship Id="rId25" Target="../media/image32.png" Type="http://schemas.openxmlformats.org/officeDocument/2006/relationships/image"/><Relationship Id="rId26" Target="../media/image33.svg" Type="http://schemas.openxmlformats.org/officeDocument/2006/relationships/image"/><Relationship Id="rId27" Target="../slideLayouts/slideLayout1.xml" Type="http://schemas.openxmlformats.org/officeDocument/2006/relationships/slideLayout"/><Relationship Id="rId28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34.png" Type="http://schemas.openxmlformats.org/officeDocument/2006/relationships/image"/><Relationship Id="rId2" Target="../media/image35.sv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38.png" Type="http://schemas.openxmlformats.org/officeDocument/2006/relationships/image"/><Relationship Id="rId2" Target="../media/image39.sv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Relationship Id="rId7" Target="../media/image44.png" Type="http://schemas.openxmlformats.org/officeDocument/2006/relationships/image"/><Relationship Id="rId8" Target="../media/image45.sv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094476" y="1219728"/>
            <a:ext cx="4498699" cy="367144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229"/>
              </a:lnSpc>
              <a:buNone/>
            </a:pPr>
            <a:r>
              <a:rPr lang="en-US" sz="573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Financial Income Statement Insights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6094476" y="4908791"/>
            <a:ext cx="6033531" cy="575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68"/>
              </a:lnSpc>
              <a:spcBef>
                <a:spcPts val="137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Exploring key insights from Dashoard's income statement data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0"/>
            <a:ext cx="5713571" cy="6856286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/>
          <a:srcRect l="-2698" r="-2698" t="-62973" b="-62973"/>
          <a:stretch/>
        </p:blipFill>
        <p:spPr>
          <a:xfrm>
            <a:off x="0" y="0"/>
            <a:ext cx="5713571" cy="6856286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Strengths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608" y="2275906"/>
            <a:ext cx="7570482" cy="107605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666583" y="2655263"/>
            <a:ext cx="7219550" cy="307104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420"/>
              </a:lnSpc>
              <a:buNone/>
            </a:pPr>
            <a:r>
              <a:rPr lang="en-US" sz="192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 Recognition</a:t>
            </a:r>
            <a:endParaRPr lang="en-US" dirty="0"/>
          </a:p>
        </p:txBody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608" y="3418620"/>
            <a:ext cx="4294701" cy="1076056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666583" y="3797977"/>
            <a:ext cx="3860517" cy="307104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420"/>
              </a:lnSpc>
              <a:buNone/>
            </a:pPr>
            <a:r>
              <a:rPr lang="en-US" sz="192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 Portfolio Diversity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608" y="4561335"/>
            <a:ext cx="11265258" cy="1076056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666583" y="4940692"/>
            <a:ext cx="10951012" cy="307104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420"/>
              </a:lnSpc>
              <a:buNone/>
            </a:pPr>
            <a:r>
              <a:rPr lang="en-US" sz="192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Supply Chain Efficiency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Areas for Improvement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608" y="1514096"/>
            <a:ext cx="6770582" cy="83799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7408597" y="1533142"/>
            <a:ext cx="4304224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381091" y="1672172"/>
            <a:ext cx="6932014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7551437" y="1828581"/>
            <a:ext cx="4420400" cy="19188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12"/>
              </a:lnSpc>
              <a:buNone/>
            </a:pPr>
            <a:r>
              <a:rPr lang="en-US" sz="12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Streamline inventory management processes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698" y="2323519"/>
            <a:ext cx="5884978" cy="83799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6968494" y="2333042"/>
            <a:ext cx="4744327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</p:sp>
      <p:sp>
        <p:nvSpPr>
          <p:cNvPr id="9" name="Object 8"/>
          <p:cNvSpPr/>
          <p:nvPr/>
        </p:nvSpPr>
        <p:spPr>
          <a:xfrm>
            <a:off x="865201" y="2481594"/>
            <a:ext cx="5963874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7111333" y="2638003"/>
            <a:ext cx="4904470" cy="19188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12"/>
              </a:lnSpc>
              <a:buNone/>
            </a:pPr>
            <a:r>
              <a:rPr lang="en-US" sz="12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Optimize marketing budget allocation</a:t>
            </a:r>
            <a:endParaRPr lang="en-US" dirty="0"/>
          </a:p>
        </p:txBody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6800" y="3132942"/>
            <a:ext cx="5008897" cy="83799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6528390" y="3142464"/>
            <a:ext cx="518443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</p:sp>
      <p:sp>
        <p:nvSpPr>
          <p:cNvPr id="13" name="Object 12"/>
          <p:cNvSpPr/>
          <p:nvPr/>
        </p:nvSpPr>
        <p:spPr>
          <a:xfrm>
            <a:off x="1349317" y="3291017"/>
            <a:ext cx="499560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671229" y="3447426"/>
            <a:ext cx="5388540" cy="19188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12"/>
              </a:lnSpc>
              <a:buNone/>
            </a:pPr>
            <a:r>
              <a:rPr lang="en-US" sz="12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and pursue new revenue streams</a:t>
            </a:r>
            <a:endParaRPr lang="en-US" dirty="0"/>
          </a:p>
        </p:txBody>
      </p:sp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6902" y="3942364"/>
            <a:ext cx="4123294" cy="83799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6088286" y="3951887"/>
            <a:ext cx="562453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</p:sp>
      <p:sp>
        <p:nvSpPr>
          <p:cNvPr id="17" name="Object 16"/>
          <p:cNvSpPr/>
          <p:nvPr/>
        </p:nvSpPr>
        <p:spPr>
          <a:xfrm>
            <a:off x="1833433" y="4100440"/>
            <a:ext cx="4027330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6231126" y="4256849"/>
            <a:ext cx="5872742" cy="19188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12"/>
              </a:lnSpc>
              <a:buNone/>
            </a:pPr>
            <a:r>
              <a:rPr lang="en-US" sz="12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 operational efficiency</a:t>
            </a:r>
            <a:endParaRPr lang="en-US" dirty="0"/>
          </a:p>
        </p:txBody>
      </p:sp>
      <p:pic>
        <p:nvPicPr>
          <p:cNvPr id="19" name="Object 18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7016" y="4751787"/>
            <a:ext cx="3247213" cy="83799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48183" y="4761309"/>
            <a:ext cx="606463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</p:sp>
      <p:sp>
        <p:nvSpPr>
          <p:cNvPr id="21" name="Object 20"/>
          <p:cNvSpPr/>
          <p:nvPr/>
        </p:nvSpPr>
        <p:spPr>
          <a:xfrm>
            <a:off x="2317544" y="4909862"/>
            <a:ext cx="3059189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5791022" y="5066271"/>
            <a:ext cx="6356812" cy="19188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12"/>
              </a:lnSpc>
              <a:buNone/>
            </a:pPr>
            <a:r>
              <a:rPr lang="en-US" sz="12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Strengthen customer relationships</a:t>
            </a:r>
            <a:endParaRPr lang="en-US" dirty="0"/>
          </a:p>
        </p:txBody>
      </p:sp>
      <p:pic>
        <p:nvPicPr>
          <p:cNvPr id="23" name="Object 22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67118" y="5561209"/>
            <a:ext cx="2361609" cy="83799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5208079" y="5570732"/>
            <a:ext cx="650474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</p:sp>
      <p:sp>
        <p:nvSpPr>
          <p:cNvPr id="25" name="Object 24"/>
          <p:cNvSpPr/>
          <p:nvPr/>
        </p:nvSpPr>
        <p:spPr>
          <a:xfrm>
            <a:off x="2801660" y="5719285"/>
            <a:ext cx="2090917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5350918" y="5875694"/>
            <a:ext cx="6840883" cy="19188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12"/>
              </a:lnSpc>
              <a:buNone/>
            </a:pPr>
            <a:r>
              <a:rPr lang="en-US" sz="12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strategic partnerships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76873" y="2333998"/>
            <a:ext cx="980830" cy="70467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40409" y="3496944"/>
            <a:ext cx="3299587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key insights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40409" y="3813095"/>
            <a:ext cx="3299587" cy="639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Analyze Dishoard's financial income statement to identify trends and assess performance.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0674" y="2244722"/>
            <a:ext cx="1228418" cy="89512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240422" y="3496944"/>
            <a:ext cx="3708108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 financial health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240422" y="3813095"/>
            <a:ext cx="3708108" cy="42661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Evaluate Dishoard's overall financial stability and position in the market.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2330" y="2121957"/>
            <a:ext cx="799900" cy="1133192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469417" y="3496944"/>
            <a:ext cx="3058665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Data-driven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469417" y="3813095"/>
            <a:ext cx="3058665" cy="639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Leverage financial data and ratios to conduct a comprehensive, objective assessment.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351712"/>
            <a:ext cx="12188952" cy="1504574"/>
          </a:xfrm>
          <a:prstGeom prst="rect">
            <a:avLst/>
          </a:prstGeom>
          <a:solidFill>
            <a:srgbClr val="14558c"/>
          </a:solidFill>
        </p:spPr>
      </p:sp>
      <p:sp>
        <p:nvSpPr>
          <p:cNvPr id="13" name="Object 12"/>
          <p:cNvSpPr/>
          <p:nvPr/>
        </p:nvSpPr>
        <p:spPr>
          <a:xfrm>
            <a:off x="1641866" y="5668696"/>
            <a:ext cx="8905220" cy="86382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introductory slide sets the context for a deep-dive into Dishoard's financial income statement, enabling a thorough understanding of its financial performance and health through data-driven analysis.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 Growth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9523" y="3942364"/>
            <a:ext cx="12217520" cy="3809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9418" y="2804412"/>
            <a:ext cx="9523" cy="1152237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2283" y="3894751"/>
            <a:ext cx="123794" cy="123794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8738" y="3951887"/>
            <a:ext cx="9523" cy="1152237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81600" y="3894751"/>
            <a:ext cx="123794" cy="123794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58155" y="2804412"/>
            <a:ext cx="9523" cy="1152237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01017" y="3894751"/>
            <a:ext cx="123794" cy="123794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7576" y="3951887"/>
            <a:ext cx="9523" cy="1152237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20438" y="3894751"/>
            <a:ext cx="123794" cy="123794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96984" y="2804412"/>
            <a:ext cx="9523" cy="1152237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39852" y="3894751"/>
            <a:ext cx="123794" cy="123794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16311" y="3951887"/>
            <a:ext cx="9523" cy="1152237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659173" y="3894751"/>
            <a:ext cx="123794" cy="123794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1552663" y="2671095"/>
            <a:ext cx="133319" cy="133316"/>
          </a:xfrm>
          <a:prstGeom prst="ellipse">
            <a:avLst/>
          </a:prstGeom>
          <a:solidFill>
            <a:srgbClr val="62a8bb"/>
          </a:solidFill>
        </p:spPr>
      </p:sp>
      <p:sp>
        <p:nvSpPr>
          <p:cNvPr id="17" name="Object 16"/>
          <p:cNvSpPr/>
          <p:nvPr/>
        </p:nvSpPr>
        <p:spPr>
          <a:xfrm>
            <a:off x="1781274" y="2622577"/>
            <a:ext cx="1969278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2018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1781274" y="2938728"/>
            <a:ext cx="1969278" cy="639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Launched new product line, driving initial revenue spike.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3172102" y="5099363"/>
            <a:ext cx="133319" cy="133316"/>
          </a:xfrm>
          <a:prstGeom prst="ellipse">
            <a:avLst/>
          </a:prstGeom>
          <a:solidFill>
            <a:srgbClr val="f0b356"/>
          </a:solidFill>
        </p:spPr>
      </p:sp>
      <p:sp>
        <p:nvSpPr>
          <p:cNvPr id="20" name="Object 19"/>
          <p:cNvSpPr/>
          <p:nvPr/>
        </p:nvSpPr>
        <p:spPr>
          <a:xfrm>
            <a:off x="3400663" y="5050845"/>
            <a:ext cx="1979752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2019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3400663" y="5366996"/>
            <a:ext cx="1979752" cy="639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Expanded distribution network, boosting sales nationwide.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4791426" y="2671095"/>
            <a:ext cx="133319" cy="133316"/>
          </a:xfrm>
          <a:prstGeom prst="ellipse">
            <a:avLst/>
          </a:prstGeom>
          <a:solidFill>
            <a:srgbClr val="e66922"/>
          </a:solidFill>
        </p:spPr>
      </p:sp>
      <p:sp>
        <p:nvSpPr>
          <p:cNvPr id="23" name="Object 22"/>
          <p:cNvSpPr/>
          <p:nvPr/>
        </p:nvSpPr>
        <p:spPr>
          <a:xfrm>
            <a:off x="5020053" y="2622577"/>
            <a:ext cx="1571232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2020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5020053" y="2938728"/>
            <a:ext cx="1571232" cy="8532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Pandemic posed challenges, but maintained steady growth.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6410872" y="5099363"/>
            <a:ext cx="133314" cy="133316"/>
          </a:xfrm>
          <a:prstGeom prst="ellipse">
            <a:avLst/>
          </a:prstGeom>
          <a:solidFill>
            <a:srgbClr val="14558c"/>
          </a:solidFill>
        </p:spPr>
      </p:sp>
      <p:sp>
        <p:nvSpPr>
          <p:cNvPr id="26" name="Object 25"/>
          <p:cNvSpPr/>
          <p:nvPr/>
        </p:nvSpPr>
        <p:spPr>
          <a:xfrm>
            <a:off x="6639442" y="5050845"/>
            <a:ext cx="1895953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2021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6639442" y="5366996"/>
            <a:ext cx="1895953" cy="639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Acquired smaller competitor, increasing market share.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8030186" y="2671095"/>
            <a:ext cx="133319" cy="133316"/>
          </a:xfrm>
          <a:prstGeom prst="ellipse">
            <a:avLst/>
          </a:prstGeom>
          <a:solidFill>
            <a:srgbClr val="62a8bb"/>
          </a:solidFill>
        </p:spPr>
      </p:sp>
      <p:sp>
        <p:nvSpPr>
          <p:cNvPr id="29" name="Object 28"/>
          <p:cNvSpPr/>
          <p:nvPr/>
        </p:nvSpPr>
        <p:spPr>
          <a:xfrm>
            <a:off x="8258831" y="2622577"/>
            <a:ext cx="1665506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2022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8258831" y="2938728"/>
            <a:ext cx="1665506" cy="85322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Introduced subscription model, driving recurring revenue.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9649631" y="5099363"/>
            <a:ext cx="133314" cy="133316"/>
          </a:xfrm>
          <a:prstGeom prst="ellipse">
            <a:avLst/>
          </a:prstGeom>
          <a:solidFill>
            <a:srgbClr val="f0b356"/>
          </a:solidFill>
        </p:spPr>
      </p:sp>
      <p:sp>
        <p:nvSpPr>
          <p:cNvPr id="32" name="Object 31"/>
          <p:cNvSpPr/>
          <p:nvPr/>
        </p:nvSpPr>
        <p:spPr>
          <a:xfrm>
            <a:off x="9878221" y="5050845"/>
            <a:ext cx="1906428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2023 (Projected)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9878221" y="5366996"/>
            <a:ext cx="1906428" cy="42661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track for continued double-digit growth.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2a8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757875" y="2564917"/>
            <a:ext cx="8673201" cy="127484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021"/>
              </a:lnSpc>
              <a:buNone/>
            </a:pPr>
            <a:r>
              <a:rPr lang="en-US" sz="4781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“Keep costs under control to protect profit margins.”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757875" y="3955101"/>
            <a:ext cx="8673201" cy="2879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68"/>
              </a:lnSpc>
              <a:spcBef>
                <a:spcPts val="891"/>
              </a:spcBef>
              <a:buNone/>
            </a:pPr>
            <a:r>
              <a:rPr lang="en-US" sz="18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WARREN BUFFETT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Expense Breakdown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1523619"/>
            <a:ext cx="11246213" cy="4885103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1" y="1523619"/>
            <a:ext cx="11246213" cy="4875581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1" y="1523619"/>
            <a:ext cx="5618345" cy="76832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Expense Category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094476" y="1523619"/>
            <a:ext cx="5618345" cy="76832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Percentage of Total Expenses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6131" y="2291944"/>
            <a:ext cx="5618345" cy="102443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Cost of Goods Sold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094476" y="2291944"/>
            <a:ext cx="5618345" cy="102443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42%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3316377"/>
            <a:ext cx="5618345" cy="102443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Salaries and Wages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6094476" y="3316377"/>
            <a:ext cx="5618345" cy="102443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32%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476131" y="4340811"/>
            <a:ext cx="5618345" cy="102443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Marketing and Advertising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094476" y="4340811"/>
            <a:ext cx="5618345" cy="102443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18%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476131" y="5365244"/>
            <a:ext cx="5618345" cy="102443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Other Expenses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094476" y="5365244"/>
            <a:ext cx="5618345" cy="102443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8%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-476131" y="6537516"/>
            <a:ext cx="12188952" cy="17057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344"/>
              </a:lnSpc>
              <a:buNone/>
            </a:pPr>
            <a:r>
              <a:rPr lang="en-US" sz="96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*Data from Dishoard's 2022 Annual Financial Report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Profitability Metrics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978449"/>
            <a:ext cx="12188952" cy="2666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00"/>
              </a:lnSpc>
              <a:spcBef>
                <a:spcPts val="816"/>
              </a:spcBef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Percentage values representing the profitability of Dishoard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3212297"/>
            <a:ext cx="3555108" cy="2844089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298379" y="6195654"/>
            <a:ext cx="3910535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 Profit Margin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939440" y="4424724"/>
            <a:ext cx="628493" cy="40792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213"/>
              </a:lnSpc>
              <a:buNone/>
            </a:pPr>
            <a:r>
              <a:rPr lang="en-US" sz="255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13%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316834" y="5323144"/>
            <a:ext cx="3555118" cy="733243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8" name="Object 7"/>
          <p:cNvSpPr/>
          <p:nvPr/>
        </p:nvSpPr>
        <p:spPr>
          <a:xfrm>
            <a:off x="4139169" y="6195654"/>
            <a:ext cx="3910535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Return on Assets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5837841" y="5480148"/>
            <a:ext cx="513269" cy="40792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213"/>
              </a:lnSpc>
              <a:buNone/>
            </a:pPr>
            <a:r>
              <a:rPr lang="en-US" sz="255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9%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8157676" y="1656936"/>
            <a:ext cx="3555108" cy="4399450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7979958" y="6195654"/>
            <a:ext cx="3910535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Return on Equity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9621019" y="3647044"/>
            <a:ext cx="628493" cy="40792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213"/>
              </a:lnSpc>
              <a:buNone/>
            </a:pPr>
            <a:r>
              <a:rPr lang="en-US" sz="255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15%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Cash Flow Analysis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6608" y="2374465"/>
            <a:ext cx="2980580" cy="1209373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52312" y="2861309"/>
            <a:ext cx="2513971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Operating Cash Flow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3711441"/>
            <a:ext cx="2513971" cy="14931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Dishoard consistently generates robust cash flow from its core operations, reflecting its strong profitability and efficient working capital management.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8175" y="2374465"/>
            <a:ext cx="2980580" cy="120937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613834" y="2861309"/>
            <a:ext cx="2199725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Investment Flexibility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523369" y="3711441"/>
            <a:ext cx="2513971" cy="170645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healthy operating cash flow provides financial flexibility to Dishoard, allowing it to allocate resources for strategic investments and growth initiatives without straining liquidity.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9730" y="2374465"/>
            <a:ext cx="2980580" cy="120937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375393" y="2747037"/>
            <a:ext cx="2199725" cy="46065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Growth Opportunities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84928" y="3711441"/>
            <a:ext cx="2513971" cy="170645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ample operating cash flow, Dishoard can explore and capitalize on growth opportunities, such as expanding into new markets, acquiring complementary businesses, or investing in research and development.</a:t>
            </a:r>
            <a:endParaRPr lang="en-US" dirty="0"/>
          </a:p>
        </p:txBody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1297" y="2374465"/>
            <a:ext cx="2980580" cy="1209373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136953" y="2747037"/>
            <a:ext cx="2199725" cy="46065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Resilience and Stability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046488" y="3711441"/>
            <a:ext cx="2513971" cy="191976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steady cash flow from operations enhances Dishoard's financial resilience, enabling it to weather economic downturns and maintain operational continuity while pursuing long-term growth strategies.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Liquidity Ratios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52262" y="2389582"/>
            <a:ext cx="5446938" cy="30952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722"/>
              </a:lnSpc>
              <a:buSzPct val="100000"/>
              <a:buChar char="•"/>
            </a:pPr>
            <a:r>
              <a:rPr lang="en-US" sz="216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Current Ratio</a:t>
            </a:r>
          </a:p>
          <a:p>
            <a:pPr algn="l" lvl="1">
              <a:lnSpc>
                <a:spcPts val="1932"/>
              </a:lnSpc>
              <a:spcBef>
                <a:spcPts val="404"/>
              </a:spcBef>
              <a:buNone/>
            </a:pPr>
            <a:r>
              <a:rPr lang="en-US" sz="138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measure of a company's ability to pay off its short-term liabilities with its current assets. It is calculated by dividing current assets by current liabilities.</a:t>
            </a:r>
          </a:p>
          <a:p>
            <a:pPr algn="l" marL="242900" indent="-242900">
              <a:lnSpc>
                <a:spcPts val="2722"/>
              </a:lnSpc>
              <a:spcBef>
                <a:spcPts val="2609"/>
              </a:spcBef>
              <a:buSzPct val="100000"/>
              <a:buChar char="•"/>
            </a:pPr>
            <a:r>
              <a:rPr lang="en-US" sz="216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Quick Ratio</a:t>
            </a:r>
          </a:p>
          <a:p>
            <a:pPr algn="l" lvl="1">
              <a:lnSpc>
                <a:spcPts val="1932"/>
              </a:lnSpc>
              <a:spcBef>
                <a:spcPts val="404"/>
              </a:spcBef>
              <a:buNone/>
            </a:pPr>
            <a:r>
              <a:rPr lang="en-US" sz="138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Similar to the current ratio, but excludes inventory from current assets as inventory is considered less liquid. It provides a more conservative measure of liquidity by excluding assets that may take longer to convert into cash.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284928" y="2389582"/>
            <a:ext cx="5446938" cy="137863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722"/>
              </a:lnSpc>
              <a:buSzPct val="100000"/>
              <a:buChar char="•"/>
            </a:pPr>
            <a:r>
              <a:rPr lang="en-US" sz="216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Cash Ratio</a:t>
            </a:r>
          </a:p>
          <a:p>
            <a:pPr algn="l" lvl="1">
              <a:lnSpc>
                <a:spcPts val="1932"/>
              </a:lnSpc>
              <a:spcBef>
                <a:spcPts val="404"/>
              </a:spcBef>
              <a:buNone/>
            </a:pPr>
            <a:r>
              <a:rPr lang="en-US" sz="138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most stringent measure of liquidity, it considers only cash and cash equivalents as current assets. It is calculated by dividing cash and cash equivalents by current liabilities.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Leverage and Solvency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23619"/>
            <a:ext cx="5523119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4" name="Object 3"/>
          <p:cNvSpPr/>
          <p:nvPr/>
        </p:nvSpPr>
        <p:spPr>
          <a:xfrm>
            <a:off x="761810" y="1736807"/>
            <a:ext cx="5551687" cy="32626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0"/>
              </a:lnSpc>
              <a:buNone/>
            </a:pPr>
            <a:r>
              <a:rPr lang="en-US" sz="20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Debt-to-Equity Ratio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2209486"/>
            <a:ext cx="5551687" cy="10665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ratio measures the relationship between Dishoard's total debt and total equity, indicating the degree of financial leverage employed by the company.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1523619"/>
            <a:ext cx="5523119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7" name="Object 6"/>
          <p:cNvSpPr/>
          <p:nvPr/>
        </p:nvSpPr>
        <p:spPr>
          <a:xfrm>
            <a:off x="6475381" y="1736807"/>
            <a:ext cx="5551687" cy="32626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0"/>
              </a:lnSpc>
              <a:buNone/>
            </a:pPr>
            <a:r>
              <a:rPr lang="en-US" sz="20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Interest Coverage Ratio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1" y="2209486"/>
            <a:ext cx="5551687" cy="10665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ratio calculates Dishoard's ability to pay interest expenses on outstanding debt by comparing its earnings before interest and taxes (EBIT) to its interest expenses.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4047113"/>
            <a:ext cx="5523119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761810" y="4260301"/>
            <a:ext cx="5551687" cy="32626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0"/>
              </a:lnSpc>
              <a:buNone/>
            </a:pPr>
            <a:r>
              <a:rPr lang="en-US" sz="20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Manageable Debt Level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0" y="4732980"/>
            <a:ext cx="5551687" cy="79990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ratios suggest that Dishoard has a balanced capital structure and a manageable amount of debt relative to its equity and earnings.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4047113"/>
            <a:ext cx="5523119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13" name="Object 12"/>
          <p:cNvSpPr/>
          <p:nvPr/>
        </p:nvSpPr>
        <p:spPr>
          <a:xfrm>
            <a:off x="6475381" y="4260301"/>
            <a:ext cx="5551687" cy="32626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0"/>
              </a:lnSpc>
              <a:buNone/>
            </a:pPr>
            <a:r>
              <a:rPr lang="en-US" sz="20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Financial Obligations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1" y="4732980"/>
            <a:ext cx="5551687" cy="10665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company's interest coverage ratio indicates that it generates sufficient earnings to comfortably meet its interest payment obligations, reducing the risk of default.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Income Statement Insights from Dashboard</dc:title>
  <dc:subject>Financial Income Statement Insights from Dashboard</dc:subject>
  <dc:creator>Abdo Ashour</dc:creator>
  <cp:lastModifiedBy>Abdo Ashour</cp:lastModifiedBy>
  <cp:revision>1</cp:revision>
  <dcterms:created xsi:type="dcterms:W3CDTF">2024-05-05T16:56:20.710Z</dcterms:created>
  <dcterms:modified xsi:type="dcterms:W3CDTF">2024-05-05T16:56:20.710Z</dcterms:modified>
</cp:coreProperties>
</file>