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13"/>
  </p:normalViewPr>
  <p:slideViewPr>
    <p:cSldViewPr snapToGrid="0" snapToObjects="1">
      <p:cViewPr>
        <p:scale>
          <a:sx n="91" d="100"/>
          <a:sy n="91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99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76131"/>
            <a:ext cx="5876710" cy="5913546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rcRect l="-1025" t="-40761" r="-1025" b="-40761"/>
          <a:stretch/>
        </p:blipFill>
        <p:spPr>
          <a:xfrm>
            <a:off x="476131" y="476131"/>
            <a:ext cx="5876710" cy="591354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7664526" y="2395891"/>
            <a:ext cx="3203219" cy="162265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Retail Sales Performance Report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171159" y="4117937"/>
            <a:ext cx="4189952" cy="3244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556"/>
              </a:lnSpc>
              <a:spcBef>
                <a:spcPts val="767"/>
              </a:spcBef>
              <a:buNone/>
            </a:pPr>
            <a:r>
              <a:rPr lang="en-US" sz="1800" kern="0" spc="18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Insights and Trends (2012-2015)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65183" y="6498116"/>
            <a:ext cx="133317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and Profitability by Category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1" y="2022604"/>
            <a:ext cx="11246213" cy="3551937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131" y="2022604"/>
            <a:ext cx="11246213" cy="3542414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1" y="2022604"/>
            <a:ext cx="3745563" cy="70695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Category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221694" y="2022604"/>
            <a:ext cx="3745563" cy="70695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Total Sales (K)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7967258" y="2022604"/>
            <a:ext cx="3745563" cy="70695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Profit Ratio (%)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2729563"/>
            <a:ext cx="3745563" cy="94261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Technology Products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221694" y="2729563"/>
            <a:ext cx="3745563" cy="94261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4744.6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967258" y="2729563"/>
            <a:ext cx="3745563" cy="94261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13.99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76131" y="3672176"/>
            <a:ext cx="3745563" cy="94261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Office Supplies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221694" y="3672176"/>
            <a:ext cx="3745563" cy="94261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3787.2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7967258" y="3672176"/>
            <a:ext cx="3745563" cy="94261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13.69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476131" y="4614788"/>
            <a:ext cx="3745563" cy="94261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Furniture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221694" y="4614788"/>
            <a:ext cx="3745563" cy="94261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4110.9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7967258" y="4614788"/>
            <a:ext cx="3745563" cy="942612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6.94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Retail Sales Analysis Interpretation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788110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Leading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1" y="2257575"/>
            <a:ext cx="5237440" cy="6084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Dominates total sales with $4,744.6K, showcasing strong demand for electronics and related products.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1788110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Office Supplies Close Behind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2" y="2257575"/>
            <a:ext cx="5237440" cy="6084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Achieved $3,787.2K in sales, indicating steady demand for business essentials.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092583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Higher Profitability in Office Supplies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1" y="4562049"/>
            <a:ext cx="5237440" cy="912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Despite lower total sales, Office Supplies maintained a higher profit ratio of 13.99% compared to Technology at 13.69%.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092583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Furniture Category Underperforming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2" y="4562049"/>
            <a:ext cx="5237440" cy="912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Lagging in both total sales ($4,110.9K) and profit ratio (6.94%), requires investigation into root causes and potential improvements.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598223" y="381857"/>
            <a:ext cx="6992506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Recommendations: Sales and Profitability by Category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2123544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2343993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Technology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1" y="2735253"/>
            <a:ext cx="5237440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Capitalize on the strong demand in the Technology category by investing in product expansion, targeted marketing campaigns, and optimizing inventory management to drive overall sales growth.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2123544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2343993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Office Supplies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2" y="2735253"/>
            <a:ext cx="5237440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strategies to enhance the profitability of the Office Supplies category, such as cost reduction initiatives, strategic pricing adjustments, and targeted promotional campaigns focused on high-margin products.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4156623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377072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Investigate Furniture Performance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1" y="4768332"/>
            <a:ext cx="5237440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Conduct a comprehensive analysis of the Furniture category to identify areas for improvement, including pricing strategies, product assortment, marketing effectiveness, and target audience alignment.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4156623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377072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Diversify Product Portfolio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1" y="4768332"/>
            <a:ext cx="5157819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opportunities to expand into new product categories with higher profit margins that complement the existing offerings, leveraging market research, consumer trends, and competitive analysis.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and Profit by Retail Sub-Category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1390302"/>
            <a:ext cx="11617595" cy="4113771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5884978"/>
            <a:ext cx="12188952" cy="971307"/>
          </a:xfrm>
          <a:prstGeom prst="rect">
            <a:avLst/>
          </a:prstGeom>
          <a:solidFill>
            <a:srgbClr val="F5F5F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-95226" y="6189107"/>
            <a:ext cx="12379404" cy="3650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76"/>
              </a:lnSpc>
              <a:buNone/>
            </a:pPr>
            <a:r>
              <a:rPr lang="en-US" sz="2250" kern="0" spc="22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Copiers, accessories, and labels generate highest profits despite lower sales.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Insights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788110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Sellers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2257575"/>
            <a:ext cx="5551687" cy="6084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Phones lead in sales, followed by copiers and chairs.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1788110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Profit Leaders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1" y="2257575"/>
            <a:ext cx="5237441" cy="6084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Copiers, accessories, and labels have the highest profit ratios, indicating efficient revenue conversion.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092583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Low-Profit Category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1" y="4562049"/>
            <a:ext cx="5237440" cy="6084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Tables stand out with negative profit, signaling a need for immediate attention.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092583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Balancing Act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2" y="4562049"/>
            <a:ext cx="5237440" cy="912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Some sub-categories like phones have high sales but lower profit margins, while others like fasteners have lower sales but higher profit margins.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598223" y="381857"/>
            <a:ext cx="6992506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Recommendations: Sales and Profit by Retail Sub-Category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2123544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2343993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High-Profit Sub-Categories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1" y="2735253"/>
            <a:ext cx="5237440" cy="9629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Prioritize copiers, accessories, and labels to maximize profitability. Consider strategies like upselling, bundling, or targeted marketing to further boost sales.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2123544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2343993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Investigate Tables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2" y="2735253"/>
            <a:ext cx="5237440" cy="7606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Conduct a thorough analysis to understand the root causes of the negative profit in tables. Evaluate pricing, production costs, and market demand to identify solutions.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4156623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377072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Phone Strategy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1" y="4768332"/>
            <a:ext cx="5237440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While phones are top sellers, their lower profit margin indicates potential for improvement. Explore ways to increase prices, reduce costs, or promote higher-margin accessories alongside phone sales.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4156623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377072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Product Portfolio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1" y="4768332"/>
            <a:ext cx="5237441" cy="7606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Regularly assess the product mix to ensure a healthy balance between high-volume, low-margin products and lower-volume, high-margin products.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Cities on Sales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1390302"/>
            <a:ext cx="11617595" cy="4113771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5884978"/>
            <a:ext cx="12188952" cy="971307"/>
          </a:xfrm>
          <a:prstGeom prst="rect">
            <a:avLst/>
          </a:prstGeom>
          <a:solidFill>
            <a:srgbClr val="F5F5F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-95226" y="6189107"/>
            <a:ext cx="12379404" cy="3650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76"/>
              </a:lnSpc>
              <a:buNone/>
            </a:pPr>
            <a:r>
              <a:rPr lang="en-US" sz="2250" kern="0" spc="22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York City dominates retail sales, outperforming other major cities.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Insights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792514"/>
            <a:ext cx="5551687" cy="3516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70"/>
              </a:lnSpc>
              <a:buNone/>
            </a:pPr>
            <a:r>
              <a:rPr lang="en-US" sz="2167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York City: Market Leader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2235792"/>
            <a:ext cx="5551687" cy="5746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3"/>
              </a:lnSpc>
              <a:spcBef>
                <a:spcPts val="708"/>
              </a:spcBef>
              <a:buNone/>
            </a:pPr>
            <a:r>
              <a:rPr lang="en-US" sz="1594" kern="0" spc="1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York City leads with 256K in sales, significantly outperforming other cities in the retail market.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1792514"/>
            <a:ext cx="5551687" cy="3516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70"/>
              </a:lnSpc>
              <a:buNone/>
            </a:pPr>
            <a:r>
              <a:rPr lang="en-US" sz="2167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Angeles: Strong Contender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2" y="2235792"/>
            <a:ext cx="5237440" cy="8620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3"/>
              </a:lnSpc>
              <a:spcBef>
                <a:spcPts val="708"/>
              </a:spcBef>
              <a:buNone/>
            </a:pPr>
            <a:r>
              <a:rPr lang="en-US" sz="1594" kern="0" spc="1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Angeles holds the second position with 176K in sales, indicating a robust market presence and consumer demand.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096988"/>
            <a:ext cx="5551687" cy="3516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70"/>
              </a:lnSpc>
              <a:buNone/>
            </a:pPr>
            <a:r>
              <a:rPr lang="en-US" sz="2167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Seattle and Manila: Competitive Players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1" y="4540266"/>
            <a:ext cx="5237440" cy="8620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3"/>
              </a:lnSpc>
              <a:spcBef>
                <a:spcPts val="708"/>
              </a:spcBef>
              <a:buNone/>
            </a:pPr>
            <a:r>
              <a:rPr lang="en-US" sz="1594" kern="0" spc="1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Seattle and Manila display competitive sales figures, with Seattle slightly ahead at 128K compared to Manila's 121K.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096988"/>
            <a:ext cx="5551687" cy="3516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70"/>
              </a:lnSpc>
              <a:buNone/>
            </a:pPr>
            <a:r>
              <a:rPr lang="en-US" sz="2167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 Francisco: Substantial but Lagging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2" y="4540266"/>
            <a:ext cx="5237440" cy="8620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3"/>
              </a:lnSpc>
              <a:spcBef>
                <a:spcPts val="708"/>
              </a:spcBef>
              <a:buNone/>
            </a:pPr>
            <a:r>
              <a:rPr lang="en-US" sz="1594" kern="0" spc="1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 Francisco ranks fifth with 113K in sales, a substantial amount but notably lower than the top two cities, New York City and Los Angeles.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Market Recommendations for Retail Sales Growth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788110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York City &amp; Los Angeles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1" y="2257575"/>
            <a:ext cx="5237440" cy="12169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Investigate factors driving success and strategies to strengthen market position, such as optimizing store locations, tailoring product offerings, and enhancing customer experiences.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1788110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Seattle &amp; Manila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2" y="2257575"/>
            <a:ext cx="5237440" cy="12169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growth potential, opportunities (e.g., emerging consumer trends), and challenges (e.g., competition, regulations) specific to these markets to develop effective expansion strategies.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092583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 Francisco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1" y="4562049"/>
            <a:ext cx="5237440" cy="12169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current investment levels and strategies, and consider adjustments to marketing, pricing, or product mix to boost sales performance in this market.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092583"/>
            <a:ext cx="5551687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Geographical Expansion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2" y="4562049"/>
            <a:ext cx="5237440" cy="12169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opportunities to diversify customer base by expanding into new cities or regions, conducting market research to identify promising areas for growth.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5 Cities by Profit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1390302"/>
            <a:ext cx="11617595" cy="4113771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5884978"/>
            <a:ext cx="12188952" cy="971307"/>
          </a:xfrm>
          <a:prstGeom prst="rect">
            <a:avLst/>
          </a:prstGeom>
          <a:solidFill>
            <a:srgbClr val="F5F5F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-95226" y="6189107"/>
            <a:ext cx="12379404" cy="3650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76"/>
              </a:lnSpc>
              <a:buNone/>
            </a:pPr>
            <a:r>
              <a:rPr lang="en-US" sz="2250" kern="0" spc="22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York City dominates profitability across these top cities.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875456" y="381857"/>
            <a:ext cx="8438040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Global Electronics Retailer Performance Analysis (2012-2015)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095101" y="2175918"/>
            <a:ext cx="714196" cy="714196"/>
          </a:xfrm>
          <a:prstGeom prst="ellipse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9913" y="2411658"/>
            <a:ext cx="285679" cy="23806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999750" y="2114497"/>
            <a:ext cx="4242327" cy="2919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buNone/>
            </a:pPr>
            <a:r>
              <a:rPr lang="en-US" sz="1800" kern="0" spc="1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Performance Analysis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999750" y="2463740"/>
            <a:ext cx="4242327" cy="8113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30"/>
              </a:lnSpc>
              <a:spcBef>
                <a:spcPts val="443"/>
              </a:spcBef>
              <a:buNone/>
            </a:pPr>
            <a:r>
              <a:rPr lang="en-US" sz="1500" kern="0" spc="15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Global Electronics Inc. analyzed sales data from 2012-2015 to identify overall trends, top-selling products, and profitability drivers.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095101" y="3690015"/>
            <a:ext cx="714196" cy="714196"/>
          </a:xfrm>
          <a:prstGeom prst="ellipse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8040" y="3934125"/>
            <a:ext cx="380905" cy="228543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1999750" y="3628594"/>
            <a:ext cx="4242327" cy="2919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buNone/>
            </a:pPr>
            <a:r>
              <a:rPr lang="en-US" sz="1800" kern="0" spc="1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Segmentation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1999750" y="3977836"/>
            <a:ext cx="4242327" cy="8113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30"/>
              </a:lnSpc>
              <a:spcBef>
                <a:spcPts val="443"/>
              </a:spcBef>
              <a:buNone/>
            </a:pPr>
            <a:r>
              <a:rPr lang="en-US" sz="1500" kern="0" spc="15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company segmented customers based on demographics, location, and purchase behavior to tailor marketing strategies.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332541" y="2175918"/>
            <a:ext cx="714196" cy="714196"/>
          </a:xfrm>
          <a:prstGeom prst="ellipse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3875" y="2407472"/>
            <a:ext cx="361860" cy="257111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7237190" y="2114497"/>
            <a:ext cx="4242327" cy="2919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buNone/>
            </a:pPr>
            <a:r>
              <a:rPr lang="en-US" sz="1800" kern="0" spc="1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 Returns Evaluation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237190" y="2463740"/>
            <a:ext cx="4242327" cy="8113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30"/>
              </a:lnSpc>
              <a:spcBef>
                <a:spcPts val="443"/>
              </a:spcBef>
              <a:buNone/>
            </a:pPr>
            <a:r>
              <a:rPr lang="en-US" sz="1500" kern="0" spc="15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Return rates in the Global market were assessed to improve customer satisfaction and reduce costs.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6332541" y="3690015"/>
            <a:ext cx="714196" cy="714196"/>
          </a:xfrm>
          <a:prstGeom prst="ellipse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8767" y="3862985"/>
            <a:ext cx="409473" cy="36186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7237190" y="3628594"/>
            <a:ext cx="4242327" cy="2919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buNone/>
            </a:pPr>
            <a:r>
              <a:rPr lang="en-US" sz="1800" kern="0" spc="1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Data-Driven Decision Making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7237190" y="3977836"/>
            <a:ext cx="4242327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30"/>
              </a:lnSpc>
              <a:spcBef>
                <a:spcPts val="443"/>
              </a:spcBef>
              <a:buNone/>
            </a:pPr>
            <a:r>
              <a:rPr lang="en-US" sz="1500" kern="0" spc="15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Insights from the Power BI dashboard enabled informed decisions on inventory management, marketing campaigns, and cost optimization.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0" y="5523119"/>
            <a:ext cx="12188952" cy="133316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Object 19"/>
          <p:cNvSpPr/>
          <p:nvPr/>
        </p:nvSpPr>
        <p:spPr>
          <a:xfrm>
            <a:off x="-16665" y="5827248"/>
            <a:ext cx="12222281" cy="7301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76"/>
              </a:lnSpc>
              <a:buNone/>
            </a:pPr>
            <a:r>
              <a:rPr lang="en-US" sz="2250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retail sales analysis provided a comprehensive understanding of Global Electronics Inc.'s performance, enabling data-driven strategies for growth and profitability.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Profit Insights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80755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801203"/>
            <a:ext cx="3456711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York City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2192464"/>
            <a:ext cx="3332915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Dominates the chart with $42K in profit, highlighting exceptional performance and profitability in this key market.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285178" y="1580755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4570857" y="1801203"/>
            <a:ext cx="3456711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Angeles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0858" y="2192464"/>
            <a:ext cx="3332916" cy="7606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Secures second position with $30K in profit, indicating a strong market presence and profitable operations.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094226" y="1580755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8379905" y="1801203"/>
            <a:ext cx="3456711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Seattle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379906" y="2192464"/>
            <a:ext cx="3332916" cy="7606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Achieves a respectable $27K in profit, showcasing consistent profitability in this region.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3885228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761810" y="4105677"/>
            <a:ext cx="3456711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 Francisco and Managua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61811" y="4496938"/>
            <a:ext cx="3332916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Both cities generate $14K in profit each, contributing significantly despite being the lowest among the top 5 locations.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285178" y="3885228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Object 15"/>
          <p:cNvSpPr/>
          <p:nvPr/>
        </p:nvSpPr>
        <p:spPr>
          <a:xfrm>
            <a:off x="4570857" y="4105677"/>
            <a:ext cx="3456711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Profit Concentration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570858" y="4496938"/>
            <a:ext cx="3332916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chart reveals a concentration of profit in New York City, followed by a considerable gap between Los Angeles and the remaining cities.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8094226" y="3885228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Object 18"/>
          <p:cNvSpPr/>
          <p:nvPr/>
        </p:nvSpPr>
        <p:spPr>
          <a:xfrm>
            <a:off x="8379905" y="4105677"/>
            <a:ext cx="3456711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Optimization Opportunity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8379906" y="4496938"/>
            <a:ext cx="3332916" cy="1267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suggests a potential opportunity to focus on the top markets, particularly New York City and Los Angeles, for further profit optimization and growth strategies.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Market Recommendations for Profit Growth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792514"/>
            <a:ext cx="5551687" cy="3516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70"/>
              </a:lnSpc>
              <a:buNone/>
            </a:pPr>
            <a:r>
              <a:rPr lang="en-US" sz="2167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York City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1" y="2235792"/>
            <a:ext cx="5237440" cy="11493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3"/>
              </a:lnSpc>
              <a:spcBef>
                <a:spcPts val="708"/>
              </a:spcBef>
              <a:buNone/>
            </a:pPr>
            <a:r>
              <a:rPr lang="en-US" sz="1594" kern="0" spc="1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Investigate factors driving exceptional profitability, such as market dynamics, consumer behavior, and successful marketing strategies. Replicate proven approaches in other markets.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1792514"/>
            <a:ext cx="5551687" cy="3516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70"/>
              </a:lnSpc>
              <a:buNone/>
            </a:pPr>
            <a:r>
              <a:rPr lang="en-US" sz="2167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Los Angeles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2" y="2235792"/>
            <a:ext cx="5237440" cy="11493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3"/>
              </a:lnSpc>
              <a:spcBef>
                <a:spcPts val="708"/>
              </a:spcBef>
              <a:buNone/>
            </a:pPr>
            <a:r>
              <a:rPr lang="en-US" sz="1594" kern="0" spc="1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potential for further profit growth through market analysis, identifying untapped segments or opportunities. Implement strategies to bridge the profitability gap with New York City.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096988"/>
            <a:ext cx="5551687" cy="3516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70"/>
              </a:lnSpc>
              <a:buNone/>
            </a:pPr>
            <a:r>
              <a:rPr lang="en-US" sz="2167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Seattle, Managua, and San Francisco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1" y="4540266"/>
            <a:ext cx="5237440" cy="11493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3"/>
              </a:lnSpc>
              <a:spcBef>
                <a:spcPts val="708"/>
              </a:spcBef>
              <a:buNone/>
            </a:pPr>
            <a:r>
              <a:rPr lang="en-US" sz="1594" kern="0" spc="1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opportunities to enhance profitability through targeted marketing campaigns, adjusting pricing strategies, or implementing cost-saving measures tailored to each market's unique characteristics.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096988"/>
            <a:ext cx="5551687" cy="3516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770"/>
              </a:lnSpc>
              <a:buNone/>
            </a:pPr>
            <a:r>
              <a:rPr lang="en-US" sz="2167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 Improvement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2" y="4540266"/>
            <a:ext cx="5237440" cy="8620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263"/>
              </a:lnSpc>
              <a:spcBef>
                <a:spcPts val="708"/>
              </a:spcBef>
              <a:buNone/>
            </a:pPr>
            <a:r>
              <a:rPr lang="en-US" sz="1594" kern="0" spc="16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Regularly monitor market trends, consumer behavior, and competitor strategies to adapt and refine profitability strategies across all markets.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993411" y="476131"/>
            <a:ext cx="4728932" cy="5913546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rcRect l="22179" t="-2273" r="22179" b="-2273"/>
          <a:stretch/>
        </p:blipFill>
        <p:spPr>
          <a:xfrm>
            <a:off x="6993411" y="476131"/>
            <a:ext cx="4728932" cy="591354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67597" y="2181632"/>
            <a:ext cx="6258218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Retail Sales Analysis Interpretation: Thank You!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12342" y="3362794"/>
            <a:ext cx="6368727" cy="12979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556"/>
              </a:lnSpc>
              <a:spcBef>
                <a:spcPts val="767"/>
              </a:spcBef>
              <a:buNone/>
            </a:pPr>
            <a:r>
              <a:rPr lang="en-US" sz="1800" kern="0" spc="18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Expressing gratitude is a cornerstone of building strong relationships with customers. A simple 'Thank You!' can go a long way in fostering loyalty and creating a positive brand experience.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769957" y="6498116"/>
            <a:ext cx="228543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Retail Sales Dataset Overview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801203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Fact Table: Orders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1" y="2192464"/>
            <a:ext cx="5237440" cy="7606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Captures transactional data like Order ID, Order Date, Product ID, Customer ID, Quantity, Sales, Discount, and Profit. Primary source for sales metrics.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1801203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Dimension Tables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2" y="2192464"/>
            <a:ext cx="5237440" cy="1267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 Table: Enables temporal analysis of sales patterns and trends. People Table: Facilitates customer segmentation and purchasing behavior analysis. Product Table: Allows product-level analysis of sales, popularity, and profitability. Returns Table: Tracks returned orders for return rate analysis.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105677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Relationships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1" y="4496938"/>
            <a:ext cx="5237440" cy="7606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One-to-many relationships between Orders and dimension tables (Date, People, Product). Many-to-one relationship between Orders and Returns.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105677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Analysis Potential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2" y="4496938"/>
            <a:ext cx="5237440" cy="7606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trends, product performance, customer behavior, return analysis, regional/market insights. Comprehensive retail sales analysis for data-driven decision making.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865183" y="6498116"/>
            <a:ext cx="133317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76131"/>
            <a:ext cx="6189702" cy="5913546"/>
          </a:xfrm>
          <a:prstGeom prst="rect">
            <a:avLst/>
          </a:prstGeom>
          <a:solidFill>
            <a:srgbClr val="E1DFDD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rcRect t="-36101" r="5007" b="-36101"/>
          <a:stretch/>
        </p:blipFill>
        <p:spPr>
          <a:xfrm>
            <a:off x="476131" y="476131"/>
            <a:ext cx="6189702" cy="591354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6903422" y="1967373"/>
            <a:ext cx="5038418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Modeling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903422" y="2607650"/>
            <a:ext cx="5038418" cy="22713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556"/>
              </a:lnSpc>
              <a:spcBef>
                <a:spcPts val="767"/>
              </a:spcBef>
              <a:buNone/>
            </a:pPr>
            <a:r>
              <a:rPr lang="en-US" sz="1800" kern="0" spc="18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modeling is the process of creating a visual representation of an information system, depicting entities, attributes, and their relationships. It provides a blueprint for designing and implementing databases and serves as a communication tool for stakeholders.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65183" y="6498116"/>
            <a:ext cx="133317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Overview: Retail Sales Analysis Dashboard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87972" y="1728355"/>
            <a:ext cx="1428393" cy="1428393"/>
          </a:xfrm>
          <a:prstGeom prst="ellipse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7151" y="2149620"/>
            <a:ext cx="771332" cy="590402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50420" y="3238167"/>
            <a:ext cx="2503496" cy="5839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300"/>
              </a:lnSpc>
              <a:buNone/>
            </a:pPr>
            <a:r>
              <a:rPr lang="en-US" sz="1800" kern="0" spc="1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Key Metrics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50420" y="3879396"/>
            <a:ext cx="2503496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30"/>
              </a:lnSpc>
              <a:spcBef>
                <a:spcPts val="443"/>
              </a:spcBef>
              <a:buNone/>
            </a:pPr>
            <a:r>
              <a:rPr lang="en-US" sz="1500" kern="0" spc="15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an overview of the critical performance indicators for retail sales analysis.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3916177" y="1728355"/>
            <a:ext cx="1428393" cy="1428393"/>
          </a:xfrm>
          <a:prstGeom prst="ellipse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5826" y="2199835"/>
            <a:ext cx="561835" cy="476131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3310538" y="3238167"/>
            <a:ext cx="2639670" cy="5839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300"/>
              </a:lnSpc>
              <a:buNone/>
            </a:pPr>
            <a:r>
              <a:rPr lang="en-US" sz="1800" kern="0" spc="1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Trends and Patterns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3310538" y="3879396"/>
            <a:ext cx="2639670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30"/>
              </a:lnSpc>
              <a:spcBef>
                <a:spcPts val="443"/>
              </a:spcBef>
              <a:buNone/>
            </a:pPr>
            <a:r>
              <a:rPr lang="en-US" sz="1500" kern="0" spc="15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 the observed trends and patterns in sales data over different time periods.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844382" y="1728355"/>
            <a:ext cx="1428393" cy="1428393"/>
          </a:xfrm>
          <a:prstGeom prst="ellipse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90572" y="2091031"/>
            <a:ext cx="723719" cy="704674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6207557" y="3238167"/>
            <a:ext cx="2697282" cy="5839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300"/>
              </a:lnSpc>
              <a:buNone/>
            </a:pPr>
            <a:r>
              <a:rPr lang="en-US" sz="1800" kern="0" spc="1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Regional Performance Analysis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207557" y="3879396"/>
            <a:ext cx="2697282" cy="8113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30"/>
              </a:lnSpc>
              <a:spcBef>
                <a:spcPts val="443"/>
              </a:spcBef>
              <a:buNone/>
            </a:pPr>
            <a:r>
              <a:rPr lang="en-US" sz="1500" kern="0" spc="15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Compare sales performance across different regions or geographical areas.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9772587" y="1728355"/>
            <a:ext cx="1428393" cy="1428393"/>
          </a:xfrm>
          <a:prstGeom prst="ellipse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51989" y="2107770"/>
            <a:ext cx="666583" cy="666583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9145999" y="3238167"/>
            <a:ext cx="2681569" cy="5839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300"/>
              </a:lnSpc>
              <a:buNone/>
            </a:pPr>
            <a:r>
              <a:rPr lang="en-US" sz="1800" kern="0" spc="1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 Category Breakdown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9145999" y="3879396"/>
            <a:ext cx="2681569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30"/>
              </a:lnSpc>
              <a:spcBef>
                <a:spcPts val="443"/>
              </a:spcBef>
              <a:buNone/>
            </a:pPr>
            <a:r>
              <a:rPr lang="en-US" sz="1500" kern="0" spc="15" dirty="0">
                <a:solidFill>
                  <a:srgbClr val="000000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sales by product categories to identify top-selling and underperforming categories.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0" y="5523119"/>
            <a:ext cx="12188952" cy="133316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Object 19"/>
          <p:cNvSpPr/>
          <p:nvPr/>
        </p:nvSpPr>
        <p:spPr>
          <a:xfrm>
            <a:off x="218187" y="5827248"/>
            <a:ext cx="11752578" cy="7301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76"/>
              </a:lnSpc>
              <a:buNone/>
            </a:pPr>
            <a:r>
              <a:rPr lang="en-US" sz="2250" kern="0" spc="2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overview slide provides a high-level summary of the key aspects covered in the Retail Sales Analysis Dashboard, setting the context for a deeper dive into the data.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Executive Summary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80755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788110"/>
            <a:ext cx="3456711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2257575"/>
            <a:ext cx="3456711" cy="30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$12.64M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285178" y="1580755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4570857" y="1788110"/>
            <a:ext cx="3456711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Profit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0857" y="2257575"/>
            <a:ext cx="3456711" cy="30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$1.47M (11.61% Profit Ratio)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094226" y="1580755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8379905" y="1788110"/>
            <a:ext cx="3456711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Trend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379905" y="2257575"/>
            <a:ext cx="3456711" cy="6084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Steady growth over 4 years with quarterly fluctuations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3885228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761810" y="4092583"/>
            <a:ext cx="3456711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Countries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61810" y="4562049"/>
            <a:ext cx="3456711" cy="30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United States, Australia, France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285178" y="3885228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Object 15"/>
          <p:cNvSpPr/>
          <p:nvPr/>
        </p:nvSpPr>
        <p:spPr>
          <a:xfrm>
            <a:off x="4570857" y="4092583"/>
            <a:ext cx="3456711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Cities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570857" y="4562049"/>
            <a:ext cx="3456711" cy="6084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New York City, Los Angeles (dominate sales and profits)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8094226" y="3885228"/>
            <a:ext cx="3618595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Object 18"/>
          <p:cNvSpPr/>
          <p:nvPr/>
        </p:nvSpPr>
        <p:spPr>
          <a:xfrm>
            <a:off x="8379905" y="4092583"/>
            <a:ext cx="3456711" cy="3723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33"/>
              </a:lnSpc>
              <a:buNone/>
            </a:pPr>
            <a:r>
              <a:rPr lang="en-US" sz="2295" kern="0" spc="23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Product Categories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8379905" y="4562049"/>
            <a:ext cx="3456711" cy="912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Bef>
                <a:spcPts val="750"/>
              </a:spcBef>
              <a:buNone/>
            </a:pPr>
            <a:r>
              <a:rPr lang="en-US" sz="1688" kern="0" spc="17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products (majority sales), Office supplies (highest profit ratio)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11865183" y="6498116"/>
            <a:ext cx="133317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Sales Performance by Country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1" y="1580755"/>
            <a:ext cx="11255735" cy="443754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131" y="1580755"/>
            <a:ext cx="11246213" cy="4428018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1" y="1580755"/>
            <a:ext cx="3745563" cy="37872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Country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221694" y="1580755"/>
            <a:ext cx="3745563" cy="37872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Total Sales ($K)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7967258" y="1580755"/>
            <a:ext cx="3745563" cy="37872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FFFFFF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Profit Ratio (%)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1959483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United States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221694" y="1959483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2297.3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967258" y="1959483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12.47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76131" y="2464454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Australia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221694" y="2464454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925.2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7967258" y="2464454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11.23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476131" y="2969425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France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221694" y="2969425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858.9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7967258" y="2969425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12.69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76131" y="3474395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China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221694" y="3474395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700.6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7967258" y="3474395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21.51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476131" y="3979366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Germany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4221694" y="3979366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628.8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7967258" y="3979366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17.07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476131" y="4484337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Mexico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4221694" y="4484337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622.2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7967258" y="4484337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16.51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476131" y="4989308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India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4221694" y="4989308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589.7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7967258" y="4989308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21.89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476131" y="5494279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United Kingdom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4221694" y="5494279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528.6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7967258" y="5494279"/>
            <a:ext cx="3745563" cy="50497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000000"/>
                </a:solidFill>
                <a:latin typeface="Roboto Regular" pitchFamily="34" charset="0"/>
                <a:ea typeface="Roboto Regular" pitchFamily="34" charset="-122"/>
                <a:cs typeface="Roboto Regular" pitchFamily="34" charset="-120"/>
              </a:rPr>
              <a:t>21.17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65183" y="6498116"/>
            <a:ext cx="133317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1857"/>
            <a:ext cx="12188952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Insights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796799"/>
            <a:ext cx="5551687" cy="3309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07"/>
              </a:lnSpc>
              <a:buNone/>
            </a:pPr>
            <a:r>
              <a:rPr lang="en-US" sz="2040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Performers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1" y="2214009"/>
            <a:ext cx="5237440" cy="5408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30"/>
              </a:lnSpc>
              <a:spcBef>
                <a:spcPts val="666"/>
              </a:spcBef>
              <a:buNone/>
            </a:pPr>
            <a:r>
              <a:rPr lang="en-US" sz="1500" kern="0" spc="15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United States leads in total sales (2,297.3K), followed by Australia (925.2K) and France (858.9K).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1580755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1796799"/>
            <a:ext cx="5551687" cy="3309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07"/>
              </a:lnSpc>
              <a:buNone/>
            </a:pPr>
            <a:r>
              <a:rPr lang="en-US" sz="2040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High-Growth Markets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1" y="2214009"/>
            <a:ext cx="5147659" cy="13115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30"/>
              </a:lnSpc>
              <a:spcBef>
                <a:spcPts val="666"/>
              </a:spcBef>
              <a:buNone/>
            </a:pPr>
            <a:r>
              <a:rPr lang="en-US" sz="1500" kern="0" spc="15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Emerging markets like China (sales: 700.6K, profit ratio: 21.51%) and India (sales: 589.7K, profit ratio: 21.89%) demonstrate strong sales and high-profit ratios, indicating significant growth potential.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101273"/>
            <a:ext cx="5551687" cy="3309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07"/>
              </a:lnSpc>
              <a:buNone/>
            </a:pPr>
            <a:r>
              <a:rPr lang="en-US" sz="2040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Profitability Variations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0" y="4518483"/>
            <a:ext cx="5237441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30"/>
              </a:lnSpc>
              <a:spcBef>
                <a:spcPts val="666"/>
              </a:spcBef>
              <a:buNone/>
            </a:pPr>
            <a:r>
              <a:rPr lang="en-US" sz="1500" kern="0" spc="15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Profit ratios vary across countries, with the Philippines and Turkey facing negative ratios, while El Salvador boasts the highest at 23.67%, highlighting the importance of understanding regional market dynamics.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3885228"/>
            <a:ext cx="5523119" cy="2114021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101273"/>
            <a:ext cx="5551687" cy="3309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07"/>
              </a:lnSpc>
              <a:buNone/>
            </a:pPr>
            <a:r>
              <a:rPr lang="en-US" sz="2040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Strategic Adaptation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2" y="4518483"/>
            <a:ext cx="5237440" cy="8113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30"/>
              </a:lnSpc>
              <a:spcBef>
                <a:spcPts val="666"/>
              </a:spcBef>
              <a:buNone/>
            </a:pPr>
            <a:r>
              <a:rPr lang="en-US" sz="1500" kern="0" spc="15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Adjusting strategies according to regional market dynamics is crucial to optimize performance and profitability.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865183" y="6498116"/>
            <a:ext cx="133317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442409" y="381857"/>
            <a:ext cx="7304134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Strategic Recommendations: Sales Performance by Country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2123544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2343993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 in High-Growth Markets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1" y="2735253"/>
            <a:ext cx="5237440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Allocate resources to increase operations and marketing efforts in rapidly growing markets like China and India, capitalizing on their vast potential for future growth and profitability.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189702" y="2123544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6475381" y="2343993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Underperformance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475382" y="2735253"/>
            <a:ext cx="5237440" cy="7606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Conduct in-depth analysis of factors contributing to negative profit ratios in the Philippines and Turkey, identifying areas for improvement or potential market withdrawal.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4156623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761810" y="4377072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Regional Strategies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61810" y="4768332"/>
            <a:ext cx="5237441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tailored strategies for each market, including localized product offerings, pricing models, and marketing campaigns to cater to regional preferences and maximize sales and profitability.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9702" y="4156623"/>
            <a:ext cx="5523119" cy="1842627"/>
          </a:xfrm>
          <a:prstGeom prst="rect">
            <a:avLst/>
          </a:prstGeom>
          <a:solidFill>
            <a:srgbClr val="6291EC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6475381" y="4377072"/>
            <a:ext cx="5551687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buNone/>
            </a:pPr>
            <a:r>
              <a:rPr lang="en-US" sz="1913" kern="0" spc="2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Foster Market Agility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475382" y="4768332"/>
            <a:ext cx="5237440" cy="10141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97"/>
              </a:lnSpc>
              <a:spcBef>
                <a:spcPts val="625"/>
              </a:spcBef>
              <a:buNone/>
            </a:pPr>
            <a:r>
              <a:rPr lang="en-US" sz="1406" kern="0" spc="14" dirty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agile processes to rapidly adapt to changing market dynamics, consumer trends, and competitive landscapes, ensuring sustained growth and competitiveness across regions.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865183" y="6498116"/>
            <a:ext cx="133317" cy="24330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1844</Words>
  <Application>Microsoft Office PowerPoint</Application>
  <PresentationFormat>Widescreen</PresentationFormat>
  <Paragraphs>228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Roboto Regular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Beautiful.ai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Analysis Interpretation</dc:title>
  <dc:subject>Retail Sales Analysis Interpretation</dc:subject>
  <dc:creator>Abdo Ashour</dc:creator>
  <cp:lastModifiedBy>abdelrhmanashourkhames</cp:lastModifiedBy>
  <cp:revision>4</cp:revision>
  <dcterms:created xsi:type="dcterms:W3CDTF">2024-05-14T21:35:14Z</dcterms:created>
  <dcterms:modified xsi:type="dcterms:W3CDTF">2024-05-15T08:22:45Z</dcterms:modified>
</cp:coreProperties>
</file>