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5" r:id="rId6"/>
    <p:sldId id="276" r:id="rId7"/>
    <p:sldId id="294" r:id="rId8"/>
    <p:sldId id="277" r:id="rId9"/>
    <p:sldId id="278" r:id="rId10"/>
    <p:sldId id="296" r:id="rId11"/>
    <p:sldId id="297" r:id="rId12"/>
    <p:sldId id="300" r:id="rId13"/>
    <p:sldId id="301" r:id="rId14"/>
    <p:sldId id="302" r:id="rId15"/>
    <p:sldId id="299" r:id="rId16"/>
    <p:sldId id="303" r:id="rId17"/>
    <p:sldId id="304" r:id="rId18"/>
    <p:sldId id="288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A47"/>
    <a:srgbClr val="1C4E80"/>
    <a:srgbClr val="A5D8DD"/>
    <a:srgbClr val="C8DF41"/>
    <a:srgbClr val="0091D5"/>
    <a:srgbClr val="E6E6E7"/>
    <a:srgbClr val="FEB6B6"/>
    <a:srgbClr val="C2F2CF"/>
    <a:srgbClr val="446992"/>
    <a:srgbClr val="AEC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96" d="100"/>
          <a:sy n="96" d="100"/>
        </p:scale>
        <p:origin x="130" y="5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baseline="0" dirty="0">
                <a:highlight>
                  <a:srgbClr val="E6E6E7"/>
                </a:highlight>
              </a:rPr>
              <a:t>Total Quantity </a:t>
            </a:r>
            <a:endParaRPr lang="en-US" sz="2800" dirty="0">
              <a:highlight>
                <a:srgbClr val="E6E6E7"/>
              </a:highligh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90-4BA2-826A-2F975A052CC2}"/>
              </c:ext>
            </c:extLst>
          </c:dPt>
          <c:dPt>
            <c:idx val="1"/>
            <c:bubble3D val="0"/>
            <c:spPr>
              <a:solidFill>
                <a:srgbClr val="EA6A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DA-4055-B427-B186FD0875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90-4BA2-826A-2F975A052C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90-4BA2-826A-2F975A052CC2}"/>
              </c:ext>
            </c:extLst>
          </c:dPt>
          <c:cat>
            <c:strRef>
              <c:f>Sheet1!$A$2:$A$5</c:f>
              <c:strCache>
                <c:ptCount val="2"/>
                <c:pt idx="0">
                  <c:v>Web</c:v>
                </c:pt>
                <c:pt idx="1">
                  <c:v>Mobile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120000</c:v>
                </c:pt>
                <c:pt idx="1">
                  <c:v>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A-4055-B427-B186FD087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E6E6E7"/>
                </a:highlight>
                <a:latin typeface="+mn-lt"/>
                <a:ea typeface="+mn-ea"/>
                <a:cs typeface="+mn-cs"/>
              </a:defRPr>
            </a:pPr>
            <a:r>
              <a:rPr lang="en-US" sz="19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E6E6E7"/>
                </a:highlight>
                <a:latin typeface="+mn-lt"/>
                <a:ea typeface="+mn-ea"/>
                <a:cs typeface="+mn-cs"/>
              </a:rPr>
              <a:t>Total Sales by Payment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highlight>
                <a:srgbClr val="E6E6E7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42238089375848"/>
          <c:y val="0.28832804640829318"/>
          <c:w val="0.56464754401083339"/>
          <c:h val="0.619233390468846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7B-4FC6-BF73-962B0B226476}"/>
              </c:ext>
            </c:extLst>
          </c:dPt>
          <c:dPt>
            <c:idx val="1"/>
            <c:bubble3D val="0"/>
            <c:spPr>
              <a:solidFill>
                <a:srgbClr val="0091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7B-4FC6-BF73-962B0B226476}"/>
              </c:ext>
            </c:extLst>
          </c:dPt>
          <c:dPt>
            <c:idx val="2"/>
            <c:bubble3D val="0"/>
            <c:spPr>
              <a:solidFill>
                <a:srgbClr val="EA6A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7B-4FC6-BF73-962B0B226476}"/>
              </c:ext>
            </c:extLst>
          </c:dPt>
          <c:dPt>
            <c:idx val="3"/>
            <c:bubble3D val="0"/>
            <c:spPr>
              <a:solidFill>
                <a:srgbClr val="A5D8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7B-4FC6-BF73-962B0B226476}"/>
              </c:ext>
            </c:extLst>
          </c:dPt>
          <c:cat>
            <c:strRef>
              <c:f>Sheet1!$A$2:$A$5</c:f>
              <c:strCache>
                <c:ptCount val="4"/>
                <c:pt idx="0">
                  <c:v>credit_card</c:v>
                </c:pt>
                <c:pt idx="1">
                  <c:v>money_order</c:v>
                </c:pt>
                <c:pt idx="2">
                  <c:v>e_wallet</c:v>
                </c:pt>
                <c:pt idx="3">
                  <c:v>debit_card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5819379</c:v>
                </c:pt>
                <c:pt idx="1">
                  <c:v>1461269</c:v>
                </c:pt>
                <c:pt idx="2">
                  <c:v>422750</c:v>
                </c:pt>
                <c:pt idx="3">
                  <c:v>109979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7B-4FC6-BF73-962B0B226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baseline="0" dirty="0">
                <a:highlight>
                  <a:srgbClr val="E6E6E7"/>
                </a:highlight>
              </a:rPr>
              <a:t>Sales by Order Priority</a:t>
            </a:r>
            <a:endParaRPr lang="en-US" sz="2800" dirty="0">
              <a:highlight>
                <a:srgbClr val="E6E6E7"/>
              </a:highligh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D9-438A-A7DA-7177891F61B8}"/>
              </c:ext>
            </c:extLst>
          </c:dPt>
          <c:dPt>
            <c:idx val="1"/>
            <c:bubble3D val="0"/>
            <c:spPr>
              <a:solidFill>
                <a:srgbClr val="0091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D9-438A-A7DA-7177891F61B8}"/>
              </c:ext>
            </c:extLst>
          </c:dPt>
          <c:dPt>
            <c:idx val="2"/>
            <c:bubble3D val="0"/>
            <c:spPr>
              <a:solidFill>
                <a:srgbClr val="EA6A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D9-438A-A7DA-7177891F61B8}"/>
              </c:ext>
            </c:extLst>
          </c:dPt>
          <c:dPt>
            <c:idx val="3"/>
            <c:bubble3D val="0"/>
            <c:spPr>
              <a:solidFill>
                <a:srgbClr val="A5D8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D9-438A-A7DA-7177891F61B8}"/>
              </c:ext>
            </c:extLst>
          </c:dPt>
          <c:cat>
            <c:strRef>
              <c:f>Sheet1!$A$2:$A$5</c:f>
              <c:strCache>
                <c:ptCount val="4"/>
                <c:pt idx="0">
                  <c:v>Medium</c:v>
                </c:pt>
                <c:pt idx="1">
                  <c:v>High</c:v>
                </c:pt>
                <c:pt idx="2">
                  <c:v>Critical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4427297</c:v>
                </c:pt>
                <c:pt idx="1">
                  <c:v>2404803</c:v>
                </c:pt>
                <c:pt idx="2">
                  <c:v>618170</c:v>
                </c:pt>
                <c:pt idx="3">
                  <c:v>362660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D9-438A-A7DA-7177891F6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baseline="0" dirty="0">
                <a:highlight>
                  <a:srgbClr val="E6E6E7"/>
                </a:highlight>
              </a:rPr>
              <a:t>Sales Channel</a:t>
            </a:r>
            <a:endParaRPr lang="en-US" sz="2800" dirty="0">
              <a:highlight>
                <a:srgbClr val="E6E6E7"/>
              </a:highligh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4F-4066-ADDB-5E291255A6E1}"/>
              </c:ext>
            </c:extLst>
          </c:dPt>
          <c:dPt>
            <c:idx val="1"/>
            <c:bubble3D val="0"/>
            <c:spPr>
              <a:solidFill>
                <a:srgbClr val="EA6A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4F-4066-ADDB-5E291255A6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4F-4066-ADDB-5E291255A6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4F-4066-ADDB-5E291255A6E1}"/>
              </c:ext>
            </c:extLst>
          </c:dPt>
          <c:cat>
            <c:strRef>
              <c:f>Sheet1!$A$2:$A$5</c:f>
              <c:strCache>
                <c:ptCount val="2"/>
                <c:pt idx="0">
                  <c:v>Web</c:v>
                </c:pt>
                <c:pt idx="1">
                  <c:v>Mobile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120000</c:v>
                </c:pt>
                <c:pt idx="1">
                  <c:v>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A-4055-B427-B186FD087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E6E6E7"/>
                </a:highlight>
                <a:latin typeface="+mn-lt"/>
                <a:ea typeface="+mn-ea"/>
                <a:cs typeface="+mn-cs"/>
              </a:defRPr>
            </a:pPr>
            <a:r>
              <a:rPr lang="en-US" sz="19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E6E6E7"/>
                </a:highlight>
                <a:latin typeface="+mn-lt"/>
                <a:ea typeface="+mn-ea"/>
                <a:cs typeface="+mn-cs"/>
              </a:rPr>
              <a:t>Total Sales by 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highlight>
                <a:srgbClr val="E6E6E7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42238089375848"/>
          <c:y val="0.28832804640829318"/>
          <c:w val="0.56464754401083339"/>
          <c:h val="0.619233390468846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7B-4FC6-BF73-962B0B226476}"/>
              </c:ext>
            </c:extLst>
          </c:dPt>
          <c:dPt>
            <c:idx val="1"/>
            <c:bubble3D val="0"/>
            <c:spPr>
              <a:solidFill>
                <a:srgbClr val="0091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7B-4FC6-BF73-962B0B226476}"/>
              </c:ext>
            </c:extLst>
          </c:dPt>
          <c:dPt>
            <c:idx val="2"/>
            <c:bubble3D val="0"/>
            <c:spPr>
              <a:solidFill>
                <a:srgbClr val="EA6A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7B-4FC6-BF73-962B0B226476}"/>
              </c:ext>
            </c:extLst>
          </c:dPt>
          <c:dPt>
            <c:idx val="3"/>
            <c:bubble3D val="0"/>
            <c:spPr>
              <a:solidFill>
                <a:srgbClr val="A5D8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7B-4FC6-BF73-962B0B226476}"/>
              </c:ext>
            </c:extLst>
          </c:dPt>
          <c:cat>
            <c:strRef>
              <c:f>Sheet1!$A$2:$A$5</c:f>
              <c:strCache>
                <c:ptCount val="4"/>
                <c:pt idx="0">
                  <c:v>Fashion</c:v>
                </c:pt>
                <c:pt idx="1">
                  <c:v>Home &amp; Furniture</c:v>
                </c:pt>
                <c:pt idx="2">
                  <c:v>Auto &amp; Accessories</c:v>
                </c:pt>
                <c:pt idx="3">
                  <c:v>Elctronic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4345914</c:v>
                </c:pt>
                <c:pt idx="1">
                  <c:v>1975831</c:v>
                </c:pt>
                <c:pt idx="2">
                  <c:v>1096928</c:v>
                </c:pt>
                <c:pt idx="3">
                  <c:v>374938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7B-4FC6-BF73-962B0B226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baseline="0" dirty="0">
                <a:highlight>
                  <a:srgbClr val="E6E6E7"/>
                </a:highlight>
              </a:rPr>
              <a:t>Sales by Order Priority</a:t>
            </a:r>
            <a:endParaRPr lang="en-US" sz="2800" dirty="0">
              <a:highlight>
                <a:srgbClr val="E6E6E7"/>
              </a:highligh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D9-438A-A7DA-7177891F61B8}"/>
              </c:ext>
            </c:extLst>
          </c:dPt>
          <c:dPt>
            <c:idx val="1"/>
            <c:bubble3D val="0"/>
            <c:spPr>
              <a:solidFill>
                <a:srgbClr val="0091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D9-438A-A7DA-7177891F61B8}"/>
              </c:ext>
            </c:extLst>
          </c:dPt>
          <c:dPt>
            <c:idx val="2"/>
            <c:bubble3D val="0"/>
            <c:spPr>
              <a:solidFill>
                <a:srgbClr val="EA6A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D9-438A-A7DA-7177891F61B8}"/>
              </c:ext>
            </c:extLst>
          </c:dPt>
          <c:dPt>
            <c:idx val="3"/>
            <c:bubble3D val="0"/>
            <c:spPr>
              <a:solidFill>
                <a:srgbClr val="A5D8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D9-438A-A7DA-7177891F61B8}"/>
              </c:ext>
            </c:extLst>
          </c:dPt>
          <c:cat>
            <c:strRef>
              <c:f>Sheet1!$A$2:$A$5</c:f>
              <c:strCache>
                <c:ptCount val="4"/>
                <c:pt idx="0">
                  <c:v>Medium</c:v>
                </c:pt>
                <c:pt idx="1">
                  <c:v>High</c:v>
                </c:pt>
                <c:pt idx="2">
                  <c:v>Critical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4427297</c:v>
                </c:pt>
                <c:pt idx="1">
                  <c:v>2404803</c:v>
                </c:pt>
                <c:pt idx="2">
                  <c:v>618170</c:v>
                </c:pt>
                <c:pt idx="3">
                  <c:v>362660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D9-438A-A7DA-7177891F6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5064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1600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1863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Store Analysis Report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1046" y="4334644"/>
            <a:ext cx="2361034" cy="399916"/>
          </a:xfrm>
        </p:spPr>
        <p:txBody>
          <a:bodyPr/>
          <a:lstStyle/>
          <a:p>
            <a:r>
              <a:rPr lang="en-US" dirty="0"/>
              <a:t>Abdelrahman Ashour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3" y="64212"/>
            <a:ext cx="10300738" cy="726621"/>
          </a:xfrm>
        </p:spPr>
        <p:txBody>
          <a:bodyPr/>
          <a:lstStyle/>
          <a:p>
            <a:r>
              <a:rPr lang="en-US" b="1" dirty="0"/>
              <a:t>Products Performance Dashboard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0F721-F77C-930F-BB66-1408310A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654"/>
            <a:ext cx="12192000" cy="61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0"/>
            <a:ext cx="10515600" cy="723970"/>
          </a:xfrm>
        </p:spPr>
        <p:txBody>
          <a:bodyPr/>
          <a:lstStyle/>
          <a:p>
            <a:pPr algn="ctr"/>
            <a:r>
              <a:rPr lang="en-US" dirty="0"/>
              <a:t>Products Metrics Interpretation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BBA5F-5FD2-4EEF-BD7B-7E29FEE4EEA0}"/>
              </a:ext>
            </a:extLst>
          </p:cNvPr>
          <p:cNvSpPr/>
          <p:nvPr/>
        </p:nvSpPr>
        <p:spPr>
          <a:xfrm>
            <a:off x="784557" y="999939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$7.81M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A429E-D37F-7C15-21D6-9D21C3A739A2}"/>
              </a:ext>
            </a:extLst>
          </p:cNvPr>
          <p:cNvSpPr txBox="1"/>
          <p:nvPr/>
        </p:nvSpPr>
        <p:spPr>
          <a:xfrm>
            <a:off x="1215957" y="1009348"/>
            <a:ext cx="14396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Total Sales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38B53-9790-5543-BD50-F4201F3462EA}"/>
              </a:ext>
            </a:extLst>
          </p:cNvPr>
          <p:cNvSpPr txBox="1"/>
          <p:nvPr/>
        </p:nvSpPr>
        <p:spPr>
          <a:xfrm>
            <a:off x="6342435" y="4456910"/>
            <a:ext cx="19066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Conversion Rate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D0998D-9910-A4D2-3D8A-50D3E8E8258C}"/>
              </a:ext>
            </a:extLst>
          </p:cNvPr>
          <p:cNvSpPr/>
          <p:nvPr/>
        </p:nvSpPr>
        <p:spPr>
          <a:xfrm>
            <a:off x="6262682" y="1394479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128.37K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DBA39-BF84-56F5-9544-8F5E851DDC99}"/>
              </a:ext>
            </a:extLst>
          </p:cNvPr>
          <p:cNvSpPr txBox="1"/>
          <p:nvPr/>
        </p:nvSpPr>
        <p:spPr>
          <a:xfrm>
            <a:off x="6463535" y="1394479"/>
            <a:ext cx="19066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Total Units Sold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26B039-15A8-432B-AF7B-F96F14CD3057}"/>
              </a:ext>
            </a:extLst>
          </p:cNvPr>
          <p:cNvSpPr/>
          <p:nvPr/>
        </p:nvSpPr>
        <p:spPr>
          <a:xfrm>
            <a:off x="784557" y="2640672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$3.61M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A5C35-9149-C43B-1C77-796E9833C92B}"/>
              </a:ext>
            </a:extLst>
          </p:cNvPr>
          <p:cNvSpPr txBox="1"/>
          <p:nvPr/>
        </p:nvSpPr>
        <p:spPr>
          <a:xfrm>
            <a:off x="1215957" y="2650081"/>
            <a:ext cx="14396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Total Profit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8382E1-ED22-61E0-F094-A4D53125DB3E}"/>
              </a:ext>
            </a:extLst>
          </p:cNvPr>
          <p:cNvSpPr/>
          <p:nvPr/>
        </p:nvSpPr>
        <p:spPr>
          <a:xfrm>
            <a:off x="784557" y="4438092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$7.04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BF0B9-D3FB-FC4F-409E-32AE3F9482A2}"/>
              </a:ext>
            </a:extLst>
          </p:cNvPr>
          <p:cNvSpPr txBox="1"/>
          <p:nvPr/>
        </p:nvSpPr>
        <p:spPr>
          <a:xfrm>
            <a:off x="781884" y="4447501"/>
            <a:ext cx="221313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b="1" dirty="0">
                <a:solidFill>
                  <a:schemeClr val="bg1"/>
                </a:solidFill>
              </a:rPr>
              <a:t>Avg Cost per Customer</a:t>
            </a:r>
            <a:endParaRPr lang="en-US" sz="1600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C41C74-9704-F0FD-9ABA-803020C781CE}"/>
              </a:ext>
            </a:extLst>
          </p:cNvPr>
          <p:cNvSpPr/>
          <p:nvPr/>
        </p:nvSpPr>
        <p:spPr>
          <a:xfrm>
            <a:off x="6262682" y="3895400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$2.41M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BB456-1A0C-0C42-AE72-9D9D0E148321}"/>
              </a:ext>
            </a:extLst>
          </p:cNvPr>
          <p:cNvSpPr txBox="1"/>
          <p:nvPr/>
        </p:nvSpPr>
        <p:spPr>
          <a:xfrm>
            <a:off x="6159692" y="3990579"/>
            <a:ext cx="221046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b="1" dirty="0">
                <a:solidFill>
                  <a:schemeClr val="bg1"/>
                </a:solidFill>
              </a:rPr>
              <a:t>Discount Amount</a:t>
            </a:r>
            <a:endParaRPr lang="en-US" sz="1600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C0ADB-E38C-B0DF-3463-383675878169}"/>
              </a:ext>
            </a:extLst>
          </p:cNvPr>
          <p:cNvSpPr txBox="1"/>
          <p:nvPr/>
        </p:nvSpPr>
        <p:spPr>
          <a:xfrm>
            <a:off x="8550613" y="1077054"/>
            <a:ext cx="3492529" cy="216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Insight:</a:t>
            </a:r>
            <a:r>
              <a:rPr lang="en-US" sz="1300" dirty="0"/>
              <a:t> High volume of units sold, suggesting efficient inventory management and popular product selection.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Recommendation:</a:t>
            </a:r>
            <a:r>
              <a:rPr lang="en-US" sz="1300" dirty="0"/>
              <a:t> Investigate which specific products are driving unit sales. Consider promotional campaigns or bundles for top-selling items to further boost sales volume.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681323-5B77-E6FA-CF6F-C9DDCD6904B4}"/>
              </a:ext>
            </a:extLst>
          </p:cNvPr>
          <p:cNvCxnSpPr>
            <a:cxnSpLocks/>
          </p:cNvCxnSpPr>
          <p:nvPr/>
        </p:nvCxnSpPr>
        <p:spPr>
          <a:xfrm>
            <a:off x="7466032" y="3429000"/>
            <a:ext cx="3171567" cy="0"/>
          </a:xfrm>
          <a:prstGeom prst="line">
            <a:avLst/>
          </a:prstGeom>
          <a:ln w="3810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88E6DB-027E-13BF-3A76-33B1AD4A9590}"/>
              </a:ext>
            </a:extLst>
          </p:cNvPr>
          <p:cNvCxnSpPr>
            <a:cxnSpLocks/>
          </p:cNvCxnSpPr>
          <p:nvPr/>
        </p:nvCxnSpPr>
        <p:spPr>
          <a:xfrm>
            <a:off x="3013648" y="2313178"/>
            <a:ext cx="3171567" cy="0"/>
          </a:xfrm>
          <a:prstGeom prst="line">
            <a:avLst/>
          </a:prstGeom>
          <a:ln w="3810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31CE81-E89C-4C81-956C-55D17F227547}"/>
              </a:ext>
            </a:extLst>
          </p:cNvPr>
          <p:cNvCxnSpPr>
            <a:cxnSpLocks/>
          </p:cNvCxnSpPr>
          <p:nvPr/>
        </p:nvCxnSpPr>
        <p:spPr>
          <a:xfrm>
            <a:off x="2945048" y="4471121"/>
            <a:ext cx="3171567" cy="0"/>
          </a:xfrm>
          <a:prstGeom prst="line">
            <a:avLst/>
          </a:prstGeom>
          <a:ln w="3810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5EB24F5-9B15-B9A0-2CD4-6F4F22618B23}"/>
              </a:ext>
            </a:extLst>
          </p:cNvPr>
          <p:cNvSpPr txBox="1"/>
          <p:nvPr/>
        </p:nvSpPr>
        <p:spPr>
          <a:xfrm>
            <a:off x="3015804" y="801496"/>
            <a:ext cx="3246878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Insight:</a:t>
            </a:r>
            <a:r>
              <a:rPr lang="en-US" sz="1300" dirty="0"/>
              <a:t> Strong overall sales performance, indicating healthy demand for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Recommendation:</a:t>
            </a:r>
            <a:r>
              <a:rPr lang="en-US" sz="1300" dirty="0"/>
              <a:t> Analyze sales trends to identify peak periods and adjust marketing strategies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Explore opportunities to expand into new markets or product categories.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5DBA73-8CFF-3674-463A-528CCCD7E2BF}"/>
              </a:ext>
            </a:extLst>
          </p:cNvPr>
          <p:cNvSpPr txBox="1"/>
          <p:nvPr/>
        </p:nvSpPr>
        <p:spPr>
          <a:xfrm>
            <a:off x="3047189" y="2551837"/>
            <a:ext cx="308853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Insight:</a:t>
            </a:r>
            <a:r>
              <a:rPr lang="en-US" sz="1300" dirty="0"/>
              <a:t> Healthy profit margin, demonstrating effective pricing and cost control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Recommendation:</a:t>
            </a:r>
            <a:r>
              <a:rPr lang="en-US" sz="1300" dirty="0"/>
              <a:t> Analyze profit margins by product category or sales channel to identify areas for optimization. Consider exploring ways to increase average order value to boost profitability.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ED8B98-A600-D36E-75BF-859274E1E07A}"/>
              </a:ext>
            </a:extLst>
          </p:cNvPr>
          <p:cNvSpPr txBox="1"/>
          <p:nvPr/>
        </p:nvSpPr>
        <p:spPr>
          <a:xfrm>
            <a:off x="2997693" y="4488676"/>
            <a:ext cx="3138026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number provides insight into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acquisition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retention costs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Comparing this to customer lifetime value could help evaluate the effectiveness of marketing and customer service strategies.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9596E-F366-BCB4-185D-859ACE12336F}"/>
              </a:ext>
            </a:extLst>
          </p:cNvPr>
          <p:cNvSpPr txBox="1"/>
          <p:nvPr/>
        </p:nvSpPr>
        <p:spPr>
          <a:xfrm>
            <a:off x="8497119" y="3965194"/>
            <a:ext cx="3694882" cy="1261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This indicates a substantial amount spent on discounts. Evaluating the impact of discounts on sales and profitability could help determine if the current discount strategy is effective.</a:t>
            </a:r>
          </a:p>
        </p:txBody>
      </p:sp>
    </p:spTree>
    <p:extLst>
      <p:ext uri="{BB962C8B-B14F-4D97-AF65-F5344CB8AC3E}">
        <p14:creationId xmlns:p14="http://schemas.microsoft.com/office/powerpoint/2010/main" val="302057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84F6-50CB-494F-06B1-8D6E22C6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2" y="365126"/>
            <a:ext cx="11829326" cy="977538"/>
          </a:xfrm>
        </p:spPr>
        <p:txBody>
          <a:bodyPr anchor="ctr">
            <a:normAutofit/>
          </a:bodyPr>
          <a:lstStyle/>
          <a:p>
            <a:r>
              <a:rPr lang="en-US" sz="4200" dirty="0"/>
              <a:t>Sales Channel, Product, and Order Priority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F05F-B65E-A09B-DBA7-FC612C367803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>
          <a:xfrm>
            <a:off x="11733408" y="6478156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12</a:t>
            </a:fld>
            <a:endParaRPr lang="en-US" altLang="zh-C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8AACD8-126B-93B6-EAD2-A6D7FBED0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973217"/>
              </p:ext>
            </p:extLst>
          </p:nvPr>
        </p:nvGraphicFramePr>
        <p:xfrm>
          <a:off x="520437" y="1458727"/>
          <a:ext cx="3046125" cy="2777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4AAE023-E892-EC59-EBB1-F6182BFF10B7}"/>
              </a:ext>
            </a:extLst>
          </p:cNvPr>
          <p:cNvGraphicFramePr/>
          <p:nvPr/>
        </p:nvGraphicFramePr>
        <p:xfrm>
          <a:off x="4399885" y="1458726"/>
          <a:ext cx="3046125" cy="2777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1F4E233-2B5A-CEA6-0349-E4E6C31F7D47}"/>
              </a:ext>
            </a:extLst>
          </p:cNvPr>
          <p:cNvGraphicFramePr/>
          <p:nvPr/>
        </p:nvGraphicFramePr>
        <p:xfrm>
          <a:off x="8279333" y="1458726"/>
          <a:ext cx="3046125" cy="2777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5DAFBF0-9CFB-CDFC-CB39-1E7169059529}"/>
              </a:ext>
            </a:extLst>
          </p:cNvPr>
          <p:cNvSpPr txBox="1"/>
          <p:nvPr/>
        </p:nvSpPr>
        <p:spPr>
          <a:xfrm>
            <a:off x="539239" y="4352397"/>
            <a:ext cx="29403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the overwhelming dominance of web traffic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(93.34%)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compared to mobile traffic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(6.66%)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This indicates that customers heavily prefer using desktop or laptop computers for their purchases.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1B4F5-25FB-C5F1-236B-3C99044A7F0A}"/>
              </a:ext>
            </a:extLst>
          </p:cNvPr>
          <p:cNvSpPr txBox="1"/>
          <p:nvPr/>
        </p:nvSpPr>
        <p:spPr>
          <a:xfrm>
            <a:off x="3749119" y="4352395"/>
            <a:ext cx="43476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chart shows sales distribution across different product categories, with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“Fashion”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category dominating at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</a:rPr>
              <a:t>(55.62%)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“Home &amp; Furniture”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contributing </a:t>
            </a:r>
            <a:r>
              <a:rPr lang="en-US" sz="1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(25.29%).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 remaining categories have smaller shares.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Focus marketing and promotional efforts on the top two performing categories to maximize revenue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CF41CE90-F488-842D-27E5-7582B175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773" y="4282946"/>
            <a:ext cx="41839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 distribution of sales by order priority. The majority of orders </a:t>
            </a:r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</a:rPr>
              <a:t>(56.67%)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are placed with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“Medium"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priority, followed by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“High" </a:t>
            </a:r>
            <a:r>
              <a:rPr lang="en-US" altLang="en-US" sz="1400" b="1" dirty="0">
                <a:solidFill>
                  <a:srgbClr val="92D050"/>
                </a:solidFill>
                <a:latin typeface="Arial" panose="020B0604020202020204" pitchFamily="34" charset="0"/>
              </a:rPr>
              <a:t>(30.78%)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 “Critical"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“Low"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priority orders constitute a much smaller percentage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offering discounts for faster shipping, highlighting the benefits of expedited delivery, or creating a sense of urgency through limited-time offers. Additionally, consider tiered pricing for different shipping speeds to cater to various customer needs.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8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84F6-50CB-494F-06B1-8D6E22C6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07" y="459557"/>
            <a:ext cx="10521158" cy="592150"/>
          </a:xfrm>
        </p:spPr>
        <p:txBody>
          <a:bodyPr/>
          <a:lstStyle/>
          <a:p>
            <a:r>
              <a:rPr lang="en-US" dirty="0"/>
              <a:t>Top 10 Products by Average chipping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F05F-B65E-A09B-DBA7-FC612C36780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FA8A8-49E9-C04C-5993-DBCE85F992D9}"/>
              </a:ext>
            </a:extLst>
          </p:cNvPr>
          <p:cNvSpPr txBox="1"/>
          <p:nvPr/>
        </p:nvSpPr>
        <p:spPr>
          <a:xfrm>
            <a:off x="587829" y="3268333"/>
            <a:ext cx="10521158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Insights: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dirty="0"/>
              <a:t>"Apple Laptop" having the highest average aging and "Car &amp; Bike Care" having the lowest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suggests that Apple laptops are spending the most time in inventory before being sold, while car &amp; bike care products are moving through inventory more quickly.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4E3EA-F55E-F4A0-65D0-1198FDBFE04E}"/>
              </a:ext>
            </a:extLst>
          </p:cNvPr>
          <p:cNvSpPr txBox="1"/>
          <p:nvPr/>
        </p:nvSpPr>
        <p:spPr>
          <a:xfrm>
            <a:off x="539239" y="4613974"/>
            <a:ext cx="11652761" cy="1253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To Improve these Shipping Time for these Products I suggest pay attention to inventory of these Products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Push Campaigns to these products to improve the Demand on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02012-7461-B180-3385-1C063DF7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9" y="1170529"/>
            <a:ext cx="8142135" cy="20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9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84F6-50CB-494F-06B1-8D6E22C6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07" y="459557"/>
            <a:ext cx="10521158" cy="592150"/>
          </a:xfrm>
        </p:spPr>
        <p:txBody>
          <a:bodyPr/>
          <a:lstStyle/>
          <a:p>
            <a:r>
              <a:rPr lang="en-US" dirty="0"/>
              <a:t>Top 10 Chipping Costs per Product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F05F-B65E-A09B-DBA7-FC612C36780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FA8A8-49E9-C04C-5993-DBCE85F992D9}"/>
              </a:ext>
            </a:extLst>
          </p:cNvPr>
          <p:cNvSpPr txBox="1"/>
          <p:nvPr/>
        </p:nvSpPr>
        <p:spPr>
          <a:xfrm>
            <a:off x="5978812" y="1828561"/>
            <a:ext cx="4908529" cy="135421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Insights: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T-shirts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incur the highest shipping costs, while Fossil Watches have lowest.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while household Products like </a:t>
            </a:r>
            <a:r>
              <a:rPr lang="en-US" sz="1600" b="1" dirty="0"/>
              <a:t>towels, sofa covers, and bed sheets</a:t>
            </a:r>
            <a:r>
              <a:rPr lang="en-US" sz="1600" dirty="0"/>
              <a:t> have the Moderator chipping costs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4E3EA-F55E-F4A0-65D0-1198FDBFE04E}"/>
              </a:ext>
            </a:extLst>
          </p:cNvPr>
          <p:cNvSpPr txBox="1"/>
          <p:nvPr/>
        </p:nvSpPr>
        <p:spPr>
          <a:xfrm>
            <a:off x="539239" y="4242590"/>
            <a:ext cx="11652761" cy="254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Investigate the reasons behind the high shipping costs for T-shirts (e.g., packaging, weight, carrier rates) and explore options to optimize them.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Consider bundling products with high and low shipping costs to offset expenses and encourage larger orders.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Implement free shipping thresholds or flat-rate shipping for specific product categories to incentivize purchases and streamline shipping costs.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D46AB-0FE4-B5BD-2A83-053C20D5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5" y="1231181"/>
            <a:ext cx="5749422" cy="28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8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3320897"/>
            <a:ext cx="4959822" cy="200715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Contoso is a well-known retail company that specializes in offering a wide range of products across various categories, including fashion, home and furniture, auto accessories, and electronics.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1"/>
            <a:ext cx="3341052" cy="990330"/>
          </a:xfrm>
        </p:spPr>
        <p:txBody>
          <a:bodyPr/>
          <a:lstStyle/>
          <a:p>
            <a:r>
              <a:rPr lang="en-US" dirty="0"/>
              <a:t>Abdelrahman Ashour</a:t>
            </a:r>
          </a:p>
          <a:p>
            <a:r>
              <a:rPr lang="en-US" dirty="0"/>
              <a:t>Senior Data Analyst</a:t>
            </a:r>
          </a:p>
          <a:p>
            <a:pPr lvl="0"/>
            <a:r>
              <a:rPr lang="en-US" dirty="0"/>
              <a:t>abdoashour4040@gmail.com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b="1" dirty="0"/>
              <a:t>Sales Performance Analysis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dirty="0"/>
              <a:t>Products Performance Analysis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/>
              <a:t>Q&amp;A Session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80" y="396240"/>
            <a:ext cx="5117162" cy="808897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5780" y="1245750"/>
            <a:ext cx="4387980" cy="3752943"/>
          </a:xfrm>
        </p:spPr>
        <p:txBody>
          <a:bodyPr/>
          <a:lstStyle/>
          <a:p>
            <a:r>
              <a:rPr lang="en-US" dirty="0"/>
              <a:t>This presentation aims to analyze retail sales metrics and provide insights into Sales and product performance across categories.</a:t>
            </a:r>
          </a:p>
          <a:p>
            <a:r>
              <a:rPr lang="en-US" dirty="0"/>
              <a:t>It includes two main dashboards: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Sales Performance Dashboard, focusing on sales trends and order priorities across devices, and the Products Performance Dashboard, highlighting sales by gender, categories, and top products.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these metrics is crucial for optimizing sales strategies and identifying growth opportunities in the retail sector. Key metrics covered include total sales, profit, order priorities, product categories, and top-selling products.</a:t>
            </a: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9" y="2422187"/>
            <a:ext cx="4518122" cy="1122914"/>
          </a:xfrm>
        </p:spPr>
        <p:txBody>
          <a:bodyPr/>
          <a:lstStyle/>
          <a:p>
            <a:r>
              <a:rPr lang="en-US" b="1" dirty="0"/>
              <a:t>Sales Performance Dashboard Analysis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Visuals and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and Observations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for Sales Improvement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151" y="64212"/>
            <a:ext cx="9687697" cy="726621"/>
          </a:xfrm>
        </p:spPr>
        <p:txBody>
          <a:bodyPr/>
          <a:lstStyle/>
          <a:p>
            <a:r>
              <a:rPr lang="en-US" b="1" dirty="0"/>
              <a:t>Sales Performance Dashboard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07389-DEC9-6432-404C-7EEE6833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190"/>
            <a:ext cx="12192000" cy="60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0"/>
            <a:ext cx="10515600" cy="723970"/>
          </a:xfrm>
        </p:spPr>
        <p:txBody>
          <a:bodyPr/>
          <a:lstStyle/>
          <a:p>
            <a:pPr algn="ctr"/>
            <a:r>
              <a:rPr lang="en-US" dirty="0"/>
              <a:t>Sales Metrics Interpretation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BBA5F-5FD2-4EEF-BD7B-7E29FEE4EEA0}"/>
              </a:ext>
            </a:extLst>
          </p:cNvPr>
          <p:cNvSpPr/>
          <p:nvPr/>
        </p:nvSpPr>
        <p:spPr>
          <a:xfrm>
            <a:off x="784557" y="999939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$7.81M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A429E-D37F-7C15-21D6-9D21C3A739A2}"/>
              </a:ext>
            </a:extLst>
          </p:cNvPr>
          <p:cNvSpPr txBox="1"/>
          <p:nvPr/>
        </p:nvSpPr>
        <p:spPr>
          <a:xfrm>
            <a:off x="1215957" y="1009348"/>
            <a:ext cx="14396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Total Sales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7516BE-3FBD-9409-761B-D4D055E771F5}"/>
              </a:ext>
            </a:extLst>
          </p:cNvPr>
          <p:cNvSpPr/>
          <p:nvPr/>
        </p:nvSpPr>
        <p:spPr>
          <a:xfrm>
            <a:off x="6159692" y="4447501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89.21 %(Web),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6.51 %(Mobile)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38B53-9790-5543-BD50-F4201F3462EA}"/>
              </a:ext>
            </a:extLst>
          </p:cNvPr>
          <p:cNvSpPr txBox="1"/>
          <p:nvPr/>
        </p:nvSpPr>
        <p:spPr>
          <a:xfrm>
            <a:off x="6342435" y="4456910"/>
            <a:ext cx="19066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Conversion Rate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D0998D-9910-A4D2-3D8A-50D3E8E8258C}"/>
              </a:ext>
            </a:extLst>
          </p:cNvPr>
          <p:cNvSpPr/>
          <p:nvPr/>
        </p:nvSpPr>
        <p:spPr>
          <a:xfrm>
            <a:off x="6159692" y="1009348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128.37K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DBA39-BF84-56F5-9544-8F5E851DDC99}"/>
              </a:ext>
            </a:extLst>
          </p:cNvPr>
          <p:cNvSpPr txBox="1"/>
          <p:nvPr/>
        </p:nvSpPr>
        <p:spPr>
          <a:xfrm>
            <a:off x="6342435" y="1018757"/>
            <a:ext cx="19066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Total Units Sold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26B039-15A8-432B-AF7B-F96F14CD3057}"/>
              </a:ext>
            </a:extLst>
          </p:cNvPr>
          <p:cNvSpPr/>
          <p:nvPr/>
        </p:nvSpPr>
        <p:spPr>
          <a:xfrm>
            <a:off x="784557" y="2640672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$3.61M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A5C35-9149-C43B-1C77-796E9833C92B}"/>
              </a:ext>
            </a:extLst>
          </p:cNvPr>
          <p:cNvSpPr txBox="1"/>
          <p:nvPr/>
        </p:nvSpPr>
        <p:spPr>
          <a:xfrm>
            <a:off x="1215957" y="2650081"/>
            <a:ext cx="14396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Total Profit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98382E1-ED22-61E0-F094-A4D53125DB3E}"/>
              </a:ext>
            </a:extLst>
          </p:cNvPr>
          <p:cNvSpPr/>
          <p:nvPr/>
        </p:nvSpPr>
        <p:spPr>
          <a:xfrm>
            <a:off x="784557" y="4438092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$361.15K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BF0B9-D3FB-FC4F-409E-32AE3F9482A2}"/>
              </a:ext>
            </a:extLst>
          </p:cNvPr>
          <p:cNvSpPr txBox="1"/>
          <p:nvPr/>
        </p:nvSpPr>
        <p:spPr>
          <a:xfrm>
            <a:off x="1215957" y="4447501"/>
            <a:ext cx="14396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chemeClr val="bg1"/>
                </a:solidFill>
              </a:rPr>
              <a:t>Total Costs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C41C74-9704-F0FD-9ABA-803020C781CE}"/>
              </a:ext>
            </a:extLst>
          </p:cNvPr>
          <p:cNvSpPr/>
          <p:nvPr/>
        </p:nvSpPr>
        <p:spPr>
          <a:xfrm>
            <a:off x="6159692" y="2650081"/>
            <a:ext cx="2210463" cy="1186552"/>
          </a:xfrm>
          <a:prstGeom prst="roundRect">
            <a:avLst/>
          </a:prstGeom>
          <a:solidFill>
            <a:srgbClr val="1C4E80"/>
          </a:solidFill>
          <a:ln>
            <a:noFill/>
          </a:ln>
          <a:effectLst>
            <a:outerShdw blurRad="63500" dist="50800" dir="5400000" algn="ctr" rotWithShape="0">
              <a:schemeClr val="bg1">
                <a:lumMod val="85000"/>
                <a:alpha val="9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$200.36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BB456-1A0C-0C42-AE72-9D9D0E148321}"/>
              </a:ext>
            </a:extLst>
          </p:cNvPr>
          <p:cNvSpPr txBox="1"/>
          <p:nvPr/>
        </p:nvSpPr>
        <p:spPr>
          <a:xfrm>
            <a:off x="6159692" y="2659490"/>
            <a:ext cx="221046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 b="1" dirty="0">
                <a:solidFill>
                  <a:schemeClr val="bg1"/>
                </a:solidFill>
              </a:rPr>
              <a:t>Avg Order Value(AOV)</a:t>
            </a:r>
            <a:endParaRPr lang="en-US" sz="1600" b="1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B9A47-2418-665F-2659-34D5880C46FC}"/>
              </a:ext>
            </a:extLst>
          </p:cNvPr>
          <p:cNvSpPr txBox="1"/>
          <p:nvPr/>
        </p:nvSpPr>
        <p:spPr>
          <a:xfrm>
            <a:off x="8550613" y="4542817"/>
            <a:ext cx="3540868" cy="18928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Insight:</a:t>
            </a:r>
            <a:r>
              <a:rPr lang="en-US" sz="1300" dirty="0"/>
              <a:t> Significant disparity in conversion rates between web and mobile channels, indicating a need for improvement in the mobile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Recommendation:</a:t>
            </a:r>
            <a:r>
              <a:rPr lang="en-US" sz="1300" dirty="0"/>
              <a:t> Optimize the mobile website for user experience, ensuring easy navigation and fast loading times. Invest in mobile-specific advertising and promotions to drive traffic and conversions through this channel.</a:t>
            </a: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83CB7073-A11F-F374-4862-6E7AAA70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613" y="2482587"/>
            <a:ext cx="3540868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Relatively high average order value, indicating customers are purchasing multiple items or higher-priced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 upselling and cross-selling through personalized product recommendations and targeted promotions. Implement loyalty programs to reward repeat customers and increase their spending.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C0ADB-E38C-B0DF-3463-383675878169}"/>
              </a:ext>
            </a:extLst>
          </p:cNvPr>
          <p:cNvSpPr txBox="1"/>
          <p:nvPr/>
        </p:nvSpPr>
        <p:spPr>
          <a:xfrm>
            <a:off x="8550613" y="695085"/>
            <a:ext cx="3492529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Insight:</a:t>
            </a:r>
            <a:r>
              <a:rPr lang="en-US" sz="1300" dirty="0"/>
              <a:t> High volume of units sold, suggesting efficient inventory management and popular product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Recommendation:</a:t>
            </a:r>
            <a:r>
              <a:rPr lang="en-US" sz="1300" dirty="0"/>
              <a:t> Investigate which specific products are driving unit sales. Consider promotional campaigns or bundles for top-selling items to further boost sales volume.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681323-5B77-E6FA-CF6F-C9DDCD6904B4}"/>
              </a:ext>
            </a:extLst>
          </p:cNvPr>
          <p:cNvCxnSpPr>
            <a:cxnSpLocks/>
          </p:cNvCxnSpPr>
          <p:nvPr/>
        </p:nvCxnSpPr>
        <p:spPr>
          <a:xfrm>
            <a:off x="8649730" y="2286621"/>
            <a:ext cx="3171567" cy="0"/>
          </a:xfrm>
          <a:prstGeom prst="line">
            <a:avLst/>
          </a:prstGeom>
          <a:ln w="3810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D059C0-AA0B-7635-AE15-3A6B74626536}"/>
              </a:ext>
            </a:extLst>
          </p:cNvPr>
          <p:cNvCxnSpPr>
            <a:cxnSpLocks/>
          </p:cNvCxnSpPr>
          <p:nvPr/>
        </p:nvCxnSpPr>
        <p:spPr>
          <a:xfrm>
            <a:off x="8649729" y="4559491"/>
            <a:ext cx="3171567" cy="0"/>
          </a:xfrm>
          <a:prstGeom prst="line">
            <a:avLst/>
          </a:prstGeom>
          <a:ln w="3810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88E6DB-027E-13BF-3A76-33B1AD4A9590}"/>
              </a:ext>
            </a:extLst>
          </p:cNvPr>
          <p:cNvCxnSpPr>
            <a:cxnSpLocks/>
          </p:cNvCxnSpPr>
          <p:nvPr/>
        </p:nvCxnSpPr>
        <p:spPr>
          <a:xfrm>
            <a:off x="3013648" y="2313178"/>
            <a:ext cx="3171567" cy="0"/>
          </a:xfrm>
          <a:prstGeom prst="line">
            <a:avLst/>
          </a:prstGeom>
          <a:ln w="3810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31CE81-E89C-4C81-956C-55D17F227547}"/>
              </a:ext>
            </a:extLst>
          </p:cNvPr>
          <p:cNvCxnSpPr>
            <a:cxnSpLocks/>
          </p:cNvCxnSpPr>
          <p:nvPr/>
        </p:nvCxnSpPr>
        <p:spPr>
          <a:xfrm>
            <a:off x="2945048" y="4471121"/>
            <a:ext cx="3171567" cy="0"/>
          </a:xfrm>
          <a:prstGeom prst="line">
            <a:avLst/>
          </a:prstGeom>
          <a:ln w="38100" cmpd="sng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5EB24F5-9B15-B9A0-2CD4-6F4F22618B23}"/>
              </a:ext>
            </a:extLst>
          </p:cNvPr>
          <p:cNvSpPr txBox="1"/>
          <p:nvPr/>
        </p:nvSpPr>
        <p:spPr>
          <a:xfrm>
            <a:off x="3015804" y="801496"/>
            <a:ext cx="3235259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Insight:</a:t>
            </a:r>
            <a:r>
              <a:rPr lang="en-US" sz="1300" dirty="0"/>
              <a:t> Strong overall sales performance, indicating healthy demand for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Recommendation:</a:t>
            </a:r>
            <a:r>
              <a:rPr lang="en-US" sz="1300" dirty="0"/>
              <a:t> Analyze sales trends to identify peak periods and adjust marketing strategies accordingly. Explore opportunities to expand into new markets or product categories.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5DBA73-8CFF-3674-463A-528CCCD7E2BF}"/>
              </a:ext>
            </a:extLst>
          </p:cNvPr>
          <p:cNvSpPr txBox="1"/>
          <p:nvPr/>
        </p:nvSpPr>
        <p:spPr>
          <a:xfrm>
            <a:off x="3047189" y="2551837"/>
            <a:ext cx="313802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Insight:</a:t>
            </a:r>
            <a:r>
              <a:rPr lang="en-US" sz="1300" dirty="0"/>
              <a:t> Healthy profit margin, demonstrating effective pricing and cost control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Recommendation:</a:t>
            </a:r>
            <a:r>
              <a:rPr lang="en-US" sz="1300" dirty="0"/>
              <a:t> Analyze profit margins by product category or sales channel to identify areas for optimization. Consider exploring ways to increase average order value to boost profitability.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ED8B98-A600-D36E-75BF-859274E1E07A}"/>
              </a:ext>
            </a:extLst>
          </p:cNvPr>
          <p:cNvSpPr txBox="1"/>
          <p:nvPr/>
        </p:nvSpPr>
        <p:spPr>
          <a:xfrm>
            <a:off x="2997693" y="4488676"/>
            <a:ext cx="313802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Insight:</a:t>
            </a:r>
            <a:r>
              <a:rPr lang="en-US" sz="1300" dirty="0"/>
              <a:t> Costs are well-controlled relative to sales and profit, contributing to a healthy financial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Recommendation:</a:t>
            </a:r>
            <a:r>
              <a:rPr lang="en-US" sz="1300" dirty="0"/>
              <a:t> Continuously monitor costs to identify potential areas for further optimization. Explore opportunities to negotiate better deals with suppliers or streamline operational processes.</a:t>
            </a: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84F6-50CB-494F-06B1-8D6E22C6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21158" cy="592150"/>
          </a:xfrm>
        </p:spPr>
        <p:txBody>
          <a:bodyPr/>
          <a:lstStyle/>
          <a:p>
            <a:r>
              <a:rPr lang="en-US" dirty="0"/>
              <a:t>Product Category &amp; Channel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F05F-B65E-A09B-DBA7-FC612C36780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C7E6A-E7EA-004F-C747-3F648C6E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281343"/>
            <a:ext cx="10394838" cy="2053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3FA8A8-49E9-C04C-5993-DBCE85F992D9}"/>
              </a:ext>
            </a:extLst>
          </p:cNvPr>
          <p:cNvSpPr txBox="1"/>
          <p:nvPr/>
        </p:nvSpPr>
        <p:spPr>
          <a:xfrm>
            <a:off x="587829" y="3268333"/>
            <a:ext cx="10521158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Insights: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Web sales significantly outperform mobile sales across all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"Fashion" is the top-performing category overall, with a strong web presence but minimal mobile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Mobile sales are relatively low across all categories, indicating untapped potential for growth.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4E3EA-F55E-F4A0-65D0-1198FDBFE04E}"/>
              </a:ext>
            </a:extLst>
          </p:cNvPr>
          <p:cNvSpPr txBox="1"/>
          <p:nvPr/>
        </p:nvSpPr>
        <p:spPr>
          <a:xfrm>
            <a:off x="539239" y="4376329"/>
            <a:ext cx="11652761" cy="2500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rgbClr val="1C4E80"/>
                </a:solidFill>
              </a:rPr>
              <a:t>Optimize Mobile Experience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/>
              <a:t>Prioritize improving the mobile website or app to boost mobile conversion rates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rgbClr val="1C4E80"/>
                </a:solidFill>
              </a:rPr>
              <a:t>Tailor Mobile Strategy: </a:t>
            </a:r>
            <a:r>
              <a:rPr lang="en-US" sz="1600" dirty="0"/>
              <a:t>Develop mobile-specific marketing campaigns and promotions for different product categories.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rgbClr val="1C4E80"/>
                </a:solidFill>
              </a:rPr>
              <a:t>Focus on Fashion (Web):</a:t>
            </a:r>
            <a:r>
              <a:rPr lang="en-US" dirty="0">
                <a:solidFill>
                  <a:srgbClr val="1C4E80"/>
                </a:solidFill>
              </a:rPr>
              <a:t> </a:t>
            </a:r>
            <a:r>
              <a:rPr lang="en-US" sz="1600" dirty="0"/>
              <a:t>Double down on web marketing efforts for the "Fashion" category, as it's already performing well.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rgbClr val="1C4E80"/>
                </a:solidFill>
              </a:rPr>
              <a:t>Expand Other Categories (Mobile):</a:t>
            </a:r>
            <a:r>
              <a:rPr lang="en-US" dirty="0">
                <a:solidFill>
                  <a:srgbClr val="1C4E80"/>
                </a:solidFill>
              </a:rPr>
              <a:t> </a:t>
            </a:r>
            <a:r>
              <a:rPr lang="en-US" sz="1600" dirty="0"/>
              <a:t>Explore strategies to drive mobile sales for "Home &amp; Furniture," "Auto &amp; Accessories," and "Electronics."</a:t>
            </a:r>
          </a:p>
        </p:txBody>
      </p:sp>
    </p:spTree>
    <p:extLst>
      <p:ext uri="{BB962C8B-B14F-4D97-AF65-F5344CB8AC3E}">
        <p14:creationId xmlns:p14="http://schemas.microsoft.com/office/powerpoint/2010/main" val="387545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84F6-50CB-494F-06B1-8D6E22C6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94"/>
            <a:ext cx="12280738" cy="977538"/>
          </a:xfrm>
        </p:spPr>
        <p:txBody>
          <a:bodyPr anchor="ctr">
            <a:normAutofit fontScale="90000"/>
          </a:bodyPr>
          <a:lstStyle/>
          <a:p>
            <a:r>
              <a:rPr lang="en-US" sz="4200" dirty="0"/>
              <a:t>Sales Channel, Payment Method, and Order Priority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F05F-B65E-A09B-DBA7-FC612C367803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>
          <a:xfrm>
            <a:off x="11733408" y="6478156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8</a:t>
            </a:fld>
            <a:endParaRPr lang="en-US" altLang="zh-C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8AACD8-126B-93B6-EAD2-A6D7FBED0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603224"/>
              </p:ext>
            </p:extLst>
          </p:nvPr>
        </p:nvGraphicFramePr>
        <p:xfrm>
          <a:off x="520437" y="1458727"/>
          <a:ext cx="3046125" cy="2777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4AAE023-E892-EC59-EBB1-F6182BFF1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17018"/>
              </p:ext>
            </p:extLst>
          </p:nvPr>
        </p:nvGraphicFramePr>
        <p:xfrm>
          <a:off x="4399885" y="1458726"/>
          <a:ext cx="3046125" cy="2777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1F4E233-2B5A-CEA6-0349-E4E6C31F7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77023"/>
              </p:ext>
            </p:extLst>
          </p:nvPr>
        </p:nvGraphicFramePr>
        <p:xfrm>
          <a:off x="8279333" y="1458726"/>
          <a:ext cx="3046125" cy="2777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5DAFBF0-9CFB-CDFC-CB39-1E7169059529}"/>
              </a:ext>
            </a:extLst>
          </p:cNvPr>
          <p:cNvSpPr txBox="1"/>
          <p:nvPr/>
        </p:nvSpPr>
        <p:spPr>
          <a:xfrm>
            <a:off x="539239" y="4352397"/>
            <a:ext cx="29403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the overwhelming dominance of web traffic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(93.34%)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compared to mobile traffic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(6.66%)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This indicates that customers heavily prefer using desktop or laptop computers for their purchases.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21B4F5-25FB-C5F1-236B-3C99044A7F0A}"/>
              </a:ext>
            </a:extLst>
          </p:cNvPr>
          <p:cNvSpPr txBox="1"/>
          <p:nvPr/>
        </p:nvSpPr>
        <p:spPr>
          <a:xfrm>
            <a:off x="3749119" y="4352395"/>
            <a:ext cx="43476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“Credit cards” </a:t>
            </a:r>
            <a:r>
              <a:rPr lang="en-US" sz="1400" dirty="0"/>
              <a:t>are the most popular payment method with </a:t>
            </a:r>
            <a:r>
              <a:rPr lang="en-US" sz="1400" dirty="0">
                <a:solidFill>
                  <a:srgbClr val="00B050"/>
                </a:solidFill>
              </a:rPr>
              <a:t>(74.8%) </a:t>
            </a:r>
            <a:r>
              <a:rPr lang="en-US" sz="1400" dirty="0"/>
              <a:t>of total sales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customers prefer the convenience and security offered by credit cards.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second most used payment method </a:t>
            </a:r>
            <a:r>
              <a:rPr lang="en-US" sz="1400" b="1" dirty="0"/>
              <a:t>“Cash” </a:t>
            </a:r>
            <a:r>
              <a:rPr lang="en-US" sz="1400" dirty="0"/>
              <a:t>payment </a:t>
            </a:r>
            <a:r>
              <a:rPr lang="en-US" sz="1400" dirty="0">
                <a:solidFill>
                  <a:srgbClr val="92D050"/>
                </a:solidFill>
              </a:rPr>
              <a:t>(18.8%) </a:t>
            </a:r>
            <a:r>
              <a:rPr lang="en-US" sz="1400" dirty="0"/>
              <a:t>indicating a preference among a notable portion of customers for this more traditional payment option.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“E-wallets”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represent </a:t>
            </a:r>
            <a:r>
              <a:rPr lang="en-US" sz="1400" dirty="0">
                <a:solidFill>
                  <a:srgbClr val="C8DF41"/>
                </a:solidFill>
              </a:rPr>
              <a:t>(5.4%)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of sales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CF41CE90-F488-842D-27E5-7582B175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773" y="4250408"/>
            <a:ext cx="41839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 distribution of sales by order priority. The majority of orders </a:t>
            </a:r>
            <a:r>
              <a:rPr lang="en-US" altLang="en-US" sz="1400" dirty="0">
                <a:solidFill>
                  <a:srgbClr val="00B050"/>
                </a:solidFill>
                <a:latin typeface="Arial" panose="020B0604020202020204" pitchFamily="34" charset="0"/>
              </a:rPr>
              <a:t>(56.67%)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are placed with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“Medium"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priority, followed by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“High"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(30.78%).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“Critical"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“Low"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priority orders constitute a much smaller percentage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offering discounts for faster shipping, highlighting the benefits of expedited delivery, or creating a sense of urgency through limited-time offers. Additionally, consider tiered pricing for different shipping speeds to cater to various customer needs.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8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9" y="2422187"/>
            <a:ext cx="4518122" cy="1122914"/>
          </a:xfrm>
        </p:spPr>
        <p:txBody>
          <a:bodyPr/>
          <a:lstStyle/>
          <a:p>
            <a:r>
              <a:rPr lang="en-US" b="1" dirty="0"/>
              <a:t>Products Performance Dashboard Analysis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Visuals and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and Observations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for Product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735933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412</TotalTime>
  <Words>1478</Words>
  <Application>Microsoft Office PowerPoint</Application>
  <PresentationFormat>Widescreen</PresentationFormat>
  <Paragraphs>153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Retail Store Analysis Report</vt:lpstr>
      <vt:lpstr>Agenda</vt:lpstr>
      <vt:lpstr>Introduction</vt:lpstr>
      <vt:lpstr>Sales Performance Dashboard Analysis</vt:lpstr>
      <vt:lpstr>Sales Performance Dashboard Analysis</vt:lpstr>
      <vt:lpstr>Sales Metrics Interpretation</vt:lpstr>
      <vt:lpstr>Product Category &amp; Channel Performance</vt:lpstr>
      <vt:lpstr>Sales Channel, Payment Method, and Order Priority Analysis</vt:lpstr>
      <vt:lpstr>Products Performance Dashboard Analysis</vt:lpstr>
      <vt:lpstr>Products Performance Dashboard Analysis</vt:lpstr>
      <vt:lpstr>Products Metrics Interpretation</vt:lpstr>
      <vt:lpstr>Sales Channel, Product, and Order Priority Analysis</vt:lpstr>
      <vt:lpstr>Top 10 Products by Average chipping Time</vt:lpstr>
      <vt:lpstr>Top 10 Chipping Costs per Product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abdelrhmanashourkhames</dc:creator>
  <cp:lastModifiedBy>abdelrhmanashourkhames</cp:lastModifiedBy>
  <cp:revision>5</cp:revision>
  <dcterms:created xsi:type="dcterms:W3CDTF">2024-06-29T23:40:20Z</dcterms:created>
  <dcterms:modified xsi:type="dcterms:W3CDTF">2024-06-30T09:41:01Z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