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12192000"/>
  <p:embeddedFontLst>
    <p:embeddedFont>
      <p:font typeface="Roboto" panose="02000000000000000000" pitchFamily="2" charset="0"/>
      <p:regular r:id="rId24"/>
      <p:bold r:id="rId25"/>
      <p:italic r:id="rId26"/>
    </p:embeddedFont>
    <p:embeddedFont>
      <p:font typeface="Roboto Slab" pitchFamily="2"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99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3.sv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sv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svg"/><Relationship Id="rId2" Type="http://schemas.openxmlformats.org/officeDocument/2006/relationships/notesSlide" Target="../notesSlides/notesSlide14.xml"/><Relationship Id="rId16" Type="http://schemas.openxmlformats.org/officeDocument/2006/relationships/image" Target="../media/image35.png"/><Relationship Id="rId20" Type="http://schemas.openxmlformats.org/officeDocument/2006/relationships/image" Target="../media/image39.svg"/><Relationship Id="rId1" Type="http://schemas.openxmlformats.org/officeDocument/2006/relationships/slideLayout" Target="../slideLayouts/slideLayout1.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svg"/><Relationship Id="rId23" Type="http://schemas.openxmlformats.org/officeDocument/2006/relationships/image" Target="../media/image42.sv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kaggle.com/datasets/jilkothari/finance-accounting-courses-udemy-13k-course" TargetMode="External"/><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kaggle.com/code/abdoashour/finance-courses-at-udemy-eda" TargetMode="Externa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3590027" y="2413389"/>
            <a:ext cx="6447158" cy="1460294"/>
          </a:xfrm>
          <a:prstGeom prst="rect">
            <a:avLst/>
          </a:prstGeom>
          <a:noFill/>
        </p:spPr>
        <p:txBody>
          <a:bodyPr wrap="square" lIns="0" tIns="0" rIns="0" bIns="0" rtlCol="0" anchor="t"/>
          <a:lstStyle/>
          <a:p>
            <a:pPr algn="l">
              <a:lnSpc>
                <a:spcPts val="5751"/>
              </a:lnSpc>
              <a:buNone/>
            </a:pPr>
            <a:r>
              <a:rPr lang="en-US" sz="5063" kern="0" spc="203" dirty="0">
                <a:solidFill>
                  <a:srgbClr val="444444"/>
                </a:solidFill>
                <a:latin typeface="Roboto Slab" pitchFamily="34" charset="0"/>
                <a:ea typeface="Roboto Slab" pitchFamily="34" charset="-122"/>
                <a:cs typeface="Roboto Slab" pitchFamily="34" charset="-120"/>
              </a:rPr>
              <a:t>Udemy Financial Courses Analysis</a:t>
            </a:r>
            <a:endParaRPr lang="en-US" dirty="0"/>
          </a:p>
        </p:txBody>
      </p:sp>
      <p:sp>
        <p:nvSpPr>
          <p:cNvPr id="3" name="Object 2"/>
          <p:cNvSpPr/>
          <p:nvPr/>
        </p:nvSpPr>
        <p:spPr>
          <a:xfrm>
            <a:off x="3590027" y="4050684"/>
            <a:ext cx="6735348" cy="310318"/>
          </a:xfrm>
          <a:prstGeom prst="rect">
            <a:avLst/>
          </a:prstGeom>
          <a:noFill/>
        </p:spPr>
        <p:txBody>
          <a:bodyPr wrap="square" lIns="0" tIns="0" rIns="0" bIns="0" rtlCol="0" anchor="t"/>
          <a:lstStyle/>
          <a:p>
            <a:pPr algn="l">
              <a:lnSpc>
                <a:spcPts val="2444"/>
              </a:lnSpc>
              <a:spcBef>
                <a:spcPts val="1366"/>
              </a:spcBef>
              <a:buNone/>
            </a:pPr>
            <a:r>
              <a:rPr lang="en-US" sz="1721" kern="0" spc="35" dirty="0">
                <a:solidFill>
                  <a:srgbClr val="FFFFFF">
                    <a:alpha val="50000"/>
                  </a:srgbClr>
                </a:solidFill>
                <a:latin typeface="Roboto Slab" pitchFamily="34" charset="0"/>
                <a:ea typeface="Roboto Slab" pitchFamily="34" charset="-122"/>
                <a:cs typeface="Roboto Slab" pitchFamily="34" charset="-120"/>
              </a:rPr>
              <a:t>An analysis of Udemy's financial courses was conducted</a:t>
            </a:r>
            <a:endParaRPr lang="en-US" dirty="0"/>
          </a:p>
        </p:txBody>
      </p:sp>
      <p:sp>
        <p:nvSpPr>
          <p:cNvPr id="4" name="Object 3"/>
          <p:cNvSpPr/>
          <p:nvPr/>
        </p:nvSpPr>
        <p:spPr>
          <a:xfrm>
            <a:off x="0" y="0"/>
            <a:ext cx="3209123" cy="6856286"/>
          </a:xfrm>
          <a:prstGeom prst="rect">
            <a:avLst/>
          </a:prstGeom>
          <a:solidFill>
            <a:srgbClr val="FFFFFF"/>
          </a:solidFill>
        </p:spPr>
        <p:txBody>
          <a:bodyPr/>
          <a:lstStyle/>
          <a:p>
            <a:endParaRPr lang="en-US"/>
          </a:p>
        </p:txBody>
      </p:sp>
      <p:pic>
        <p:nvPicPr>
          <p:cNvPr id="5" name="Object 4" descr="preencoded.png"/>
          <p:cNvPicPr>
            <a:picLocks noChangeAspect="1"/>
          </p:cNvPicPr>
          <p:nvPr/>
        </p:nvPicPr>
        <p:blipFill>
          <a:blip r:embed="rId3"/>
          <a:srcRect l="-22009" t="-67647" r="-22009" b="-67647"/>
          <a:stretch/>
        </p:blipFill>
        <p:spPr>
          <a:xfrm>
            <a:off x="0" y="0"/>
            <a:ext cx="3209123" cy="68562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A77FC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A129FF-F09C-B24C-F4BE-0B739ED96F71}"/>
              </a:ext>
            </a:extLst>
          </p:cNvPr>
          <p:cNvPicPr>
            <a:picLocks noChangeAspect="1"/>
          </p:cNvPicPr>
          <p:nvPr/>
        </p:nvPicPr>
        <p:blipFill>
          <a:blip r:embed="rId3"/>
          <a:stretch>
            <a:fillRect/>
          </a:stretch>
        </p:blipFill>
        <p:spPr>
          <a:xfrm>
            <a:off x="0" y="-1865"/>
            <a:ext cx="12192000" cy="68617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0" y="0"/>
            <a:ext cx="3809047" cy="6856285"/>
          </a:xfrm>
          <a:prstGeom prst="rect">
            <a:avLst/>
          </a:prstGeom>
          <a:solidFill>
            <a:srgbClr val="F1F5F9"/>
          </a:solidFill>
        </p:spPr>
        <p:txBody>
          <a:bodyPr/>
          <a:lstStyle/>
          <a:p>
            <a:endParaRPr lang="en-US"/>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3541772"/>
            <a:ext cx="390427" cy="38090"/>
          </a:xfrm>
          <a:prstGeom prst="rect">
            <a:avLst/>
          </a:prstGeom>
        </p:spPr>
      </p:pic>
      <p:sp>
        <p:nvSpPr>
          <p:cNvPr id="4" name="Object 3"/>
          <p:cNvSpPr/>
          <p:nvPr/>
        </p:nvSpPr>
        <p:spPr>
          <a:xfrm>
            <a:off x="476131" y="2589914"/>
            <a:ext cx="2635480" cy="730147"/>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Some Cards to Interpret Data</a:t>
            </a:r>
            <a:endParaRPr lang="en-US" dirty="0"/>
          </a:p>
        </p:txBody>
      </p:sp>
      <p:sp>
        <p:nvSpPr>
          <p:cNvPr id="5" name="Object 4"/>
          <p:cNvSpPr/>
          <p:nvPr/>
        </p:nvSpPr>
        <p:spPr>
          <a:xfrm>
            <a:off x="476131" y="3677873"/>
            <a:ext cx="3142464" cy="574690"/>
          </a:xfrm>
          <a:prstGeom prst="rect">
            <a:avLst/>
          </a:prstGeom>
          <a:noFill/>
        </p:spPr>
        <p:txBody>
          <a:bodyPr wrap="square" lIns="0" tIns="0" rIns="0" bIns="0" rtlCol="0" anchor="t"/>
          <a:lstStyle/>
          <a:p>
            <a:pPr algn="l">
              <a:lnSpc>
                <a:spcPts val="2263"/>
              </a:lnSpc>
              <a:spcBef>
                <a:spcPts val="2762"/>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It's a first part from Our Dashboard</a:t>
            </a:r>
            <a:endParaRPr lang="en-US" dirty="0"/>
          </a:p>
        </p:txBody>
      </p:sp>
      <p:sp>
        <p:nvSpPr>
          <p:cNvPr id="6" name="Object 5"/>
          <p:cNvSpPr/>
          <p:nvPr/>
        </p:nvSpPr>
        <p:spPr>
          <a:xfrm>
            <a:off x="4289940" y="1709310"/>
            <a:ext cx="3913796" cy="1533142"/>
          </a:xfrm>
          <a:prstGeom prst="rect">
            <a:avLst/>
          </a:prstGeom>
          <a:solidFill>
            <a:srgbClr val="FFFFFF"/>
          </a:solidFill>
        </p:spPr>
        <p:txBody>
          <a:bodyPr/>
          <a:lstStyle/>
          <a:p>
            <a:endParaRPr lang="en-US"/>
          </a:p>
        </p:txBody>
      </p:sp>
      <p:sp>
        <p:nvSpPr>
          <p:cNvPr id="7" name="Object 6"/>
          <p:cNvSpPr/>
          <p:nvPr/>
        </p:nvSpPr>
        <p:spPr>
          <a:xfrm>
            <a:off x="4632754" y="2289595"/>
            <a:ext cx="2702519" cy="730147"/>
          </a:xfrm>
          <a:prstGeom prst="rect">
            <a:avLst/>
          </a:prstGeom>
          <a:noFill/>
        </p:spPr>
        <p:txBody>
          <a:bodyPr wrap="square" lIns="0" tIns="0" rIns="0" bIns="0" rtlCol="0" anchor="t"/>
          <a:lstStyle/>
          <a:p>
            <a:pPr algn="l">
              <a:lnSpc>
                <a:spcPts val="5751"/>
              </a:lnSpc>
              <a:buNone/>
            </a:pPr>
            <a:r>
              <a:rPr lang="en-US" sz="5063" b="1" kern="0" spc="203" dirty="0">
                <a:solidFill>
                  <a:srgbClr val="444444"/>
                </a:solidFill>
                <a:latin typeface="Roboto Slab" pitchFamily="34" charset="0"/>
                <a:ea typeface="Roboto Slab" pitchFamily="34" charset="-122"/>
                <a:cs typeface="Roboto Slab" pitchFamily="34" charset="-120"/>
              </a:rPr>
              <a:t>761.5K $</a:t>
            </a:r>
            <a:endParaRPr lang="en-US" dirty="0"/>
          </a:p>
        </p:txBody>
      </p:sp>
      <p:sp>
        <p:nvSpPr>
          <p:cNvPr id="8" name="Object 7"/>
          <p:cNvSpPr/>
          <p:nvPr/>
        </p:nvSpPr>
        <p:spPr>
          <a:xfrm>
            <a:off x="4632754" y="1997369"/>
            <a:ext cx="3530035" cy="242708"/>
          </a:xfrm>
          <a:prstGeom prst="rect">
            <a:avLst/>
          </a:prstGeom>
          <a:noFill/>
        </p:spPr>
        <p:txBody>
          <a:bodyPr wrap="square" lIns="0" tIns="0" rIns="0" bIns="0" rtlCol="0" anchor="t"/>
          <a:lstStyle/>
          <a:p>
            <a:pPr algn="l">
              <a:lnSpc>
                <a:spcPts val="1913"/>
              </a:lnSpc>
              <a:buNone/>
            </a:pPr>
            <a:r>
              <a:rPr lang="en-US" sz="1418" b="1" kern="0" spc="142" dirty="0">
                <a:solidFill>
                  <a:srgbClr val="444444">
                    <a:alpha val="80000"/>
                  </a:srgbClr>
                </a:solidFill>
                <a:latin typeface="Roboto" pitchFamily="34" charset="0"/>
                <a:ea typeface="Roboto" pitchFamily="34" charset="-122"/>
                <a:cs typeface="Roboto" pitchFamily="34" charset="-120"/>
              </a:rPr>
              <a:t>TOTAL COURSES PRICE IN USD $</a:t>
            </a:r>
            <a:endParaRPr lang="en-US" dirty="0"/>
          </a:p>
        </p:txBody>
      </p:sp>
      <p:sp>
        <p:nvSpPr>
          <p:cNvPr id="9" name="Object 8"/>
          <p:cNvSpPr/>
          <p:nvPr/>
        </p:nvSpPr>
        <p:spPr>
          <a:xfrm>
            <a:off x="8394188" y="1709310"/>
            <a:ext cx="3313871" cy="1533142"/>
          </a:xfrm>
          <a:prstGeom prst="rect">
            <a:avLst/>
          </a:prstGeom>
          <a:solidFill>
            <a:srgbClr val="FFFFFF"/>
          </a:solidFill>
        </p:spPr>
        <p:txBody>
          <a:bodyPr/>
          <a:lstStyle/>
          <a:p>
            <a:endParaRPr lang="en-US"/>
          </a:p>
        </p:txBody>
      </p:sp>
      <p:sp>
        <p:nvSpPr>
          <p:cNvPr id="10" name="Object 9"/>
          <p:cNvSpPr/>
          <p:nvPr/>
        </p:nvSpPr>
        <p:spPr>
          <a:xfrm>
            <a:off x="8737003" y="2289595"/>
            <a:ext cx="1686456" cy="730147"/>
          </a:xfrm>
          <a:prstGeom prst="rect">
            <a:avLst/>
          </a:prstGeom>
          <a:noFill/>
        </p:spPr>
        <p:txBody>
          <a:bodyPr wrap="square" lIns="0" tIns="0" rIns="0" bIns="0" rtlCol="0" anchor="t"/>
          <a:lstStyle/>
          <a:p>
            <a:pPr algn="l">
              <a:lnSpc>
                <a:spcPts val="5751"/>
              </a:lnSpc>
              <a:buNone/>
            </a:pPr>
            <a:r>
              <a:rPr lang="en-US" sz="5063" b="1" kern="0" spc="203" dirty="0">
                <a:solidFill>
                  <a:srgbClr val="444444"/>
                </a:solidFill>
                <a:latin typeface="Roboto Slab" pitchFamily="34" charset="0"/>
                <a:ea typeface="Roboto Slab" pitchFamily="34" charset="-122"/>
                <a:cs typeface="Roboto Slab" pitchFamily="34" charset="-120"/>
              </a:rPr>
              <a:t>4874</a:t>
            </a:r>
            <a:endParaRPr lang="en-US" dirty="0"/>
          </a:p>
        </p:txBody>
      </p:sp>
      <p:sp>
        <p:nvSpPr>
          <p:cNvPr id="11" name="Object 10"/>
          <p:cNvSpPr/>
          <p:nvPr/>
        </p:nvSpPr>
        <p:spPr>
          <a:xfrm>
            <a:off x="8737003" y="1997369"/>
            <a:ext cx="2870117" cy="242708"/>
          </a:xfrm>
          <a:prstGeom prst="rect">
            <a:avLst/>
          </a:prstGeom>
          <a:noFill/>
        </p:spPr>
        <p:txBody>
          <a:bodyPr wrap="square" lIns="0" tIns="0" rIns="0" bIns="0" rtlCol="0" anchor="t"/>
          <a:lstStyle/>
          <a:p>
            <a:pPr algn="l">
              <a:lnSpc>
                <a:spcPts val="1913"/>
              </a:lnSpc>
              <a:buNone/>
            </a:pPr>
            <a:r>
              <a:rPr lang="en-US" sz="1418" b="1" kern="0" spc="142" dirty="0">
                <a:solidFill>
                  <a:srgbClr val="444444">
                    <a:alpha val="80000"/>
                  </a:srgbClr>
                </a:solidFill>
                <a:latin typeface="Roboto" pitchFamily="34" charset="0"/>
                <a:ea typeface="Roboto" pitchFamily="34" charset="-122"/>
                <a:cs typeface="Roboto" pitchFamily="34" charset="-120"/>
              </a:rPr>
              <a:t>NUMBER OF SUBSCRIBERS</a:t>
            </a:r>
            <a:endParaRPr lang="en-US" dirty="0"/>
          </a:p>
        </p:txBody>
      </p:sp>
      <p:sp>
        <p:nvSpPr>
          <p:cNvPr id="12" name="Object 11"/>
          <p:cNvSpPr/>
          <p:nvPr/>
        </p:nvSpPr>
        <p:spPr>
          <a:xfrm>
            <a:off x="4285178" y="3432904"/>
            <a:ext cx="7427643" cy="1714071"/>
          </a:xfrm>
          <a:prstGeom prst="rect">
            <a:avLst/>
          </a:prstGeom>
          <a:solidFill>
            <a:srgbClr val="FFFFFF"/>
          </a:solidFill>
        </p:spPr>
        <p:txBody>
          <a:bodyPr/>
          <a:lstStyle/>
          <a:p>
            <a:endParaRPr lang="en-US"/>
          </a:p>
        </p:txBody>
      </p:sp>
      <p:sp>
        <p:nvSpPr>
          <p:cNvPr id="13" name="Object 12"/>
          <p:cNvSpPr/>
          <p:nvPr/>
        </p:nvSpPr>
        <p:spPr>
          <a:xfrm>
            <a:off x="4666083" y="4081871"/>
            <a:ext cx="1770255" cy="811327"/>
          </a:xfrm>
          <a:prstGeom prst="rect">
            <a:avLst/>
          </a:prstGeom>
          <a:noFill/>
        </p:spPr>
        <p:txBody>
          <a:bodyPr wrap="square" lIns="0" tIns="0" rIns="0" bIns="0" rtlCol="0" anchor="t"/>
          <a:lstStyle/>
          <a:p>
            <a:pPr algn="l">
              <a:lnSpc>
                <a:spcPts val="6390"/>
              </a:lnSpc>
              <a:buNone/>
            </a:pPr>
            <a:r>
              <a:rPr lang="en-US" sz="5625" b="1" kern="0" spc="225" dirty="0">
                <a:solidFill>
                  <a:srgbClr val="444444"/>
                </a:solidFill>
                <a:latin typeface="Roboto Slab" pitchFamily="34" charset="0"/>
                <a:ea typeface="Roboto Slab" pitchFamily="34" charset="-122"/>
                <a:cs typeface="Roboto Slab" pitchFamily="34" charset="-120"/>
              </a:rPr>
              <a:t>1285</a:t>
            </a:r>
            <a:endParaRPr lang="en-US" dirty="0"/>
          </a:p>
        </p:txBody>
      </p:sp>
      <p:sp>
        <p:nvSpPr>
          <p:cNvPr id="14" name="Object 13"/>
          <p:cNvSpPr/>
          <p:nvPr/>
        </p:nvSpPr>
        <p:spPr>
          <a:xfrm>
            <a:off x="4666083" y="3752983"/>
            <a:ext cx="2576821" cy="269728"/>
          </a:xfrm>
          <a:prstGeom prst="rect">
            <a:avLst/>
          </a:prstGeom>
          <a:noFill/>
        </p:spPr>
        <p:txBody>
          <a:bodyPr wrap="square" lIns="0" tIns="0" rIns="0" bIns="0" rtlCol="0" anchor="t"/>
          <a:lstStyle/>
          <a:p>
            <a:pPr algn="l">
              <a:lnSpc>
                <a:spcPts val="2125"/>
              </a:lnSpc>
              <a:buNone/>
            </a:pPr>
            <a:r>
              <a:rPr lang="en-US" sz="1575" b="1" kern="0" spc="158" dirty="0">
                <a:solidFill>
                  <a:srgbClr val="444444">
                    <a:alpha val="80000"/>
                  </a:srgbClr>
                </a:solidFill>
                <a:latin typeface="Roboto" pitchFamily="34" charset="0"/>
                <a:ea typeface="Roboto" pitchFamily="34" charset="-122"/>
                <a:cs typeface="Roboto" pitchFamily="34" charset="-120"/>
              </a:rPr>
              <a:t>NUMBER OF REVIEWS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Top Three Expensive Courses </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31" y="1466484"/>
            <a:ext cx="6294451" cy="1580755"/>
          </a:xfrm>
          <a:prstGeom prst="rect">
            <a:avLst/>
          </a:prstGeom>
        </p:spPr>
      </p:pic>
      <p:sp>
        <p:nvSpPr>
          <p:cNvPr id="5" name="Object 4"/>
          <p:cNvSpPr/>
          <p:nvPr/>
        </p:nvSpPr>
        <p:spPr>
          <a:xfrm>
            <a:off x="6959130" y="1476006"/>
            <a:ext cx="4570857" cy="0"/>
          </a:xfrm>
          <a:prstGeom prst="line">
            <a:avLst/>
          </a:prstGeom>
          <a:noFill/>
          <a:ln w="12700">
            <a:solidFill>
              <a:srgbClr val="000000"/>
            </a:solidFill>
            <a:prstDash val="solid"/>
            <a:miter lim="800000"/>
          </a:ln>
        </p:spPr>
        <p:txBody>
          <a:bodyPr/>
          <a:lstStyle/>
          <a:p>
            <a:endParaRPr lang="en-US"/>
          </a:p>
        </p:txBody>
      </p:sp>
      <p:sp>
        <p:nvSpPr>
          <p:cNvPr id="6" name="Object 5"/>
          <p:cNvSpPr/>
          <p:nvPr/>
        </p:nvSpPr>
        <p:spPr>
          <a:xfrm>
            <a:off x="618595" y="2093429"/>
            <a:ext cx="6007606"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218.7$</a:t>
            </a:r>
            <a:endParaRPr lang="en-US" dirty="0"/>
          </a:p>
        </p:txBody>
      </p:sp>
      <p:sp>
        <p:nvSpPr>
          <p:cNvPr id="7" name="Object 6"/>
          <p:cNvSpPr/>
          <p:nvPr/>
        </p:nvSpPr>
        <p:spPr>
          <a:xfrm>
            <a:off x="7101969" y="1954756"/>
            <a:ext cx="4713696" cy="586117"/>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Copywriting become a Freelancer Copywriter in 7 Days</a:t>
            </a:r>
            <a:endParaRPr lang="en-US" dirty="0"/>
          </a:p>
        </p:txBody>
      </p:sp>
      <p:pic>
        <p:nvPicPr>
          <p:cNvPr id="8" name="Object 7"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37610" y="3104375"/>
            <a:ext cx="4570857" cy="1580755"/>
          </a:xfrm>
          <a:prstGeom prst="rect">
            <a:avLst/>
          </a:prstGeom>
        </p:spPr>
      </p:pic>
      <p:sp>
        <p:nvSpPr>
          <p:cNvPr id="9" name="Object 8"/>
          <p:cNvSpPr/>
          <p:nvPr/>
        </p:nvSpPr>
        <p:spPr>
          <a:xfrm>
            <a:off x="6097650" y="3075806"/>
            <a:ext cx="5432337" cy="0"/>
          </a:xfrm>
          <a:prstGeom prst="line">
            <a:avLst/>
          </a:prstGeom>
          <a:noFill/>
          <a:ln w="12700">
            <a:solidFill>
              <a:srgbClr val="000000"/>
            </a:solidFill>
            <a:prstDash val="solid"/>
            <a:miter lim="800000"/>
          </a:ln>
        </p:spPr>
        <p:txBody>
          <a:bodyPr/>
          <a:lstStyle/>
          <a:p>
            <a:endParaRPr lang="en-US"/>
          </a:p>
        </p:txBody>
      </p:sp>
      <p:sp>
        <p:nvSpPr>
          <p:cNvPr id="10" name="Object 9"/>
          <p:cNvSpPr/>
          <p:nvPr/>
        </p:nvSpPr>
        <p:spPr>
          <a:xfrm>
            <a:off x="1566225" y="3731319"/>
            <a:ext cx="4112307"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214.6$</a:t>
            </a:r>
            <a:endParaRPr lang="en-US" dirty="0"/>
          </a:p>
        </p:txBody>
      </p:sp>
      <p:sp>
        <p:nvSpPr>
          <p:cNvPr id="11" name="Object 10"/>
          <p:cNvSpPr/>
          <p:nvPr/>
        </p:nvSpPr>
        <p:spPr>
          <a:xfrm>
            <a:off x="6240489" y="3592646"/>
            <a:ext cx="5661280" cy="586117"/>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PMP Exam Preproject Management Professional Full training</a:t>
            </a:r>
            <a:endParaRPr lang="en-US" dirty="0"/>
          </a:p>
        </p:txBody>
      </p:sp>
      <p:pic>
        <p:nvPicPr>
          <p:cNvPr id="12" name="Object 11"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99090" y="4742265"/>
            <a:ext cx="2847263" cy="1580755"/>
          </a:xfrm>
          <a:prstGeom prst="rect">
            <a:avLst/>
          </a:prstGeom>
        </p:spPr>
      </p:pic>
      <p:sp>
        <p:nvSpPr>
          <p:cNvPr id="13" name="Object 12"/>
          <p:cNvSpPr/>
          <p:nvPr/>
        </p:nvSpPr>
        <p:spPr>
          <a:xfrm>
            <a:off x="5236171" y="4713696"/>
            <a:ext cx="6293816" cy="0"/>
          </a:xfrm>
          <a:prstGeom prst="line">
            <a:avLst/>
          </a:prstGeom>
          <a:noFill/>
          <a:ln w="12700">
            <a:solidFill>
              <a:srgbClr val="000000"/>
            </a:solidFill>
            <a:prstDash val="solid"/>
            <a:miter lim="800000"/>
          </a:ln>
        </p:spPr>
        <p:txBody>
          <a:bodyPr/>
          <a:lstStyle/>
          <a:p>
            <a:endParaRPr lang="en-US"/>
          </a:p>
        </p:txBody>
      </p:sp>
      <p:sp>
        <p:nvSpPr>
          <p:cNvPr id="14" name="Object 13"/>
          <p:cNvSpPr/>
          <p:nvPr/>
        </p:nvSpPr>
        <p:spPr>
          <a:xfrm>
            <a:off x="2513854" y="5369210"/>
            <a:ext cx="2217009"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210.7$</a:t>
            </a:r>
            <a:endParaRPr lang="en-US" dirty="0"/>
          </a:p>
        </p:txBody>
      </p:sp>
      <p:sp>
        <p:nvSpPr>
          <p:cNvPr id="15" name="Object 14"/>
          <p:cNvSpPr/>
          <p:nvPr/>
        </p:nvSpPr>
        <p:spPr>
          <a:xfrm>
            <a:off x="5379010" y="5378137"/>
            <a:ext cx="6608864" cy="293059"/>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investindo em fundos imobiliÃ¡rios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l="-4002" t="-29184" r="-4002" b="-29184"/>
          <a:stretch/>
        </p:blipFill>
        <p:spPr>
          <a:xfrm>
            <a:off x="0" y="0"/>
            <a:ext cx="8164058" cy="6865808"/>
          </a:xfrm>
          <a:prstGeom prst="rect">
            <a:avLst/>
          </a:prstGeom>
        </p:spPr>
      </p:pic>
      <p:sp>
        <p:nvSpPr>
          <p:cNvPr id="3" name="Object 2"/>
          <p:cNvSpPr/>
          <p:nvPr/>
        </p:nvSpPr>
        <p:spPr>
          <a:xfrm>
            <a:off x="8125968" y="0"/>
            <a:ext cx="4082029" cy="6865808"/>
          </a:xfrm>
          <a:prstGeom prst="rect">
            <a:avLst/>
          </a:prstGeom>
          <a:solidFill>
            <a:srgbClr val="A77FC7"/>
          </a:solidFill>
        </p:spPr>
        <p:txBody>
          <a:bodyPr/>
          <a:lstStyle/>
          <a:p>
            <a:endParaRPr lang="en-US"/>
          </a:p>
        </p:txBody>
      </p:sp>
      <p:sp>
        <p:nvSpPr>
          <p:cNvPr id="4" name="Object 3"/>
          <p:cNvSpPr/>
          <p:nvPr/>
        </p:nvSpPr>
        <p:spPr>
          <a:xfrm>
            <a:off x="8248486" y="312358"/>
            <a:ext cx="3865231" cy="809185"/>
          </a:xfrm>
          <a:prstGeom prst="rect">
            <a:avLst/>
          </a:prstGeom>
          <a:noFill/>
        </p:spPr>
        <p:txBody>
          <a:bodyPr wrap="square" lIns="0" tIns="0" rIns="0" bIns="0" rtlCol="0" anchor="t"/>
          <a:lstStyle/>
          <a:p>
            <a:pPr algn="l">
              <a:lnSpc>
                <a:spcPts val="2125"/>
              </a:lnSpc>
              <a:buNone/>
            </a:pPr>
            <a:r>
              <a:rPr lang="en-US" sz="1575" b="1" kern="0" spc="158" dirty="0">
                <a:solidFill>
                  <a:srgbClr val="FFFFFF"/>
                </a:solidFill>
                <a:latin typeface="Roboto" pitchFamily="34" charset="0"/>
                <a:ea typeface="Roboto" pitchFamily="34" charset="-122"/>
                <a:cs typeface="Roboto" pitchFamily="34" charset="-120"/>
              </a:rPr>
              <a:t>TRENDS IN SUBSCRIBER GROWTH AND USER REVIEWS (2010-2020)</a:t>
            </a:r>
            <a:endParaRPr lang="en-US" dirty="0"/>
          </a:p>
        </p:txBody>
      </p:sp>
      <p:sp>
        <p:nvSpPr>
          <p:cNvPr id="5" name="Object 4"/>
          <p:cNvSpPr/>
          <p:nvPr/>
        </p:nvSpPr>
        <p:spPr>
          <a:xfrm>
            <a:off x="9126840" y="1340309"/>
            <a:ext cx="1756919" cy="0"/>
          </a:xfrm>
          <a:prstGeom prst="line">
            <a:avLst/>
          </a:prstGeom>
          <a:noFill/>
          <a:ln w="12700">
            <a:solidFill>
              <a:srgbClr val="FFFFFF">
                <a:alpha val="20000"/>
              </a:srgbClr>
            </a:solidFill>
            <a:prstDash val="solid"/>
            <a:miter lim="800000"/>
          </a:ln>
        </p:spPr>
        <p:txBody>
          <a:bodyPr/>
          <a:lstStyle/>
          <a:p>
            <a:endParaRPr lang="en-US"/>
          </a:p>
        </p:txBody>
      </p:sp>
      <p:sp>
        <p:nvSpPr>
          <p:cNvPr id="6" name="Object 5"/>
          <p:cNvSpPr/>
          <p:nvPr/>
        </p:nvSpPr>
        <p:spPr>
          <a:xfrm>
            <a:off x="8248486" y="1850737"/>
            <a:ext cx="3865231" cy="1348641"/>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OVERVIEW OF THE DATA CAPTURED OVER A DECADE, HIGHLIGHTING KEY CHANGES IN SUBSCRIBER NUMBERS AND USER REVIEWS.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Growth and Decline of Udemy Financial Courses</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3" y="3913796"/>
            <a:ext cx="12217520" cy="38090"/>
          </a:xfrm>
          <a:prstGeom prst="rect">
            <a:avLst/>
          </a:prstGeom>
        </p:spPr>
      </p:pic>
      <p:pic>
        <p:nvPicPr>
          <p:cNvPr id="5" name="Object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576" y="2761560"/>
            <a:ext cx="9523" cy="1161759"/>
          </a:xfrm>
          <a:prstGeom prst="rect">
            <a:avLst/>
          </a:prstGeom>
        </p:spPr>
      </p:pic>
      <p:pic>
        <p:nvPicPr>
          <p:cNvPr id="6" name="Object 5"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2437" y="3866184"/>
            <a:ext cx="123794" cy="123794"/>
          </a:xfrm>
          <a:prstGeom prst="rect">
            <a:avLst/>
          </a:prstGeom>
        </p:spPr>
      </p:pic>
      <p:pic>
        <p:nvPicPr>
          <p:cNvPr id="7" name="Object 6"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19239" y="3923319"/>
            <a:ext cx="9523" cy="1171282"/>
          </a:xfrm>
          <a:prstGeom prst="rect">
            <a:avLst/>
          </a:prstGeom>
        </p:spPr>
      </p:pic>
      <p:pic>
        <p:nvPicPr>
          <p:cNvPr id="8" name="Object 7"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62101" y="3866184"/>
            <a:ext cx="123794" cy="123794"/>
          </a:xfrm>
          <a:prstGeom prst="rect">
            <a:avLst/>
          </a:prstGeom>
        </p:spPr>
      </p:pic>
      <p:pic>
        <p:nvPicPr>
          <p:cNvPr id="9" name="Object 8" descr="preencoded.png"/>
          <p:cNvPicPr>
            <a:picLocks noChangeAspect="1"/>
          </p:cNvPicPr>
          <p:nvPr/>
        </p:nvPicPr>
        <p:blipFill>
          <a:blip r:embed="rId7">
            <a:extLst>
              <a:ext uri="{96DAC541-7B7A-43D3-8B79-37D633B846F1}">
                <asvg:svgBlip xmlns:asvg="http://schemas.microsoft.com/office/drawing/2016/SVG/main" r:embed="rId15"/>
              </a:ext>
            </a:extLst>
          </a:blip>
          <a:stretch>
            <a:fillRect/>
          </a:stretch>
        </p:blipFill>
        <p:spPr>
          <a:xfrm>
            <a:off x="5728815" y="2761560"/>
            <a:ext cx="9523" cy="1161759"/>
          </a:xfrm>
          <a:prstGeom prst="rect">
            <a:avLst/>
          </a:prstGeom>
        </p:spPr>
      </p:pic>
      <p:pic>
        <p:nvPicPr>
          <p:cNvPr id="10" name="Object 9" descr="preencoded.png"/>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671677" y="3866184"/>
            <a:ext cx="123794" cy="123794"/>
          </a:xfrm>
          <a:prstGeom prst="rect">
            <a:avLst/>
          </a:prstGeom>
        </p:spPr>
      </p:pic>
      <p:pic>
        <p:nvPicPr>
          <p:cNvPr id="11" name="Object 10" descr="preencoded.png"/>
          <p:cNvPicPr>
            <a:picLocks noChangeAspect="1"/>
          </p:cNvPicPr>
          <p:nvPr/>
        </p:nvPicPr>
        <p:blipFill>
          <a:blip r:embed="rId11">
            <a:extLst>
              <a:ext uri="{96DAC541-7B7A-43D3-8B79-37D633B846F1}">
                <asvg:svgBlip xmlns:asvg="http://schemas.microsoft.com/office/drawing/2016/SVG/main" r:embed="rId18"/>
              </a:ext>
            </a:extLst>
          </a:blip>
          <a:stretch>
            <a:fillRect/>
          </a:stretch>
        </p:blipFill>
        <p:spPr>
          <a:xfrm>
            <a:off x="7638378" y="3923319"/>
            <a:ext cx="9523" cy="1171282"/>
          </a:xfrm>
          <a:prstGeom prst="rect">
            <a:avLst/>
          </a:prstGeom>
        </p:spPr>
      </p:pic>
      <p:pic>
        <p:nvPicPr>
          <p:cNvPr id="12" name="Object 11" descr="preencoded.png"/>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581252" y="3866184"/>
            <a:ext cx="123794" cy="123794"/>
          </a:xfrm>
          <a:prstGeom prst="rect">
            <a:avLst/>
          </a:prstGeom>
        </p:spPr>
      </p:pic>
      <p:pic>
        <p:nvPicPr>
          <p:cNvPr id="13" name="Object 12" descr="preencoded.png"/>
          <p:cNvPicPr>
            <a:picLocks noChangeAspect="1"/>
          </p:cNvPicPr>
          <p:nvPr/>
        </p:nvPicPr>
        <p:blipFill>
          <a:blip r:embed="rId7">
            <a:extLst>
              <a:ext uri="{96DAC541-7B7A-43D3-8B79-37D633B846F1}">
                <asvg:svgBlip xmlns:asvg="http://schemas.microsoft.com/office/drawing/2016/SVG/main" r:embed="rId21"/>
              </a:ext>
            </a:extLst>
          </a:blip>
          <a:stretch>
            <a:fillRect/>
          </a:stretch>
        </p:blipFill>
        <p:spPr>
          <a:xfrm>
            <a:off x="9548041" y="2761560"/>
            <a:ext cx="9523" cy="1161759"/>
          </a:xfrm>
          <a:prstGeom prst="rect">
            <a:avLst/>
          </a:prstGeom>
        </p:spPr>
      </p:pic>
      <p:pic>
        <p:nvPicPr>
          <p:cNvPr id="14" name="Object 13" descr="preencoded.png"/>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90903" y="3866184"/>
            <a:ext cx="123794" cy="123794"/>
          </a:xfrm>
          <a:prstGeom prst="rect">
            <a:avLst/>
          </a:prstGeom>
        </p:spPr>
      </p:pic>
      <p:sp>
        <p:nvSpPr>
          <p:cNvPr id="15" name="Object 14"/>
          <p:cNvSpPr/>
          <p:nvPr/>
        </p:nvSpPr>
        <p:spPr>
          <a:xfrm>
            <a:off x="1842871" y="2628243"/>
            <a:ext cx="133319" cy="133317"/>
          </a:xfrm>
          <a:prstGeom prst="ellipse">
            <a:avLst/>
          </a:prstGeom>
          <a:solidFill>
            <a:srgbClr val="A77FC7"/>
          </a:solidFill>
        </p:spPr>
        <p:txBody>
          <a:bodyPr/>
          <a:lstStyle/>
          <a:p>
            <a:endParaRPr lang="en-US"/>
          </a:p>
        </p:txBody>
      </p:sp>
      <p:sp>
        <p:nvSpPr>
          <p:cNvPr id="16" name="Object 15"/>
          <p:cNvSpPr/>
          <p:nvPr/>
        </p:nvSpPr>
        <p:spPr>
          <a:xfrm>
            <a:off x="2071487" y="2589424"/>
            <a:ext cx="1990227"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2010</a:t>
            </a:r>
            <a:endParaRPr lang="en-US" dirty="0"/>
          </a:p>
        </p:txBody>
      </p:sp>
      <p:sp>
        <p:nvSpPr>
          <p:cNvPr id="17" name="Object 16"/>
          <p:cNvSpPr/>
          <p:nvPr/>
        </p:nvSpPr>
        <p:spPr>
          <a:xfrm>
            <a:off x="2071487" y="2880578"/>
            <a:ext cx="1990227" cy="459704"/>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nearing zero, reviews minimal.</a:t>
            </a:r>
            <a:endParaRPr lang="en-US" dirty="0"/>
          </a:p>
        </p:txBody>
      </p:sp>
      <p:sp>
        <p:nvSpPr>
          <p:cNvPr id="18" name="Object 17"/>
          <p:cNvSpPr/>
          <p:nvPr/>
        </p:nvSpPr>
        <p:spPr>
          <a:xfrm>
            <a:off x="3752509" y="5085078"/>
            <a:ext cx="133319" cy="133317"/>
          </a:xfrm>
          <a:prstGeom prst="ellipse">
            <a:avLst/>
          </a:prstGeom>
          <a:solidFill>
            <a:srgbClr val="A77FC7"/>
          </a:solidFill>
        </p:spPr>
        <p:txBody>
          <a:bodyPr/>
          <a:lstStyle/>
          <a:p>
            <a:endParaRPr lang="en-US"/>
          </a:p>
        </p:txBody>
      </p:sp>
      <p:sp>
        <p:nvSpPr>
          <p:cNvPr id="19" name="Object 18"/>
          <p:cNvSpPr/>
          <p:nvPr/>
        </p:nvSpPr>
        <p:spPr>
          <a:xfrm>
            <a:off x="3981089" y="5046259"/>
            <a:ext cx="1843579"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2013</a:t>
            </a:r>
            <a:endParaRPr lang="en-US" dirty="0"/>
          </a:p>
        </p:txBody>
      </p:sp>
      <p:sp>
        <p:nvSpPr>
          <p:cNvPr id="20" name="Object 19"/>
          <p:cNvSpPr/>
          <p:nvPr/>
        </p:nvSpPr>
        <p:spPr>
          <a:xfrm>
            <a:off x="3981089" y="5337414"/>
            <a:ext cx="1843579" cy="919409"/>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surpassing 2 million, reviews growing rapidly.</a:t>
            </a:r>
            <a:endParaRPr lang="en-US" dirty="0"/>
          </a:p>
        </p:txBody>
      </p:sp>
      <p:sp>
        <p:nvSpPr>
          <p:cNvPr id="21" name="Object 20"/>
          <p:cNvSpPr/>
          <p:nvPr/>
        </p:nvSpPr>
        <p:spPr>
          <a:xfrm>
            <a:off x="5662148" y="2628243"/>
            <a:ext cx="133319" cy="133317"/>
          </a:xfrm>
          <a:prstGeom prst="ellipse">
            <a:avLst/>
          </a:prstGeom>
          <a:solidFill>
            <a:srgbClr val="A77FC7"/>
          </a:solidFill>
        </p:spPr>
        <p:txBody>
          <a:bodyPr/>
          <a:lstStyle/>
          <a:p>
            <a:endParaRPr lang="en-US"/>
          </a:p>
        </p:txBody>
      </p:sp>
      <p:sp>
        <p:nvSpPr>
          <p:cNvPr id="22" name="Object 21"/>
          <p:cNvSpPr/>
          <p:nvPr/>
        </p:nvSpPr>
        <p:spPr>
          <a:xfrm>
            <a:off x="5890692" y="2589424"/>
            <a:ext cx="1916903"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2016</a:t>
            </a:r>
            <a:endParaRPr lang="en-US" dirty="0"/>
          </a:p>
        </p:txBody>
      </p:sp>
      <p:sp>
        <p:nvSpPr>
          <p:cNvPr id="23" name="Object 22"/>
          <p:cNvSpPr/>
          <p:nvPr/>
        </p:nvSpPr>
        <p:spPr>
          <a:xfrm>
            <a:off x="5890692" y="2880578"/>
            <a:ext cx="1916903"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peaking at 7 million, reviews approaching 800,000.</a:t>
            </a:r>
            <a:endParaRPr lang="en-US" dirty="0"/>
          </a:p>
        </p:txBody>
      </p:sp>
      <p:sp>
        <p:nvSpPr>
          <p:cNvPr id="24" name="Object 23"/>
          <p:cNvSpPr/>
          <p:nvPr/>
        </p:nvSpPr>
        <p:spPr>
          <a:xfrm>
            <a:off x="7571673" y="5085078"/>
            <a:ext cx="133319" cy="133317"/>
          </a:xfrm>
          <a:prstGeom prst="ellipse">
            <a:avLst/>
          </a:prstGeom>
          <a:solidFill>
            <a:srgbClr val="A77FC7"/>
          </a:solidFill>
        </p:spPr>
        <p:txBody>
          <a:bodyPr/>
          <a:lstStyle/>
          <a:p>
            <a:endParaRPr lang="en-US"/>
          </a:p>
        </p:txBody>
      </p:sp>
      <p:sp>
        <p:nvSpPr>
          <p:cNvPr id="25" name="Object 24"/>
          <p:cNvSpPr/>
          <p:nvPr/>
        </p:nvSpPr>
        <p:spPr>
          <a:xfrm>
            <a:off x="7800294" y="5046259"/>
            <a:ext cx="1927378"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2018</a:t>
            </a:r>
            <a:endParaRPr lang="en-US" dirty="0"/>
          </a:p>
        </p:txBody>
      </p:sp>
      <p:sp>
        <p:nvSpPr>
          <p:cNvPr id="26" name="Object 25"/>
          <p:cNvSpPr/>
          <p:nvPr/>
        </p:nvSpPr>
        <p:spPr>
          <a:xfrm>
            <a:off x="7800294" y="5337414"/>
            <a:ext cx="1927378"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declining to 5 million, reviews slowing down.</a:t>
            </a:r>
            <a:endParaRPr lang="en-US" dirty="0"/>
          </a:p>
        </p:txBody>
      </p:sp>
      <p:sp>
        <p:nvSpPr>
          <p:cNvPr id="27" name="Object 26"/>
          <p:cNvSpPr/>
          <p:nvPr/>
        </p:nvSpPr>
        <p:spPr>
          <a:xfrm>
            <a:off x="9481324" y="2628243"/>
            <a:ext cx="133309" cy="133317"/>
          </a:xfrm>
          <a:prstGeom prst="ellipse">
            <a:avLst/>
          </a:prstGeom>
          <a:solidFill>
            <a:srgbClr val="A77FC7"/>
          </a:solidFill>
        </p:spPr>
        <p:txBody>
          <a:bodyPr/>
          <a:lstStyle/>
          <a:p>
            <a:endParaRPr lang="en-US"/>
          </a:p>
        </p:txBody>
      </p:sp>
      <p:sp>
        <p:nvSpPr>
          <p:cNvPr id="28" name="Object 27"/>
          <p:cNvSpPr/>
          <p:nvPr/>
        </p:nvSpPr>
        <p:spPr>
          <a:xfrm>
            <a:off x="9709897" y="2589424"/>
            <a:ext cx="1854054"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2020</a:t>
            </a:r>
            <a:endParaRPr lang="en-US" dirty="0"/>
          </a:p>
        </p:txBody>
      </p:sp>
      <p:sp>
        <p:nvSpPr>
          <p:cNvPr id="29" name="Object 28"/>
          <p:cNvSpPr/>
          <p:nvPr/>
        </p:nvSpPr>
        <p:spPr>
          <a:xfrm>
            <a:off x="9709897" y="2880578"/>
            <a:ext cx="1854054"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at 4 million, reviews near record lows.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Revitalizing Growth: Strategic Recommendations</a:t>
            </a:r>
            <a:endParaRPr lang="en-US" dirty="0"/>
          </a:p>
        </p:txBody>
      </p:sp>
      <p:sp>
        <p:nvSpPr>
          <p:cNvPr id="4" name="Object 3"/>
          <p:cNvSpPr/>
          <p:nvPr/>
        </p:nvSpPr>
        <p:spPr>
          <a:xfrm>
            <a:off x="952262" y="1568494"/>
            <a:ext cx="5446938" cy="4697389"/>
          </a:xfrm>
          <a:prstGeom prst="rect">
            <a:avLst/>
          </a:prstGeom>
          <a:noFill/>
        </p:spPr>
        <p:txBody>
          <a:bodyPr wrap="square" lIns="0" tIns="0" rIns="0" bIns="0" rtlCol="0" anchor="t"/>
          <a:lstStyle/>
          <a:p>
            <a:pPr marL="242900" indent="-242900" algn="l">
              <a:lnSpc>
                <a:spcPts val="2423"/>
              </a:lnSpc>
              <a:buSzPct val="100000"/>
              <a:buChar char="•"/>
            </a:pPr>
            <a:r>
              <a:rPr lang="en-US" sz="1796" b="1" kern="0" spc="179" dirty="0">
                <a:solidFill>
                  <a:srgbClr val="FFFFFF"/>
                </a:solidFill>
                <a:latin typeface="Roboto" pitchFamily="34" charset="0"/>
                <a:ea typeface="Roboto" pitchFamily="34" charset="-122"/>
                <a:cs typeface="Roboto" pitchFamily="34" charset="-120"/>
              </a:rPr>
              <a:t>GAMIFICATION FEATURES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Implement gamification features like badges, leaderboards, and challenges to boost user engagement and make the learning experience more interactive and rewarding.</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COMMUNITY ENGAGEMENT</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Introduce or enhance features that facilitate community engagement, such as discussion forums, study groups, and peer-to-peer learning opportunities.</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PERSONALIZED RECOMMENDATIONS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Leverage user data and machine learning algorithms to offer personalized course recommendations, tailored to individual interests and learning preferences.</a:t>
            </a:r>
            <a:endParaRPr lang="en-US" dirty="0"/>
          </a:p>
        </p:txBody>
      </p:sp>
      <p:sp>
        <p:nvSpPr>
          <p:cNvPr id="5" name="Object 4"/>
          <p:cNvSpPr/>
          <p:nvPr/>
        </p:nvSpPr>
        <p:spPr>
          <a:xfrm>
            <a:off x="6284928" y="1568494"/>
            <a:ext cx="5446938" cy="3943912"/>
          </a:xfrm>
          <a:prstGeom prst="rect">
            <a:avLst/>
          </a:prstGeom>
          <a:noFill/>
        </p:spPr>
        <p:txBody>
          <a:bodyPr wrap="square" lIns="0" tIns="0" rIns="0" bIns="0" rtlCol="0" anchor="t"/>
          <a:lstStyle/>
          <a:p>
            <a:pPr marL="242900" indent="-242900" algn="l">
              <a:lnSpc>
                <a:spcPts val="2423"/>
              </a:lnSpc>
              <a:buSzPct val="100000"/>
              <a:buChar char="•"/>
            </a:pPr>
            <a:r>
              <a:rPr lang="en-US" sz="1796" b="1" kern="0" spc="179" dirty="0">
                <a:solidFill>
                  <a:srgbClr val="FFFFFF"/>
                </a:solidFill>
                <a:latin typeface="Roboto" pitchFamily="34" charset="0"/>
                <a:ea typeface="Roboto" pitchFamily="34" charset="-122"/>
                <a:cs typeface="Roboto" pitchFamily="34" charset="-120"/>
              </a:rPr>
              <a:t>TARGETED MARKETING CAMPAIGNS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Develop targeted marketing campaigns based on user demographics, interests, and behavior to attract new subscribers and retain existing ones.</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INFLUENCER COLLABORATIONS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Collaborate with influential figures in the financial industry to create exclusive content and leverage their following for user acquisition.</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USER EXPERIENCE OPTIMIZATION</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Conduct usability testing and continuously optimize the user experience, focusing on ease of navigation, content accessibility, and overall satisfaction.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0"/>
            <a:ext cx="8164058" cy="6865808"/>
          </a:xfrm>
          <a:prstGeom prst="rect">
            <a:avLst/>
          </a:prstGeom>
          <a:solidFill>
            <a:srgbClr val="FEFEFE"/>
          </a:solidFill>
        </p:spPr>
        <p:txBody>
          <a:bodyPr/>
          <a:lstStyle/>
          <a:p>
            <a:endParaRPr lang="en-US"/>
          </a:p>
        </p:txBody>
      </p:sp>
      <p:pic>
        <p:nvPicPr>
          <p:cNvPr id="3" name="Object 2" descr="preencoded.png"/>
          <p:cNvPicPr>
            <a:picLocks noChangeAspect="1"/>
          </p:cNvPicPr>
          <p:nvPr/>
        </p:nvPicPr>
        <p:blipFill>
          <a:blip r:embed="rId3"/>
          <a:srcRect l="-713" t="-25982" r="-713" b="-25982"/>
          <a:stretch/>
        </p:blipFill>
        <p:spPr>
          <a:xfrm>
            <a:off x="0" y="0"/>
            <a:ext cx="8164058" cy="6865808"/>
          </a:xfrm>
          <a:prstGeom prst="rect">
            <a:avLst/>
          </a:prstGeom>
        </p:spPr>
      </p:pic>
      <p:sp>
        <p:nvSpPr>
          <p:cNvPr id="4" name="Object 3"/>
          <p:cNvSpPr/>
          <p:nvPr/>
        </p:nvSpPr>
        <p:spPr>
          <a:xfrm>
            <a:off x="8125968" y="0"/>
            <a:ext cx="4082029" cy="6865808"/>
          </a:xfrm>
          <a:prstGeom prst="rect">
            <a:avLst/>
          </a:prstGeom>
          <a:solidFill>
            <a:srgbClr val="A77FC7"/>
          </a:solidFill>
        </p:spPr>
        <p:txBody>
          <a:bodyPr/>
          <a:lstStyle/>
          <a:p>
            <a:endParaRPr lang="en-US"/>
          </a:p>
        </p:txBody>
      </p:sp>
      <p:sp>
        <p:nvSpPr>
          <p:cNvPr id="5" name="Object 4"/>
          <p:cNvSpPr/>
          <p:nvPr/>
        </p:nvSpPr>
        <p:spPr>
          <a:xfrm>
            <a:off x="8421896" y="376700"/>
            <a:ext cx="4035972" cy="539456"/>
          </a:xfrm>
          <a:prstGeom prst="rect">
            <a:avLst/>
          </a:prstGeom>
          <a:noFill/>
        </p:spPr>
        <p:txBody>
          <a:bodyPr wrap="square" lIns="0" tIns="0" rIns="0" bIns="0" rtlCol="0" anchor="t"/>
          <a:lstStyle/>
          <a:p>
            <a:pPr algn="l">
              <a:lnSpc>
                <a:spcPts val="2125"/>
              </a:lnSpc>
              <a:buNone/>
            </a:pPr>
            <a:r>
              <a:rPr lang="en-US" sz="1575" b="1" kern="0" spc="158" dirty="0">
                <a:solidFill>
                  <a:srgbClr val="FFFFFF"/>
                </a:solidFill>
                <a:latin typeface="Roboto" pitchFamily="34" charset="0"/>
                <a:ea typeface="Roboto" pitchFamily="34" charset="-122"/>
                <a:cs typeface="Roboto" pitchFamily="34" charset="-120"/>
              </a:rPr>
              <a:t>AVERAGE RATING BY CATEGORY OVERVIEW</a:t>
            </a:r>
            <a:endParaRPr lang="en-US" dirty="0"/>
          </a:p>
        </p:txBody>
      </p:sp>
      <p:sp>
        <p:nvSpPr>
          <p:cNvPr id="6" name="Object 5"/>
          <p:cNvSpPr/>
          <p:nvPr/>
        </p:nvSpPr>
        <p:spPr>
          <a:xfrm>
            <a:off x="8421805" y="1134858"/>
            <a:ext cx="1834532" cy="0"/>
          </a:xfrm>
          <a:prstGeom prst="line">
            <a:avLst/>
          </a:prstGeom>
          <a:noFill/>
          <a:ln w="12700">
            <a:solidFill>
              <a:srgbClr val="FFFFFF">
                <a:alpha val="20000"/>
              </a:srgbClr>
            </a:solidFill>
            <a:prstDash val="solid"/>
            <a:miter lim="800000"/>
          </a:ln>
        </p:spPr>
        <p:txBody>
          <a:bodyPr/>
          <a:lstStyle/>
          <a:p>
            <a:endParaRPr lang="en-US"/>
          </a:p>
        </p:txBody>
      </p:sp>
      <p:sp>
        <p:nvSpPr>
          <p:cNvPr id="7" name="Object 6"/>
          <p:cNvSpPr/>
          <p:nvPr/>
        </p:nvSpPr>
        <p:spPr>
          <a:xfrm>
            <a:off x="8421896" y="1645351"/>
            <a:ext cx="4035972" cy="1348641"/>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INTRODUCTION TO THE DATA PRESENTED, EXPLAINING THE SCOPE OF CATEGORIES RATED AND THE PURPOSE OF THE RATINGS.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Top Performing Categories in Ratings</a:t>
            </a:r>
            <a:endParaRPr lang="en-US" dirty="0"/>
          </a:p>
        </p:txBody>
      </p:sp>
      <p:pic>
        <p:nvPicPr>
          <p:cNvPr id="4" name="Object 3" descr="preencoded.png"/>
          <p:cNvPicPr>
            <a:picLocks noChangeAspect="1"/>
          </p:cNvPicPr>
          <p:nvPr/>
        </p:nvPicPr>
        <p:blipFill>
          <a:blip r:embed="rId5"/>
          <a:stretch>
            <a:fillRect/>
          </a:stretch>
        </p:blipFill>
        <p:spPr>
          <a:xfrm>
            <a:off x="285679" y="1276031"/>
            <a:ext cx="11617595" cy="4206307"/>
          </a:xfrm>
          <a:prstGeom prst="rect">
            <a:avLst/>
          </a:prstGeom>
        </p:spPr>
      </p:pic>
      <p:sp>
        <p:nvSpPr>
          <p:cNvPr id="5" name="Object 4"/>
          <p:cNvSpPr/>
          <p:nvPr/>
        </p:nvSpPr>
        <p:spPr>
          <a:xfrm>
            <a:off x="0" y="5675481"/>
            <a:ext cx="12188952" cy="1180805"/>
          </a:xfrm>
          <a:prstGeom prst="rect">
            <a:avLst/>
          </a:prstGeom>
          <a:solidFill>
            <a:srgbClr val="F1F5F9"/>
          </a:solidFill>
        </p:spPr>
        <p:txBody>
          <a:bodyPr/>
          <a:lstStyle/>
          <a:p>
            <a:endParaRPr lang="en-US"/>
          </a:p>
        </p:txBody>
      </p:sp>
      <p:sp>
        <p:nvSpPr>
          <p:cNvPr id="6" name="Object 5"/>
          <p:cNvSpPr/>
          <p:nvPr/>
        </p:nvSpPr>
        <p:spPr>
          <a:xfrm>
            <a:off x="1254426" y="5995560"/>
            <a:ext cx="9680099" cy="539456"/>
          </a:xfrm>
          <a:prstGeom prst="rect">
            <a:avLst/>
          </a:prstGeom>
          <a:noFill/>
        </p:spPr>
        <p:txBody>
          <a:bodyPr wrap="square" lIns="0" tIns="0" rIns="0" bIns="0" rtlCol="0" anchor="t"/>
          <a:lstStyle/>
          <a:p>
            <a:pPr algn="ctr">
              <a:lnSpc>
                <a:spcPts val="2125"/>
              </a:lnSpc>
              <a:buNone/>
            </a:pPr>
            <a:r>
              <a:rPr lang="en-US" sz="1575" b="1" kern="0" spc="158" dirty="0">
                <a:solidFill>
                  <a:srgbClr val="444444"/>
                </a:solidFill>
                <a:latin typeface="Roboto" pitchFamily="34" charset="0"/>
                <a:ea typeface="Roboto" pitchFamily="34" charset="-122"/>
                <a:cs typeface="Roboto" pitchFamily="34" charset="-120"/>
              </a:rPr>
              <a:t>DATABASE AND WRITING COURSES STAND OUT WITH HIGH USER SATISFACTION, WHILE FINANCE COURSES MAY BENEFIT FROM IMPROVEMENTS.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Strategic Recommendations for Improving Category Ratings</a:t>
            </a:r>
            <a:endParaRPr lang="en-US" dirty="0"/>
          </a:p>
        </p:txBody>
      </p:sp>
      <p:sp>
        <p:nvSpPr>
          <p:cNvPr id="4" name="Object 3"/>
          <p:cNvSpPr/>
          <p:nvPr/>
        </p:nvSpPr>
        <p:spPr>
          <a:xfrm>
            <a:off x="476131" y="1466483"/>
            <a:ext cx="3618595" cy="2361609"/>
          </a:xfrm>
          <a:prstGeom prst="rect">
            <a:avLst/>
          </a:prstGeom>
          <a:solidFill>
            <a:srgbClr val="A77FC7"/>
          </a:solidFill>
        </p:spPr>
        <p:txBody>
          <a:bodyPr/>
          <a:lstStyle/>
          <a:p>
            <a:endParaRPr lang="en-US"/>
          </a:p>
        </p:txBody>
      </p:sp>
      <p:sp>
        <p:nvSpPr>
          <p:cNvPr id="5" name="Object 4"/>
          <p:cNvSpPr/>
          <p:nvPr/>
        </p:nvSpPr>
        <p:spPr>
          <a:xfrm>
            <a:off x="761810"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ENHANCE COURSE MATERIALS</a:t>
            </a:r>
            <a:endParaRPr lang="en-US" dirty="0"/>
          </a:p>
        </p:txBody>
      </p:sp>
      <p:sp>
        <p:nvSpPr>
          <p:cNvPr id="6" name="Object 5"/>
          <p:cNvSpPr/>
          <p:nvPr/>
        </p:nvSpPr>
        <p:spPr>
          <a:xfrm>
            <a:off x="761810" y="2010939"/>
            <a:ext cx="333291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Invest in developing high-quality, interactive, and visually engaging course materials to improve the overall learning experience. Regularly update content to ensure it aligns with industry best practices and emerging technologies.</a:t>
            </a:r>
            <a:endParaRPr lang="en-US" dirty="0"/>
          </a:p>
        </p:txBody>
      </p:sp>
      <p:sp>
        <p:nvSpPr>
          <p:cNvPr id="7" name="Object 6"/>
          <p:cNvSpPr/>
          <p:nvPr/>
        </p:nvSpPr>
        <p:spPr>
          <a:xfrm>
            <a:off x="4285178" y="1466483"/>
            <a:ext cx="3618595" cy="2361609"/>
          </a:xfrm>
          <a:prstGeom prst="rect">
            <a:avLst/>
          </a:prstGeom>
          <a:solidFill>
            <a:srgbClr val="A77FC7"/>
          </a:solidFill>
        </p:spPr>
        <p:txBody>
          <a:bodyPr/>
          <a:lstStyle/>
          <a:p>
            <a:endParaRPr lang="en-US"/>
          </a:p>
        </p:txBody>
      </p:sp>
      <p:sp>
        <p:nvSpPr>
          <p:cNvPr id="8" name="Object 7"/>
          <p:cNvSpPr/>
          <p:nvPr/>
        </p:nvSpPr>
        <p:spPr>
          <a:xfrm>
            <a:off x="4570857"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PROVIDE INSTRUCTOR TRAINING</a:t>
            </a:r>
            <a:endParaRPr lang="en-US" dirty="0"/>
          </a:p>
        </p:txBody>
      </p:sp>
      <p:sp>
        <p:nvSpPr>
          <p:cNvPr id="9" name="Object 8"/>
          <p:cNvSpPr/>
          <p:nvPr/>
        </p:nvSpPr>
        <p:spPr>
          <a:xfrm>
            <a:off x="4570858" y="2010939"/>
            <a:ext cx="3332916"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Implement comprehensive training programs for instructors to enhance their teaching skills, delivery methods, and subject matter expertise. Encourage the use of practical examples, real-world case studies, and hands-on activities to reinforce learning.</a:t>
            </a:r>
            <a:endParaRPr lang="en-US" dirty="0"/>
          </a:p>
        </p:txBody>
      </p:sp>
      <p:sp>
        <p:nvSpPr>
          <p:cNvPr id="10" name="Object 9"/>
          <p:cNvSpPr/>
          <p:nvPr/>
        </p:nvSpPr>
        <p:spPr>
          <a:xfrm>
            <a:off x="8094226" y="1466483"/>
            <a:ext cx="3618595" cy="2361609"/>
          </a:xfrm>
          <a:prstGeom prst="rect">
            <a:avLst/>
          </a:prstGeom>
          <a:solidFill>
            <a:srgbClr val="A77FC7"/>
          </a:solidFill>
        </p:spPr>
        <p:txBody>
          <a:bodyPr/>
          <a:lstStyle/>
          <a:p>
            <a:endParaRPr lang="en-US"/>
          </a:p>
        </p:txBody>
      </p:sp>
      <p:sp>
        <p:nvSpPr>
          <p:cNvPr id="11" name="Object 10"/>
          <p:cNvSpPr/>
          <p:nvPr/>
        </p:nvSpPr>
        <p:spPr>
          <a:xfrm>
            <a:off x="8379905"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ALIGN WITH INDUSTRY TRENDS</a:t>
            </a:r>
            <a:endParaRPr lang="en-US" dirty="0"/>
          </a:p>
        </p:txBody>
      </p:sp>
      <p:sp>
        <p:nvSpPr>
          <p:cNvPr id="12" name="Object 11"/>
          <p:cNvSpPr/>
          <p:nvPr/>
        </p:nvSpPr>
        <p:spPr>
          <a:xfrm>
            <a:off x="8379905" y="2010939"/>
            <a:ext cx="325562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Continuously monitor industry trends, market demands, and emerging technologies to ensure course content remains relevant and valuable. Collaborate with subject matter experts and industry professionals to identify and address skill gaps.</a:t>
            </a:r>
            <a:endParaRPr lang="en-US" dirty="0"/>
          </a:p>
        </p:txBody>
      </p:sp>
      <p:sp>
        <p:nvSpPr>
          <p:cNvPr id="13" name="Object 12"/>
          <p:cNvSpPr/>
          <p:nvPr/>
        </p:nvSpPr>
        <p:spPr>
          <a:xfrm>
            <a:off x="476131" y="4018545"/>
            <a:ext cx="3618595" cy="2361609"/>
          </a:xfrm>
          <a:prstGeom prst="rect">
            <a:avLst/>
          </a:prstGeom>
          <a:solidFill>
            <a:srgbClr val="A77FC7"/>
          </a:solidFill>
        </p:spPr>
        <p:txBody>
          <a:bodyPr/>
          <a:lstStyle/>
          <a:p>
            <a:endParaRPr lang="en-US"/>
          </a:p>
        </p:txBody>
      </p:sp>
      <p:sp>
        <p:nvSpPr>
          <p:cNvPr id="14" name="Object 13"/>
          <p:cNvSpPr/>
          <p:nvPr/>
        </p:nvSpPr>
        <p:spPr>
          <a:xfrm>
            <a:off x="761810"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ENCOURAGE STUDENT FEEDBACK</a:t>
            </a:r>
            <a:endParaRPr lang="en-US" dirty="0"/>
          </a:p>
        </p:txBody>
      </p:sp>
      <p:sp>
        <p:nvSpPr>
          <p:cNvPr id="15" name="Object 14"/>
          <p:cNvSpPr/>
          <p:nvPr/>
        </p:nvSpPr>
        <p:spPr>
          <a:xfrm>
            <a:off x="761810" y="4563001"/>
            <a:ext cx="3332915"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Establish a robust feedback mechanism to gather insights from students on their learning experiences, areas for improvement, and desired topics. Analyze feedback data to identify opportunities for enhancing course quality and meeting student expectations.</a:t>
            </a:r>
            <a:endParaRPr lang="en-US" dirty="0"/>
          </a:p>
        </p:txBody>
      </p:sp>
      <p:sp>
        <p:nvSpPr>
          <p:cNvPr id="16" name="Object 15"/>
          <p:cNvSpPr/>
          <p:nvPr/>
        </p:nvSpPr>
        <p:spPr>
          <a:xfrm>
            <a:off x="4285178" y="4018545"/>
            <a:ext cx="3618595" cy="2361609"/>
          </a:xfrm>
          <a:prstGeom prst="rect">
            <a:avLst/>
          </a:prstGeom>
          <a:solidFill>
            <a:srgbClr val="A77FC7"/>
          </a:solidFill>
        </p:spPr>
        <p:txBody>
          <a:bodyPr/>
          <a:lstStyle/>
          <a:p>
            <a:endParaRPr lang="en-US"/>
          </a:p>
        </p:txBody>
      </p:sp>
      <p:sp>
        <p:nvSpPr>
          <p:cNvPr id="17" name="Object 16"/>
          <p:cNvSpPr/>
          <p:nvPr/>
        </p:nvSpPr>
        <p:spPr>
          <a:xfrm>
            <a:off x="4570857"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LEVERAGE LEARNING ANALYTICS</a:t>
            </a:r>
            <a:endParaRPr lang="en-US" dirty="0"/>
          </a:p>
        </p:txBody>
      </p:sp>
      <p:sp>
        <p:nvSpPr>
          <p:cNvPr id="18" name="Object 17"/>
          <p:cNvSpPr/>
          <p:nvPr/>
        </p:nvSpPr>
        <p:spPr>
          <a:xfrm>
            <a:off x="4570858" y="4563001"/>
            <a:ext cx="3332916"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Utilize learning analytics to track student engagement, performance, and satisfaction levels across different courses and categories. Identify areas for improvement based on data-driven insights and implement targeted strategies to optimize learning outcomes.</a:t>
            </a:r>
            <a:endParaRPr lang="en-US" dirty="0"/>
          </a:p>
        </p:txBody>
      </p:sp>
      <p:sp>
        <p:nvSpPr>
          <p:cNvPr id="19" name="Object 18"/>
          <p:cNvSpPr/>
          <p:nvPr/>
        </p:nvSpPr>
        <p:spPr>
          <a:xfrm>
            <a:off x="8094226" y="4018545"/>
            <a:ext cx="3618595" cy="2361609"/>
          </a:xfrm>
          <a:prstGeom prst="rect">
            <a:avLst/>
          </a:prstGeom>
          <a:solidFill>
            <a:srgbClr val="A77FC7"/>
          </a:solidFill>
        </p:spPr>
        <p:txBody>
          <a:bodyPr/>
          <a:lstStyle/>
          <a:p>
            <a:endParaRPr lang="en-US"/>
          </a:p>
        </p:txBody>
      </p:sp>
      <p:sp>
        <p:nvSpPr>
          <p:cNvPr id="20" name="Object 19"/>
          <p:cNvSpPr/>
          <p:nvPr/>
        </p:nvSpPr>
        <p:spPr>
          <a:xfrm>
            <a:off x="8379905"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FOSTER PEER LEARNING</a:t>
            </a:r>
            <a:endParaRPr lang="en-US" dirty="0"/>
          </a:p>
        </p:txBody>
      </p:sp>
      <p:sp>
        <p:nvSpPr>
          <p:cNvPr id="21" name="Object 20"/>
          <p:cNvSpPr/>
          <p:nvPr/>
        </p:nvSpPr>
        <p:spPr>
          <a:xfrm>
            <a:off x="8379905" y="4563001"/>
            <a:ext cx="325562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Encourage peer-to-peer learning and collaboration through discussion forums, group projects, and interactive activities. This approach can enhance knowledge sharing, reinforce concepts, and foster a supportive learning community.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0"/>
            <a:ext cx="8164058" cy="6865808"/>
          </a:xfrm>
          <a:prstGeom prst="rect">
            <a:avLst/>
          </a:prstGeom>
          <a:solidFill>
            <a:srgbClr val="FFFFFF"/>
          </a:solidFill>
        </p:spPr>
        <p:txBody>
          <a:bodyPr/>
          <a:lstStyle/>
          <a:p>
            <a:endParaRPr lang="en-US"/>
          </a:p>
        </p:txBody>
      </p:sp>
      <p:pic>
        <p:nvPicPr>
          <p:cNvPr id="3" name="Object 2" descr="preencoded.png"/>
          <p:cNvPicPr>
            <a:picLocks noChangeAspect="1"/>
          </p:cNvPicPr>
          <p:nvPr/>
        </p:nvPicPr>
        <p:blipFill>
          <a:blip r:embed="rId3"/>
          <a:srcRect l="-2651" t="-30083" r="-2651" b="-30083"/>
          <a:stretch/>
        </p:blipFill>
        <p:spPr>
          <a:xfrm>
            <a:off x="0" y="0"/>
            <a:ext cx="8164058" cy="6865808"/>
          </a:xfrm>
          <a:prstGeom prst="rect">
            <a:avLst/>
          </a:prstGeom>
        </p:spPr>
      </p:pic>
      <p:sp>
        <p:nvSpPr>
          <p:cNvPr id="4" name="Object 3"/>
          <p:cNvSpPr/>
          <p:nvPr/>
        </p:nvSpPr>
        <p:spPr>
          <a:xfrm>
            <a:off x="8125968" y="0"/>
            <a:ext cx="4082029" cy="6865808"/>
          </a:xfrm>
          <a:prstGeom prst="rect">
            <a:avLst/>
          </a:prstGeom>
          <a:solidFill>
            <a:srgbClr val="A77FC7"/>
          </a:solidFill>
        </p:spPr>
        <p:txBody>
          <a:bodyPr/>
          <a:lstStyle/>
          <a:p>
            <a:endParaRPr lang="en-US"/>
          </a:p>
        </p:txBody>
      </p:sp>
      <p:sp>
        <p:nvSpPr>
          <p:cNvPr id="5" name="Object 4"/>
          <p:cNvSpPr/>
          <p:nvPr/>
        </p:nvSpPr>
        <p:spPr>
          <a:xfrm>
            <a:off x="8204324" y="376700"/>
            <a:ext cx="4078395" cy="539456"/>
          </a:xfrm>
          <a:prstGeom prst="rect">
            <a:avLst/>
          </a:prstGeom>
          <a:noFill/>
        </p:spPr>
        <p:txBody>
          <a:bodyPr wrap="square" lIns="0" tIns="0" rIns="0" bIns="0" rtlCol="0" anchor="t"/>
          <a:lstStyle/>
          <a:p>
            <a:pPr algn="l">
              <a:lnSpc>
                <a:spcPts val="2125"/>
              </a:lnSpc>
              <a:buNone/>
            </a:pPr>
            <a:r>
              <a:rPr lang="en-US" sz="1575" b="1" kern="0" spc="158" dirty="0">
                <a:solidFill>
                  <a:srgbClr val="ECECEC"/>
                </a:solidFill>
                <a:latin typeface="Roboto" pitchFamily="34" charset="0"/>
                <a:ea typeface="Roboto" pitchFamily="34" charset="-122"/>
                <a:cs typeface="Roboto" pitchFamily="34" charset="-120"/>
              </a:rPr>
              <a:t>SUBSCRIPTION DISTRIBUTION IN TOP 5 CATEGORIES</a:t>
            </a:r>
            <a:endParaRPr lang="en-US" dirty="0"/>
          </a:p>
        </p:txBody>
      </p:sp>
      <p:sp>
        <p:nvSpPr>
          <p:cNvPr id="6" name="Object 5"/>
          <p:cNvSpPr/>
          <p:nvPr/>
        </p:nvSpPr>
        <p:spPr>
          <a:xfrm>
            <a:off x="8204211" y="1134858"/>
            <a:ext cx="1853814" cy="0"/>
          </a:xfrm>
          <a:prstGeom prst="line">
            <a:avLst/>
          </a:prstGeom>
          <a:noFill/>
          <a:ln w="12700">
            <a:solidFill>
              <a:srgbClr val="FFFFFF">
                <a:alpha val="20000"/>
              </a:srgbClr>
            </a:solidFill>
            <a:prstDash val="solid"/>
            <a:miter lim="800000"/>
          </a:ln>
        </p:spPr>
        <p:txBody>
          <a:bodyPr/>
          <a:lstStyle/>
          <a:p>
            <a:endParaRPr lang="en-US"/>
          </a:p>
        </p:txBody>
      </p:sp>
      <p:sp>
        <p:nvSpPr>
          <p:cNvPr id="7" name="Object 6"/>
          <p:cNvSpPr/>
          <p:nvPr/>
        </p:nvSpPr>
        <p:spPr>
          <a:xfrm>
            <a:off x="8204324" y="1645351"/>
            <a:ext cx="4003673" cy="1888097"/>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BRIEFLY INTRODUCE THE SCOPE OF THE DATA, EXPLAINING THAT THIS ANALYSIS COVERS THE DISTRIBUTION OF SUBSCRIPTIONS ACROSS VARIOUS CATEGORIES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Team Members</a:t>
            </a:r>
            <a:endParaRPr lang="en-US" dirty="0"/>
          </a:p>
        </p:txBody>
      </p:sp>
      <p:pic>
        <p:nvPicPr>
          <p:cNvPr id="4" name="Object 3" descr="preencoded.png"/>
          <p:cNvPicPr>
            <a:picLocks noChangeAspect="1"/>
          </p:cNvPicPr>
          <p:nvPr/>
        </p:nvPicPr>
        <p:blipFill>
          <a:blip r:embed="rId5"/>
          <a:srcRect l="6699" r="6699"/>
          <a:stretch/>
        </p:blipFill>
        <p:spPr>
          <a:xfrm>
            <a:off x="4666084" y="1854935"/>
            <a:ext cx="2380655" cy="2380655"/>
          </a:xfrm>
          <a:prstGeom prst="rect">
            <a:avLst/>
          </a:prstGeom>
        </p:spPr>
      </p:pic>
      <p:sp>
        <p:nvSpPr>
          <p:cNvPr id="5" name="Object 4"/>
          <p:cNvSpPr/>
          <p:nvPr/>
        </p:nvSpPr>
        <p:spPr>
          <a:xfrm>
            <a:off x="3670975" y="4895162"/>
            <a:ext cx="4189952" cy="215806"/>
          </a:xfrm>
          <a:prstGeom prst="rect">
            <a:avLst/>
          </a:prstGeom>
          <a:noFill/>
        </p:spPr>
        <p:txBody>
          <a:bodyPr wrap="square" lIns="0" tIns="0" rIns="0" bIns="0" rtlCol="0" anchor="t"/>
          <a:lstStyle/>
          <a:p>
            <a:pPr algn="ctr">
              <a:lnSpc>
                <a:spcPts val="1700"/>
              </a:lnSpc>
              <a:buNone/>
            </a:pPr>
            <a:r>
              <a:rPr lang="en-US" sz="1600" b="1" kern="0" spc="126" dirty="0">
                <a:solidFill>
                  <a:srgbClr val="FFFFFF"/>
                </a:solidFill>
                <a:latin typeface="Roboto" pitchFamily="34" charset="0"/>
                <a:ea typeface="Roboto" pitchFamily="34" charset="-122"/>
                <a:cs typeface="Roboto" pitchFamily="34" charset="-120"/>
              </a:rPr>
              <a:t>ABDELRAHMAN ASHOUR</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Predominant Subscription Category</a:t>
            </a:r>
            <a:endParaRPr lang="en-US" dirty="0"/>
          </a:p>
        </p:txBody>
      </p:sp>
      <p:sp>
        <p:nvSpPr>
          <p:cNvPr id="4" name="Object 3"/>
          <p:cNvSpPr/>
          <p:nvPr/>
        </p:nvSpPr>
        <p:spPr>
          <a:xfrm>
            <a:off x="476131" y="1466483"/>
            <a:ext cx="5523119" cy="2361609"/>
          </a:xfrm>
          <a:prstGeom prst="rect">
            <a:avLst/>
          </a:prstGeom>
          <a:solidFill>
            <a:srgbClr val="A77FC7"/>
          </a:solidFill>
        </p:spPr>
        <p:txBody>
          <a:bodyPr/>
          <a:lstStyle/>
          <a:p>
            <a:endParaRPr lang="en-US"/>
          </a:p>
        </p:txBody>
      </p:sp>
      <p:sp>
        <p:nvSpPr>
          <p:cNvPr id="5" name="Object 4"/>
          <p:cNvSpPr/>
          <p:nvPr/>
        </p:nvSpPr>
        <p:spPr>
          <a:xfrm>
            <a:off x="761810" y="1690146"/>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OVERWHELMING MAJORITY</a:t>
            </a:r>
            <a:endParaRPr lang="en-US" dirty="0"/>
          </a:p>
        </p:txBody>
      </p:sp>
      <p:sp>
        <p:nvSpPr>
          <p:cNvPr id="6" name="Object 5"/>
          <p:cNvSpPr/>
          <p:nvPr/>
        </p:nvSpPr>
        <p:spPr>
          <a:xfrm>
            <a:off x="761811" y="2084977"/>
            <a:ext cx="5177596" cy="1034156"/>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'Other' category accounts for a staggering 79.18% of total subscriptions, highlighting the vast diversity of topics and courses that transcend traditional category boundaries.</a:t>
            </a:r>
            <a:endParaRPr lang="en-US" dirty="0"/>
          </a:p>
        </p:txBody>
      </p:sp>
      <p:sp>
        <p:nvSpPr>
          <p:cNvPr id="7" name="Object 6"/>
          <p:cNvSpPr/>
          <p:nvPr/>
        </p:nvSpPr>
        <p:spPr>
          <a:xfrm>
            <a:off x="6189702" y="1466483"/>
            <a:ext cx="5523119" cy="2361609"/>
          </a:xfrm>
          <a:prstGeom prst="rect">
            <a:avLst/>
          </a:prstGeom>
          <a:solidFill>
            <a:srgbClr val="A77FC7"/>
          </a:solidFill>
        </p:spPr>
        <p:txBody>
          <a:bodyPr/>
          <a:lstStyle/>
          <a:p>
            <a:endParaRPr lang="en-US"/>
          </a:p>
        </p:txBody>
      </p:sp>
      <p:sp>
        <p:nvSpPr>
          <p:cNvPr id="8" name="Object 7"/>
          <p:cNvSpPr/>
          <p:nvPr/>
        </p:nvSpPr>
        <p:spPr>
          <a:xfrm>
            <a:off x="6475381" y="1690146"/>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POTENTIAL REASONS FOR DOMINANCE</a:t>
            </a:r>
            <a:endParaRPr lang="en-US" dirty="0"/>
          </a:p>
        </p:txBody>
      </p:sp>
      <p:sp>
        <p:nvSpPr>
          <p:cNvPr id="9" name="Object 8"/>
          <p:cNvSpPr/>
          <p:nvPr/>
        </p:nvSpPr>
        <p:spPr>
          <a:xfrm>
            <a:off x="6475381" y="2020700"/>
            <a:ext cx="5118204" cy="1512549"/>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This dominance could stem from the ever-evolving nature of knowledge and skills, with many niche areas not fitting neatly into predefined categories. Additionally, subscribers may seek multi-disciplinary or interdisciplinary courses that blend various subjects.</a:t>
            </a:r>
            <a:endParaRPr lang="en-US" dirty="0"/>
          </a:p>
        </p:txBody>
      </p:sp>
      <p:sp>
        <p:nvSpPr>
          <p:cNvPr id="10" name="Object 9"/>
          <p:cNvSpPr/>
          <p:nvPr/>
        </p:nvSpPr>
        <p:spPr>
          <a:xfrm>
            <a:off x="476131" y="4018545"/>
            <a:ext cx="5523119" cy="2361609"/>
          </a:xfrm>
          <a:prstGeom prst="rect">
            <a:avLst/>
          </a:prstGeom>
          <a:solidFill>
            <a:srgbClr val="A77FC7"/>
          </a:solidFill>
        </p:spPr>
        <p:txBody>
          <a:bodyPr/>
          <a:lstStyle/>
          <a:p>
            <a:endParaRPr lang="en-US"/>
          </a:p>
        </p:txBody>
      </p:sp>
      <p:sp>
        <p:nvSpPr>
          <p:cNvPr id="11" name="Object 10"/>
          <p:cNvSpPr/>
          <p:nvPr/>
        </p:nvSpPr>
        <p:spPr>
          <a:xfrm>
            <a:off x="761810" y="4242208"/>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NEED FOR MORE GRANULARITY</a:t>
            </a:r>
            <a:endParaRPr lang="en-US" dirty="0"/>
          </a:p>
        </p:txBody>
      </p:sp>
      <p:sp>
        <p:nvSpPr>
          <p:cNvPr id="12" name="Object 11"/>
          <p:cNvSpPr/>
          <p:nvPr/>
        </p:nvSpPr>
        <p:spPr>
          <a:xfrm>
            <a:off x="761810" y="4637039"/>
            <a:ext cx="5177597" cy="1292695"/>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substantial percentage in the 'Other' category suggests a potential need for more granular categorization to better understand subscriber interests and market trends, enabling more targeted content development and marketing strategies.</a:t>
            </a:r>
            <a:endParaRPr lang="en-US" dirty="0"/>
          </a:p>
        </p:txBody>
      </p:sp>
      <p:sp>
        <p:nvSpPr>
          <p:cNvPr id="13" name="Object 12"/>
          <p:cNvSpPr/>
          <p:nvPr/>
        </p:nvSpPr>
        <p:spPr>
          <a:xfrm>
            <a:off x="6189702" y="4018545"/>
            <a:ext cx="5523119" cy="2361609"/>
          </a:xfrm>
          <a:prstGeom prst="rect">
            <a:avLst/>
          </a:prstGeom>
          <a:solidFill>
            <a:srgbClr val="A77FC7"/>
          </a:solidFill>
        </p:spPr>
        <p:txBody>
          <a:bodyPr/>
          <a:lstStyle/>
          <a:p>
            <a:endParaRPr lang="en-US"/>
          </a:p>
        </p:txBody>
      </p:sp>
      <p:sp>
        <p:nvSpPr>
          <p:cNvPr id="14" name="Object 13"/>
          <p:cNvSpPr/>
          <p:nvPr/>
        </p:nvSpPr>
        <p:spPr>
          <a:xfrm>
            <a:off x="6475381" y="4242208"/>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DIVERSE SUBSCRIBER BASE</a:t>
            </a:r>
            <a:endParaRPr lang="en-US" dirty="0"/>
          </a:p>
        </p:txBody>
      </p:sp>
      <p:sp>
        <p:nvSpPr>
          <p:cNvPr id="15" name="Object 14"/>
          <p:cNvSpPr/>
          <p:nvPr/>
        </p:nvSpPr>
        <p:spPr>
          <a:xfrm>
            <a:off x="6475382" y="4637039"/>
            <a:ext cx="5237440" cy="1034156"/>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popularity of the 'Other' category could also indicate a diverse subscriber base with varied interests and career goals, seeking specialized knowledge or skills that cater to their unique needs.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FFFFF"/>
                </a:solidFill>
                <a:latin typeface="Roboto Slab" pitchFamily="34" charset="0"/>
                <a:ea typeface="Roboto Slab" pitchFamily="34" charset="-122"/>
                <a:cs typeface="Roboto Slab" pitchFamily="34" charset="-120"/>
              </a:rPr>
              <a:t>Conclusion</a:t>
            </a:r>
            <a:endParaRPr lang="en-US" dirty="0"/>
          </a:p>
        </p:txBody>
      </p:sp>
      <p:sp>
        <p:nvSpPr>
          <p:cNvPr id="4" name="Object 3"/>
          <p:cNvSpPr/>
          <p:nvPr/>
        </p:nvSpPr>
        <p:spPr>
          <a:xfrm>
            <a:off x="476131" y="1466483"/>
            <a:ext cx="3618595" cy="4913671"/>
          </a:xfrm>
          <a:prstGeom prst="rect">
            <a:avLst/>
          </a:prstGeom>
          <a:solidFill>
            <a:srgbClr val="FFFFFF"/>
          </a:solidFill>
        </p:spPr>
        <p:txBody>
          <a:bodyPr/>
          <a:lstStyle/>
          <a:p>
            <a:endParaRPr lang="en-US"/>
          </a:p>
        </p:txBody>
      </p:sp>
      <p:sp>
        <p:nvSpPr>
          <p:cNvPr id="5" name="Object 4"/>
          <p:cNvSpPr/>
          <p:nvPr/>
        </p:nvSpPr>
        <p:spPr>
          <a:xfrm>
            <a:off x="761810"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KEY FINDINGS SUMMARY</a:t>
            </a:r>
            <a:endParaRPr lang="en-US" dirty="0"/>
          </a:p>
        </p:txBody>
      </p:sp>
      <p:sp>
        <p:nvSpPr>
          <p:cNvPr id="6" name="Object 5"/>
          <p:cNvSpPr/>
          <p:nvPr/>
        </p:nvSpPr>
        <p:spPr>
          <a:xfrm>
            <a:off x="761810" y="2121878"/>
            <a:ext cx="3456711" cy="172407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Diverse course offerings cater to various learning needs, with predominant categories being 'Other', Writing, Project Management, and Sales/Marketing.</a:t>
            </a:r>
            <a:endParaRPr lang="en-US" dirty="0"/>
          </a:p>
        </p:txBody>
      </p:sp>
      <p:sp>
        <p:nvSpPr>
          <p:cNvPr id="7" name="Object 6"/>
          <p:cNvSpPr/>
          <p:nvPr/>
        </p:nvSpPr>
        <p:spPr>
          <a:xfrm>
            <a:off x="4285178" y="1466483"/>
            <a:ext cx="3618595" cy="4913671"/>
          </a:xfrm>
          <a:prstGeom prst="rect">
            <a:avLst/>
          </a:prstGeom>
          <a:solidFill>
            <a:srgbClr val="FFFFFF"/>
          </a:solidFill>
        </p:spPr>
        <p:txBody>
          <a:bodyPr/>
          <a:lstStyle/>
          <a:p>
            <a:endParaRPr lang="en-US"/>
          </a:p>
        </p:txBody>
      </p:sp>
      <p:sp>
        <p:nvSpPr>
          <p:cNvPr id="8" name="Object 7"/>
          <p:cNvSpPr/>
          <p:nvPr/>
        </p:nvSpPr>
        <p:spPr>
          <a:xfrm>
            <a:off x="4570857"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STRATEGIC INSIGHTS</a:t>
            </a:r>
            <a:endParaRPr lang="en-US" dirty="0"/>
          </a:p>
        </p:txBody>
      </p:sp>
      <p:sp>
        <p:nvSpPr>
          <p:cNvPr id="9" name="Object 8"/>
          <p:cNvSpPr/>
          <p:nvPr/>
        </p:nvSpPr>
        <p:spPr>
          <a:xfrm>
            <a:off x="4447062" y="2121878"/>
            <a:ext cx="3456711" cy="229876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The 'Other' category's dominance suggests diverse and specific user needs not fully captured by traditional categories. There's substantial opportunity for specialization in areas like Project Management and Writing.</a:t>
            </a:r>
            <a:endParaRPr lang="en-US" dirty="0"/>
          </a:p>
        </p:txBody>
      </p:sp>
      <p:sp>
        <p:nvSpPr>
          <p:cNvPr id="10" name="Object 9"/>
          <p:cNvSpPr/>
          <p:nvPr/>
        </p:nvSpPr>
        <p:spPr>
          <a:xfrm>
            <a:off x="8094226" y="1466483"/>
            <a:ext cx="3618595" cy="4913671"/>
          </a:xfrm>
          <a:prstGeom prst="rect">
            <a:avLst/>
          </a:prstGeom>
          <a:solidFill>
            <a:srgbClr val="FFFFFF"/>
          </a:solidFill>
        </p:spPr>
        <p:txBody>
          <a:bodyPr/>
          <a:lstStyle/>
          <a:p>
            <a:endParaRPr lang="en-US"/>
          </a:p>
        </p:txBody>
      </p:sp>
      <p:sp>
        <p:nvSpPr>
          <p:cNvPr id="11" name="Object 10"/>
          <p:cNvSpPr/>
          <p:nvPr/>
        </p:nvSpPr>
        <p:spPr>
          <a:xfrm>
            <a:off x="8379905"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RECOMMENDATIONS</a:t>
            </a:r>
            <a:endParaRPr lang="en-US" dirty="0"/>
          </a:p>
        </p:txBody>
      </p:sp>
      <p:sp>
        <p:nvSpPr>
          <p:cNvPr id="12" name="Object 11"/>
          <p:cNvSpPr/>
          <p:nvPr/>
        </p:nvSpPr>
        <p:spPr>
          <a:xfrm>
            <a:off x="8256110" y="2121878"/>
            <a:ext cx="3456711" cy="287345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Expand course categories to align better with user demands and capture the full spectrum of interests. Tailor marketing strategies based on category popularity and continue leveraging data analytics to monitor course performance and evolve with market demands.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Agenda</a:t>
            </a:r>
            <a:endParaRPr lang="en-US" dirty="0"/>
          </a:p>
        </p:txBody>
      </p:sp>
      <p:sp>
        <p:nvSpPr>
          <p:cNvPr id="4" name="Object 3"/>
          <p:cNvSpPr/>
          <p:nvPr/>
        </p:nvSpPr>
        <p:spPr>
          <a:xfrm>
            <a:off x="2237815" y="1521595"/>
            <a:ext cx="8484653" cy="4804995"/>
          </a:xfrm>
          <a:prstGeom prst="rect">
            <a:avLst/>
          </a:prstGeom>
          <a:noFill/>
        </p:spPr>
        <p:txBody>
          <a:bodyPr wrap="square" lIns="0" tIns="0" rIns="0" bIns="0" rtlCol="0" anchor="t"/>
          <a:lstStyle/>
          <a:p>
            <a:pPr marL="242900" indent="-242900" algn="l">
              <a:lnSpc>
                <a:spcPts val="1402"/>
              </a:lnSpc>
              <a:buSzPct val="100000"/>
              <a:buChar char="•"/>
            </a:pPr>
            <a:r>
              <a:rPr lang="en-US" sz="1100" b="1" kern="0" spc="104" dirty="0">
                <a:solidFill>
                  <a:srgbClr val="FFFFFF"/>
                </a:solidFill>
                <a:latin typeface="Roboto" pitchFamily="34" charset="0"/>
                <a:ea typeface="Roboto" pitchFamily="34" charset="-122"/>
                <a:cs typeface="Roboto" pitchFamily="34" charset="-120"/>
              </a:rPr>
              <a:t>SCENARIO AND DATASET DESCRIPTION</a:t>
            </a:r>
            <a:r>
              <a:rPr lang="en-US" sz="1040" b="1" kern="0" spc="104" dirty="0">
                <a:solidFill>
                  <a:srgbClr val="FFFFFF"/>
                </a:solidFill>
                <a:latin typeface="Roboto" pitchFamily="34" charset="0"/>
                <a:ea typeface="Roboto" pitchFamily="34" charset="-122"/>
                <a:cs typeface="Roboto" pitchFamily="34" charset="-120"/>
              </a:rPr>
              <a:t>:</a:t>
            </a:r>
            <a:br>
              <a:rPr lang="en-US" sz="1040" b="1" kern="0" spc="104" dirty="0">
                <a:solidFill>
                  <a:srgbClr val="FFFFFF"/>
                </a:solidFill>
                <a:latin typeface="Roboto" pitchFamily="34" charset="0"/>
                <a:ea typeface="Roboto" pitchFamily="34" charset="-122"/>
                <a:cs typeface="Roboto" pitchFamily="34" charset="-120"/>
              </a:rPr>
            </a:br>
            <a:r>
              <a:rPr lang="en-US" sz="1040" b="1" kern="0" spc="104" dirty="0">
                <a:solidFill>
                  <a:srgbClr val="FFFFFF"/>
                </a:solidFill>
                <a:latin typeface="Roboto" pitchFamily="34" charset="0"/>
                <a:ea typeface="Roboto" pitchFamily="34" charset="-122"/>
                <a:cs typeface="Roboto" pitchFamily="34" charset="-120"/>
              </a:rPr>
              <a:t>INTRODUCTION TO THE PROJECT SCENARIO, OUTLINING THE OBJECTIVE AND CONTEXT OF THE UDEMY COURSES ANALYSIS, DESCRIPTION OF THE DATASET.</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DATA CLEANING: </a:t>
            </a:r>
            <a:r>
              <a:rPr lang="en-US" sz="1040" b="1" kern="0" spc="104" dirty="0">
                <a:solidFill>
                  <a:srgbClr val="FFFFFF"/>
                </a:solidFill>
                <a:latin typeface="Roboto" pitchFamily="34" charset="0"/>
                <a:ea typeface="Roboto" pitchFamily="34" charset="-122"/>
                <a:cs typeface="Roboto" pitchFamily="34" charset="-120"/>
              </a:rPr>
              <a:t>THE INITIAL STEP INVOLVES PROCESSING DATETIME FEATURES FOR UNIFORMITY, CONVERTING VARIOUS CURRENCIES INTO USD FOR COMPARABILITY, EXTRACTING PERCENTAGE DISCOUNTS OFFERED ON COURSES FOR BETTER VALUE ANALYSIS, IMPUTING MISSING VALUES TO MAINTAIN DATA INTEGRITY, AND CATEGORIZING COURSES INTO SPECIFIC FIELDS.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COURSE CATEGORIZATION</a:t>
            </a:r>
            <a:r>
              <a:rPr lang="en-US" sz="1040" b="1" kern="0" spc="104" dirty="0">
                <a:solidFill>
                  <a:srgbClr val="FFFFFF"/>
                </a:solidFill>
                <a:latin typeface="Roboto" pitchFamily="34" charset="0"/>
                <a:ea typeface="Roboto" pitchFamily="34" charset="-122"/>
                <a:cs typeface="Roboto" pitchFamily="34" charset="-120"/>
              </a:rPr>
              <a:t>: EACH UDEMY COURSE IS ASSIGNED TO A SPECIFIC CATEGORY USING A BESPOKE FUNCTION, 'CATEGORIZE_TITLE', ENSURING PRECISE ANALYSIS PER DOMAIN—RANGING FROM TECHNICAL SUBJECTS LIKE DATABASE MANAGEMENT AND DATA SCIENCE TO SOFT SKILLS LIKE LEADERSHIP AND COMMUNICATION.</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ANALYSIS: </a:t>
            </a:r>
            <a:r>
              <a:rPr lang="en-US" sz="1040" b="1" kern="0" spc="104" dirty="0">
                <a:solidFill>
                  <a:srgbClr val="FFFFFF"/>
                </a:solidFill>
                <a:latin typeface="Roboto" pitchFamily="34" charset="0"/>
                <a:ea typeface="Roboto" pitchFamily="34" charset="-122"/>
                <a:cs typeface="Roboto" pitchFamily="34" charset="-120"/>
              </a:rPr>
              <a:t>USING PLOTLY EXPRESS, A DATA VISUALIZATION TOOL, THE DATA SET IS ANALYZED TO UNCOVER PATTERNS AND TRENDS THAT INFORM THE STATUS AND PROSPECTS OF UDEMY'S COURSE OFFERINGS.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DASHBOARD CREATION</a:t>
            </a:r>
            <a:r>
              <a:rPr lang="en-US" sz="1040" b="1" kern="0" spc="104" dirty="0">
                <a:solidFill>
                  <a:srgbClr val="FFFFFF"/>
                </a:solidFill>
                <a:latin typeface="Roboto" pitchFamily="34" charset="0"/>
                <a:ea typeface="Roboto" pitchFamily="34" charset="-122"/>
                <a:cs typeface="Roboto" pitchFamily="34" charset="-120"/>
              </a:rPr>
              <a:t>: THE CLEANED AND CATEGORIZED DATA IS THEN SYNTHESIZED INTO A POWER BI DASHBOARD, OFFERING A DYNAMIC AND INTERACTIVE VISUAL REPRESENTATION OF THE COURSES' DATA THAT HIGHLIGHTS KEY PERFORMANCE INDICATORS AND INSIGHTS.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INSIGHTS AND TAKEAWAYS</a:t>
            </a:r>
            <a:r>
              <a:rPr lang="en-US" sz="1040" b="1" kern="0" spc="104" dirty="0">
                <a:solidFill>
                  <a:srgbClr val="FFFFFF"/>
                </a:solidFill>
                <a:latin typeface="Roboto" pitchFamily="34" charset="0"/>
                <a:ea typeface="Roboto" pitchFamily="34" charset="-122"/>
                <a:cs typeface="Roboto" pitchFamily="34" charset="-120"/>
              </a:rPr>
              <a:t>: THE POWER BI DASHBOARD SERVES AS A BASIS FOR SUMMARIZING FINDINGS, OFFERING BOTH A BIG PICTURE AND GRANULAR INSIGHTS INTO THE UDEMY COURSES. IT ALSO FACILITATES THE DERIVATION OF ACTIONABLE RECOMMENDATIONS FOR COURSE PROVIDERS TO ENHANCE THEIR OFFERINGS.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FFFFF"/>
                </a:solidFill>
                <a:latin typeface="Roboto Slab" pitchFamily="34" charset="0"/>
                <a:ea typeface="Roboto Slab" pitchFamily="34" charset="-122"/>
                <a:cs typeface="Roboto Slab" pitchFamily="34" charset="-120"/>
              </a:rPr>
              <a:t>Project Objectives</a:t>
            </a:r>
            <a:endParaRPr lang="en-US" dirty="0"/>
          </a:p>
        </p:txBody>
      </p:sp>
      <p:sp>
        <p:nvSpPr>
          <p:cNvPr id="4" name="Object 3"/>
          <p:cNvSpPr/>
          <p:nvPr/>
        </p:nvSpPr>
        <p:spPr>
          <a:xfrm>
            <a:off x="1709558" y="1780958"/>
            <a:ext cx="1985123" cy="4284721"/>
          </a:xfrm>
          <a:prstGeom prst="rect">
            <a:avLst/>
          </a:prstGeom>
          <a:solidFill>
            <a:srgbClr val="FFFFFF"/>
          </a:solidFill>
        </p:spPr>
        <p:txBody>
          <a:bodyPr/>
          <a:lstStyle/>
          <a:p>
            <a:endParaRPr lang="en-US"/>
          </a:p>
        </p:txBody>
      </p:sp>
      <p:pic>
        <p:nvPicPr>
          <p:cNvPr id="5" name="Object 4" descr="preencoded.png"/>
          <p:cNvPicPr>
            <a:picLocks noChangeAspect="1"/>
          </p:cNvPicPr>
          <p:nvPr/>
        </p:nvPicPr>
        <p:blipFill>
          <a:blip r:embed="rId5"/>
          <a:srcRect l="-6536" t="-531086" r="-6536" b="-531086"/>
          <a:stretch/>
        </p:blipFill>
        <p:spPr>
          <a:xfrm>
            <a:off x="1709558" y="1780958"/>
            <a:ext cx="1985123" cy="4284721"/>
          </a:xfrm>
          <a:prstGeom prst="rect">
            <a:avLst/>
          </a:prstGeom>
        </p:spPr>
      </p:pic>
      <p:pic>
        <p:nvPicPr>
          <p:cNvPr id="6" name="Object 5" descr="https://storage.googleapis.com/firebase-beautifulslides-static-assets/images/frames/Apple iPhone X Silver.4547369394ad88caf081f0b3464347b2.png"/>
          <p:cNvPicPr>
            <a:picLocks noChangeAspect="1"/>
          </p:cNvPicPr>
          <p:nvPr/>
        </p:nvPicPr>
        <p:blipFill>
          <a:blip r:embed="rId6"/>
          <a:stretch>
            <a:fillRect/>
          </a:stretch>
        </p:blipFill>
        <p:spPr>
          <a:xfrm>
            <a:off x="1463874" y="1466483"/>
            <a:ext cx="2471577" cy="4913671"/>
          </a:xfrm>
          <a:prstGeom prst="rect">
            <a:avLst/>
          </a:prstGeom>
        </p:spPr>
      </p:pic>
      <p:sp>
        <p:nvSpPr>
          <p:cNvPr id="7" name="Object 6"/>
          <p:cNvSpPr/>
          <p:nvPr/>
        </p:nvSpPr>
        <p:spPr>
          <a:xfrm>
            <a:off x="5399325" y="2769654"/>
            <a:ext cx="6944846" cy="449587"/>
          </a:xfrm>
          <a:prstGeom prst="rect">
            <a:avLst/>
          </a:prstGeom>
          <a:noFill/>
        </p:spPr>
        <p:txBody>
          <a:bodyPr wrap="square" lIns="0" tIns="0" rIns="0" bIns="0" rtlCol="0" anchor="t"/>
          <a:lstStyle/>
          <a:p>
            <a:pPr algn="l">
              <a:lnSpc>
                <a:spcPts val="3541"/>
              </a:lnSpc>
              <a:buNone/>
            </a:pPr>
            <a:r>
              <a:rPr lang="en-US" sz="2625" b="1" kern="0" spc="263" dirty="0">
                <a:solidFill>
                  <a:srgbClr val="FFFFFF"/>
                </a:solidFill>
                <a:latin typeface="Roboto" pitchFamily="34" charset="0"/>
                <a:ea typeface="Roboto" pitchFamily="34" charset="-122"/>
                <a:cs typeface="Roboto" pitchFamily="34" charset="-120"/>
              </a:rPr>
              <a:t>SCENARIO</a:t>
            </a:r>
            <a:endParaRPr lang="en-US" dirty="0"/>
          </a:p>
        </p:txBody>
      </p:sp>
      <p:sp>
        <p:nvSpPr>
          <p:cNvPr id="8" name="Object 7"/>
          <p:cNvSpPr/>
          <p:nvPr/>
        </p:nvSpPr>
        <p:spPr>
          <a:xfrm>
            <a:off x="5399325" y="3316490"/>
            <a:ext cx="6944846" cy="1724070"/>
          </a:xfrm>
          <a:prstGeom prst="rect">
            <a:avLst/>
          </a:prstGeom>
          <a:noFill/>
        </p:spPr>
        <p:txBody>
          <a:bodyPr wrap="square" lIns="0" tIns="0" rIns="0" bIns="0" rtlCol="0" anchor="t"/>
          <a:lstStyle/>
          <a:p>
            <a:pPr algn="l">
              <a:lnSpc>
                <a:spcPts val="2263"/>
              </a:lnSpc>
              <a:spcBef>
                <a:spcPts val="751"/>
              </a:spcBef>
              <a:buNone/>
            </a:pPr>
            <a:r>
              <a:rPr lang="en-US" sz="1594" kern="0" spc="32" dirty="0">
                <a:solidFill>
                  <a:srgbClr val="ECECEC"/>
                </a:solidFill>
                <a:latin typeface="Roboto Slab" pitchFamily="34" charset="0"/>
                <a:ea typeface="Roboto Slab" pitchFamily="34" charset="-122"/>
                <a:cs typeface="Roboto Slab" pitchFamily="34" charset="-120"/>
              </a:rPr>
              <a:t>In this presentation, we will dive into the key insights from the Udemy courses analysis dashboard. We will explore the revenue generated by the courses, enrollment figures, student reviews, and course popularity. This data can help us understand student preferences and identify areas for improvement.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Before Processing</a:t>
            </a:r>
            <a:endParaRPr lang="en-US" dirty="0"/>
          </a:p>
        </p:txBody>
      </p:sp>
      <p:pic>
        <p:nvPicPr>
          <p:cNvPr id="4" name="Object 3" descr="preencoded.png"/>
          <p:cNvPicPr>
            <a:picLocks noChangeAspect="1"/>
          </p:cNvPicPr>
          <p:nvPr/>
        </p:nvPicPr>
        <p:blipFill>
          <a:blip r:embed="rId5"/>
          <a:srcRect l="651" r="651"/>
          <a:stretch/>
        </p:blipFill>
        <p:spPr>
          <a:xfrm>
            <a:off x="1418870" y="1714071"/>
            <a:ext cx="8940034" cy="38311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38090"/>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Before Processing</a:t>
            </a:r>
            <a:endParaRPr lang="en-US" dirty="0"/>
          </a:p>
        </p:txBody>
      </p:sp>
      <p:pic>
        <p:nvPicPr>
          <p:cNvPr id="4" name="Object 3" descr="preencoded.png"/>
          <p:cNvPicPr>
            <a:picLocks noChangeAspect="1"/>
          </p:cNvPicPr>
          <p:nvPr/>
        </p:nvPicPr>
        <p:blipFill>
          <a:blip r:embed="rId5"/>
          <a:srcRect/>
          <a:stretch/>
        </p:blipFill>
        <p:spPr>
          <a:xfrm>
            <a:off x="1618845" y="1542664"/>
            <a:ext cx="9056476" cy="3836329"/>
          </a:xfrm>
          <a:prstGeom prst="rect">
            <a:avLst/>
          </a:prstGeom>
        </p:spPr>
      </p:pic>
      <p:sp>
        <p:nvSpPr>
          <p:cNvPr id="5" name="Object 4"/>
          <p:cNvSpPr/>
          <p:nvPr/>
        </p:nvSpPr>
        <p:spPr>
          <a:xfrm>
            <a:off x="3538658" y="5761899"/>
            <a:ext cx="5738533" cy="405664"/>
          </a:xfrm>
          <a:prstGeom prst="rect">
            <a:avLst/>
          </a:prstGeom>
          <a:noFill/>
        </p:spPr>
        <p:txBody>
          <a:bodyPr wrap="square" lIns="0" tIns="0" rIns="0" bIns="0" rtlCol="0" anchor="t"/>
          <a:lstStyle/>
          <a:p>
            <a:pPr algn="l">
              <a:lnSpc>
                <a:spcPts val="3195"/>
              </a:lnSpc>
              <a:buNone/>
            </a:pPr>
            <a:r>
              <a:rPr lang="en-US" sz="2813" u="sng" kern="0" spc="113" dirty="0">
                <a:solidFill>
                  <a:srgbClr val="11A9E2"/>
                </a:solidFill>
                <a:latin typeface="Roboto Slab" pitchFamily="34" charset="0"/>
                <a:ea typeface="Roboto Slab" pitchFamily="34" charset="-122"/>
                <a:cs typeface="Roboto Slab" pitchFamily="34" charset="-120"/>
                <a:hlinkClick r:id="rId6"/>
              </a:rPr>
              <a:t>Data Link on Kaggle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 Cleaning for Udemy Financial Courses Analysis</a:t>
            </a:r>
            <a:endParaRPr lang="en-US" dirty="0"/>
          </a:p>
        </p:txBody>
      </p:sp>
      <p:sp>
        <p:nvSpPr>
          <p:cNvPr id="4" name="Object 3"/>
          <p:cNvSpPr/>
          <p:nvPr/>
        </p:nvSpPr>
        <p:spPr>
          <a:xfrm>
            <a:off x="952262" y="2102951"/>
            <a:ext cx="5446938" cy="3622166"/>
          </a:xfrm>
          <a:prstGeom prst="rect">
            <a:avLst/>
          </a:prstGeom>
          <a:noFill/>
        </p:spPr>
        <p:txBody>
          <a:bodyPr wrap="square" lIns="0" tIns="0" rIns="0" bIns="0" rtlCol="0" anchor="t"/>
          <a:lstStyle/>
          <a:p>
            <a:pPr marL="242900" indent="-242900" algn="l">
              <a:lnSpc>
                <a:spcPts val="2549"/>
              </a:lnSpc>
              <a:buSzPct val="100000"/>
              <a:buChar char="•"/>
            </a:pPr>
            <a:r>
              <a:rPr lang="en-US" sz="1890" b="1" kern="0" spc="189" dirty="0">
                <a:solidFill>
                  <a:srgbClr val="FFFFFF"/>
                </a:solidFill>
                <a:latin typeface="Roboto" pitchFamily="34" charset="0"/>
                <a:ea typeface="Roboto" pitchFamily="34" charset="-122"/>
                <a:cs typeface="Roboto" pitchFamily="34" charset="-120"/>
              </a:rPr>
              <a:t>DATE/TIME FORMATTING</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Ensuring uniform representation of datetime features across the dataset for consistency.</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CURRENCY CONVERSION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Converting course prices from various currencies into USD to enable fair value comparison.</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DISCOUNT EXTRACTION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Extracting percentage discounts offered on courses to analyze cost-effectiveness and potential savings.</a:t>
            </a:r>
            <a:endParaRPr lang="en-US" dirty="0"/>
          </a:p>
        </p:txBody>
      </p:sp>
      <p:sp>
        <p:nvSpPr>
          <p:cNvPr id="5" name="Object 4"/>
          <p:cNvSpPr/>
          <p:nvPr/>
        </p:nvSpPr>
        <p:spPr>
          <a:xfrm>
            <a:off x="6284928" y="2102951"/>
            <a:ext cx="5446938" cy="2124734"/>
          </a:xfrm>
          <a:prstGeom prst="rect">
            <a:avLst/>
          </a:prstGeom>
          <a:noFill/>
        </p:spPr>
        <p:txBody>
          <a:bodyPr wrap="square" lIns="0" tIns="0" rIns="0" bIns="0" rtlCol="0" anchor="t"/>
          <a:lstStyle/>
          <a:p>
            <a:pPr marL="242900" indent="-242900" algn="l">
              <a:lnSpc>
                <a:spcPts val="2549"/>
              </a:lnSpc>
              <a:buSzPct val="100000"/>
              <a:buChar char="•"/>
            </a:pPr>
            <a:r>
              <a:rPr lang="en-US" sz="1890" b="1" kern="0" spc="189" dirty="0">
                <a:solidFill>
                  <a:srgbClr val="FFFFFF"/>
                </a:solidFill>
                <a:latin typeface="Roboto" pitchFamily="34" charset="0"/>
                <a:ea typeface="Roboto" pitchFamily="34" charset="-122"/>
                <a:cs typeface="Roboto" pitchFamily="34" charset="-120"/>
              </a:rPr>
              <a:t>MISSING VALUE IMPUTATION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Filling in missing data points through appropriate imputation techniques to maintain data integrity.</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COURSE CATEGORIZATION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Categorizing courses into specific fields or domains for targeted analysis and insights.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After Processing</a:t>
            </a:r>
            <a:endParaRPr lang="en-US" dirty="0"/>
          </a:p>
        </p:txBody>
      </p:sp>
      <p:sp>
        <p:nvSpPr>
          <p:cNvPr id="4" name="Object 3"/>
          <p:cNvSpPr/>
          <p:nvPr/>
        </p:nvSpPr>
        <p:spPr>
          <a:xfrm>
            <a:off x="3616853" y="5476220"/>
            <a:ext cx="5738533" cy="405664"/>
          </a:xfrm>
          <a:prstGeom prst="rect">
            <a:avLst/>
          </a:prstGeom>
          <a:noFill/>
        </p:spPr>
        <p:txBody>
          <a:bodyPr wrap="square" lIns="0" tIns="0" rIns="0" bIns="0" rtlCol="0" anchor="t"/>
          <a:lstStyle/>
          <a:p>
            <a:pPr algn="l">
              <a:lnSpc>
                <a:spcPts val="3195"/>
              </a:lnSpc>
              <a:buNone/>
            </a:pPr>
            <a:r>
              <a:rPr lang="en-US" sz="2813" b="1" kern="0" spc="113" dirty="0">
                <a:solidFill>
                  <a:srgbClr val="11A9E2"/>
                </a:solidFill>
                <a:latin typeface="Roboto Slab" pitchFamily="34" charset="0"/>
                <a:ea typeface="Roboto Slab" pitchFamily="34" charset="-122"/>
                <a:cs typeface="Roboto Slab" pitchFamily="34" charset="-120"/>
                <a:hlinkClick r:id="rId5"/>
              </a:rPr>
              <a:t>Notebook Link on Kaggle</a:t>
            </a:r>
            <a:endParaRPr lang="en-US" dirty="0"/>
          </a:p>
        </p:txBody>
      </p:sp>
      <p:pic>
        <p:nvPicPr>
          <p:cNvPr id="5" name="Object 4" descr="preencoded.png"/>
          <p:cNvPicPr>
            <a:picLocks noChangeAspect="1"/>
          </p:cNvPicPr>
          <p:nvPr/>
        </p:nvPicPr>
        <p:blipFill>
          <a:blip r:embed="rId6"/>
          <a:srcRect l="447" t="-18168" r="447" b="-18168"/>
          <a:stretch/>
        </p:blipFill>
        <p:spPr>
          <a:xfrm>
            <a:off x="561835" y="2152112"/>
            <a:ext cx="11326887" cy="2403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1014159" y="3006648"/>
            <a:ext cx="10160634" cy="179739"/>
          </a:xfrm>
          <a:prstGeom prst="rect">
            <a:avLst/>
          </a:prstGeom>
          <a:noFill/>
        </p:spPr>
        <p:txBody>
          <a:bodyPr wrap="square" lIns="0" tIns="0" rIns="0" bIns="0" rtlCol="0" anchor="t"/>
          <a:lstStyle/>
          <a:p>
            <a:pPr algn="ctr">
              <a:lnSpc>
                <a:spcPts val="1417"/>
              </a:lnSpc>
              <a:buNone/>
            </a:pPr>
            <a:r>
              <a:rPr lang="en-US" sz="1050" b="1" kern="0" spc="105" dirty="0">
                <a:solidFill>
                  <a:srgbClr val="FFFFFF"/>
                </a:solidFill>
                <a:latin typeface="Roboto" pitchFamily="34" charset="0"/>
                <a:ea typeface="Roboto" pitchFamily="34" charset="-122"/>
                <a:cs typeface="Roboto" pitchFamily="34" charset="-120"/>
              </a:rPr>
              <a:t>INSIGHTS AND TAKEAWAYS</a:t>
            </a:r>
            <a:endParaRPr lang="en-US" dirty="0"/>
          </a:p>
        </p:txBody>
      </p:sp>
      <p:sp>
        <p:nvSpPr>
          <p:cNvPr id="3" name="Object 2"/>
          <p:cNvSpPr/>
          <p:nvPr/>
        </p:nvSpPr>
        <p:spPr>
          <a:xfrm>
            <a:off x="1014159" y="3318990"/>
            <a:ext cx="10160634" cy="570405"/>
          </a:xfrm>
          <a:prstGeom prst="rect">
            <a:avLst/>
          </a:prstGeom>
          <a:noFill/>
        </p:spPr>
        <p:txBody>
          <a:bodyPr wrap="square" lIns="0" tIns="0" rIns="0" bIns="0" rtlCol="0" anchor="t"/>
          <a:lstStyle/>
          <a:p>
            <a:pPr algn="ctr">
              <a:lnSpc>
                <a:spcPts val="4493"/>
              </a:lnSpc>
              <a:spcBef>
                <a:spcPts val="1024"/>
              </a:spcBef>
              <a:buNone/>
            </a:pPr>
            <a:r>
              <a:rPr lang="en-US" sz="4219" kern="0" spc="169" dirty="0">
                <a:solidFill>
                  <a:srgbClr val="FFFFFF"/>
                </a:solidFill>
                <a:latin typeface="Roboto Slab" pitchFamily="34" charset="0"/>
                <a:ea typeface="Roboto Slab" pitchFamily="34" charset="-122"/>
                <a:cs typeface="Roboto Slab" pitchFamily="34" charset="-120"/>
              </a:rPr>
              <a:t>Dashboard Overview and Insights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1301</Words>
  <Application>Microsoft Office PowerPoint</Application>
  <PresentationFormat>Widescreen</PresentationFormat>
  <Paragraphs>129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Slab</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Financial Courses Analysis</dc:title>
  <dc:subject>Udemy Financial Courses Analysis</dc:subject>
  <dc:creator>Abdo Ashour</dc:creator>
  <cp:lastModifiedBy>abdelrhmanashourkhames</cp:lastModifiedBy>
  <cp:revision>4</cp:revision>
  <dcterms:created xsi:type="dcterms:W3CDTF">2024-05-01T00:15:10Z</dcterms:created>
  <dcterms:modified xsi:type="dcterms:W3CDTF">2024-05-04T14:19:50Z</dcterms:modified>
</cp:coreProperties>
</file>