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0" r:id="rId3"/>
  </p:sldMasterIdLst>
  <p:notesMasterIdLst>
    <p:notesMasterId r:id="rId5"/>
  </p:notesMasterIdLst>
  <p:sldIdLst>
    <p:sldId id="256" r:id="rId4"/>
    <p:sldId id="257" r:id="rId6"/>
    <p:sldId id="258" r:id="rId7"/>
    <p:sldId id="259" r:id="rId8"/>
    <p:sldId id="260"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296" r:id="rId22"/>
  </p:sldIdLst>
  <p:sldSz cx="9144000" cy="5143500"/>
  <p:notesSz cx="6858000" cy="9144000"/>
  <p:embeddedFontLst>
    <p:embeddedFont>
      <p:font typeface="Share Tech" panose="00000500000000000000"/>
      <p:regular r:id="rId26"/>
    </p:embeddedFont>
    <p:embeddedFont>
      <p:font typeface="Maven Pro"/>
      <p:regular r:id="rId27"/>
    </p:embeddedFont>
    <p:embeddedFont>
      <p:font typeface="Fira Sans Condensed Medium" panose="020B0603050000020004"/>
      <p:regular r:id="rId28"/>
    </p:embeddedFont>
    <p:embeddedFont>
      <p:font typeface="Advent Pro SemiBold"/>
      <p:regular r:id="rId29"/>
    </p:embeddedFont>
    <p:embeddedFont>
      <p:font typeface="Proxima Nova Semibold" panose="02000506030000020004"/>
      <p:regular r:id="rId30"/>
    </p:embeddedFont>
    <p:embeddedFont>
      <p:font typeface="Proxima Nova" panose="02000506030000020004"/>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6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Master" Target="slideMasters/slideMaster2.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0" name="Shape 430"/>
        <p:cNvGrpSpPr/>
        <p:nvPr/>
      </p:nvGrpSpPr>
      <p:grpSpPr>
        <a:xfrm>
          <a:off x="0" y="0"/>
          <a:ext cx="0" cy="0"/>
          <a:chOff x="0" y="0"/>
          <a:chExt cx="0" cy="0"/>
        </a:xfrm>
      </p:grpSpPr>
      <p:sp>
        <p:nvSpPr>
          <p:cNvPr id="431" name="Google Shape;431;g6c52a2e8d8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g6c60e245bf_1_318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6c4305b01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7" name="Shape 567"/>
        <p:cNvGrpSpPr/>
        <p:nvPr/>
      </p:nvGrpSpPr>
      <p:grpSpPr>
        <a:xfrm>
          <a:off x="0" y="0"/>
          <a:ext cx="0" cy="0"/>
          <a:chOff x="0" y="0"/>
          <a:chExt cx="0" cy="0"/>
        </a:xfrm>
      </p:grpSpPr>
      <p:sp>
        <p:nvSpPr>
          <p:cNvPr id="568" name="Google Shape;568;g6c4305b01e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89" name="Shape 13789"/>
        <p:cNvGrpSpPr/>
        <p:nvPr/>
      </p:nvGrpSpPr>
      <p:grpSpPr>
        <a:xfrm>
          <a:off x="0" y="0"/>
          <a:ext cx="0" cy="0"/>
          <a:chOff x="0" y="0"/>
          <a:chExt cx="0" cy="0"/>
        </a:xfrm>
      </p:grpSpPr>
      <p:sp>
        <p:nvSpPr>
          <p:cNvPr id="13790" name="Google Shape;13790;g70e1a7781e_1_25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1" name="Google Shape;13791;g70e1a7781e_1_25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77" name="Google Shape;177;p11"/>
          <p:cNvSpPr txBox="1"/>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17" name="Shape 217"/>
        <p:cNvGrpSpPr/>
        <p:nvPr/>
      </p:nvGrpSpPr>
      <p:grpSpPr>
        <a:xfrm>
          <a:off x="0" y="0"/>
          <a:ext cx="0" cy="0"/>
          <a:chOff x="0" y="0"/>
          <a:chExt cx="0" cy="0"/>
        </a:xfrm>
      </p:grpSpPr>
      <p:sp>
        <p:nvSpPr>
          <p:cNvPr id="218" name="Google Shape;218;p12"/>
          <p:cNvSpPr txBox="1"/>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256" name="Shape 256"/>
        <p:cNvGrpSpPr/>
        <p:nvPr/>
      </p:nvGrpSpPr>
      <p:grpSpPr>
        <a:xfrm>
          <a:off x="0" y="0"/>
          <a:ext cx="0" cy="0"/>
          <a:chOff x="0" y="0"/>
          <a:chExt cx="0" cy="0"/>
        </a:xfrm>
      </p:grpSpPr>
      <p:sp>
        <p:nvSpPr>
          <p:cNvPr id="257" name="Google Shape;257;p13"/>
          <p:cNvSpPr txBox="1"/>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3"/>
          <p:cNvSpPr txBox="1"/>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271" name="Google Shape;271;p13"/>
          <p:cNvSpPr txBox="1"/>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274" name="Google Shape;274;p13"/>
          <p:cNvSpPr txBox="1"/>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277" name="Google Shape;277;p13"/>
          <p:cNvSpPr txBox="1"/>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panose="020B0603050000020004"/>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80" name="Google Shape;280;p14"/>
          <p:cNvSpPr txBox="1"/>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panose="020B0603050000020004"/>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282" name="Google Shape;282;p14"/>
          <p:cNvSpPr txBox="1"/>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4"/>
          <p:cNvSpPr txBox="1"/>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5"/>
          <p:cNvSpPr txBox="1"/>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04" name="Google Shape;304;p15"/>
          <p:cNvSpPr txBox="1"/>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06" name="Google Shape;306;p15"/>
          <p:cNvSpPr txBox="1"/>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08" name="Google Shape;308;p15"/>
          <p:cNvSpPr txBox="1"/>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12" name="Google Shape;312;p16"/>
          <p:cNvSpPr txBox="1"/>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14" name="Google Shape;314;p16"/>
          <p:cNvSpPr txBox="1"/>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16" name="Google Shape;316;p16"/>
          <p:cNvSpPr txBox="1"/>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19" name="Google Shape;319;p16"/>
          <p:cNvSpPr txBox="1"/>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21" name="Google Shape;321;p16"/>
          <p:cNvSpPr txBox="1"/>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23" name="Google Shape;323;p16"/>
          <p:cNvSpPr txBox="1"/>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5" name="Google Shape;335;p17"/>
          <p:cNvSpPr txBox="1"/>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7" name="Google Shape;337;p17"/>
          <p:cNvSpPr txBox="1"/>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39" name="Google Shape;339;p17"/>
          <p:cNvSpPr txBox="1"/>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panose="020B0603050000020004"/>
              <a:buNone/>
              <a:defRPr sz="20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341" name="Google Shape;341;p17"/>
          <p:cNvSpPr txBox="1"/>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75" name="Google Shape;375;p19"/>
          <p:cNvSpPr txBox="1"/>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GB" sz="1000">
                <a:solidFill>
                  <a:schemeClr val="lt1"/>
                </a:solidFill>
                <a:latin typeface="Maven Pro"/>
                <a:ea typeface="Maven Pro"/>
                <a:cs typeface="Maven Pro"/>
                <a:sym typeface="Maven Pro"/>
              </a:rPr>
              <a:t>CREDITS: This presentation template was created by </a:t>
            </a:r>
            <a:r>
              <a:rPr lang="en-GB" sz="1000">
                <a:solidFill>
                  <a:schemeClr val="accent1"/>
                </a:solidFill>
                <a:uFill>
                  <a:noFill/>
                </a:uFill>
                <a:latin typeface="Maven Pro"/>
                <a:ea typeface="Maven Pro"/>
                <a:cs typeface="Maven Pro"/>
                <a:sym typeface="Maven Pro"/>
                <a:hlinkClick r:id="rId2"/>
              </a:rPr>
              <a:t>Slidesgo</a:t>
            </a:r>
            <a:r>
              <a:rPr lang="en-GB" sz="1000">
                <a:solidFill>
                  <a:schemeClr val="lt1"/>
                </a:solidFill>
                <a:latin typeface="Maven Pro"/>
                <a:ea typeface="Maven Pro"/>
                <a:cs typeface="Maven Pro"/>
                <a:sym typeface="Maven Pro"/>
              </a:rPr>
              <a:t>, including icons by </a:t>
            </a:r>
            <a:r>
              <a:rPr lang="en-GB" sz="1000">
                <a:solidFill>
                  <a:schemeClr val="accent2"/>
                </a:solidFill>
                <a:uFill>
                  <a:noFill/>
                </a:uFill>
                <a:latin typeface="Maven Pro"/>
                <a:ea typeface="Maven Pro"/>
                <a:cs typeface="Maven Pro"/>
                <a:sym typeface="Maven Pro"/>
                <a:hlinkClick r:id="rId3"/>
              </a:rPr>
              <a:t>Flaticon</a:t>
            </a:r>
            <a:r>
              <a:rPr lang="en-GB" sz="1000">
                <a:solidFill>
                  <a:schemeClr val="lt1"/>
                </a:solidFill>
                <a:latin typeface="Maven Pro"/>
                <a:ea typeface="Maven Pro"/>
                <a:cs typeface="Maven Pro"/>
                <a:sym typeface="Maven Pro"/>
              </a:rPr>
              <a:t>, and infographics &amp; images by </a:t>
            </a:r>
            <a:r>
              <a:rPr lang="en-GB" sz="1000">
                <a:solidFill>
                  <a:schemeClr val="accent3"/>
                </a:solidFill>
                <a:uFill>
                  <a:noFill/>
                </a:uFill>
                <a:latin typeface="Maven Pro"/>
                <a:ea typeface="Maven Pro"/>
                <a:cs typeface="Maven Pro"/>
                <a:sym typeface="Maven Pro"/>
                <a:hlinkClick r:id="rId4"/>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409" name="Shape 409"/>
        <p:cNvGrpSpPr/>
        <p:nvPr/>
      </p:nvGrpSpPr>
      <p:grpSpPr>
        <a:xfrm>
          <a:off x="0" y="0"/>
          <a:ext cx="0" cy="0"/>
          <a:chOff x="0" y="0"/>
          <a:chExt cx="0" cy="0"/>
        </a:xfrm>
      </p:grpSpPr>
      <p:sp>
        <p:nvSpPr>
          <p:cNvPr id="410" name="Google Shape;410;p20"/>
          <p:cNvSpPr txBox="1"/>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 name="Google Shape;56;p3"/>
          <p:cNvSpPr txBox="1"/>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Clr>
                <a:srgbClr val="000000"/>
              </a:buClr>
              <a:buSzPts val="4800"/>
              <a:buFont typeface="Fira Sans Extra Condensed Medium" panose="020B0603050000020004"/>
              <a:buNone/>
              <a:defRPr sz="4800">
                <a:solidFill>
                  <a:srgbClr val="000000"/>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429" name="Shape 4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9" name="Shape 59"/>
        <p:cNvGrpSpPr/>
        <p:nvPr/>
      </p:nvGrpSpPr>
      <p:grpSpPr>
        <a:xfrm>
          <a:off x="0" y="0"/>
          <a:ext cx="0" cy="0"/>
          <a:chOff x="0" y="0"/>
          <a:chExt cx="0" cy="0"/>
        </a:xfrm>
      </p:grpSpPr>
      <p:sp>
        <p:nvSpPr>
          <p:cNvPr id="60" name="Google Shape;60;p4"/>
          <p:cNvSpPr txBox="1"/>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panose="020B0603050000020004"/>
              <a:buNone/>
              <a:defRPr sz="24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80" name="Google Shape;80;p5"/>
          <p:cNvSpPr txBox="1"/>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panose="020B0603050000020004"/>
              <a:buNone/>
              <a:defRPr sz="2400">
                <a:solidFill>
                  <a:schemeClr val="lt1"/>
                </a:solidFill>
              </a:defRPr>
            </a:lvl1pPr>
            <a:lvl2pPr lvl="1"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1800"/>
              <a:buFont typeface="Fira Sans Condensed Medium" panose="020B0603050000020004"/>
              <a:buNone/>
              <a:defRPr sz="18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p:txBody>
      </p:sp>
      <p:sp>
        <p:nvSpPr>
          <p:cNvPr id="82" name="Google Shape;82;p5"/>
          <p:cNvSpPr txBox="1"/>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1pPr>
            <a:lvl2pPr lvl="1">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2pPr>
            <a:lvl3pPr lvl="2">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3pPr>
            <a:lvl4pPr lvl="3">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4pPr>
            <a:lvl5pPr lvl="4">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5pPr>
            <a:lvl6pPr lvl="5">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6pPr>
            <a:lvl7pPr lvl="6">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7pPr>
            <a:lvl8pPr lvl="7">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8pPr>
            <a:lvl9pPr lvl="8">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426" name="Shape 426"/>
        <p:cNvGrpSpPr/>
        <p:nvPr/>
      </p:nvGrpSpPr>
      <p:grpSpPr>
        <a:xfrm>
          <a:off x="0" y="0"/>
          <a:ext cx="0" cy="0"/>
          <a:chOff x="0" y="0"/>
          <a:chExt cx="0" cy="0"/>
        </a:xfrm>
      </p:grpSpPr>
      <p:sp>
        <p:nvSpPr>
          <p:cNvPr id="427" name="Google Shape;427;p23"/>
          <p:cNvSpPr txBox="1"/>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1pPr>
            <a:lvl2pPr lvl="1"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2pPr>
            <a:lvl3pPr lvl="2"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3pPr>
            <a:lvl4pPr lvl="3"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4pPr>
            <a:lvl5pPr lvl="4"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5pPr>
            <a:lvl6pPr lvl="5"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6pPr>
            <a:lvl7pPr lvl="6"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7pPr>
            <a:lvl8pPr lvl="7"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8pPr>
            <a:lvl9pPr lvl="8"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9pPr>
          </a:lstStyle>
          <a:p/>
        </p:txBody>
      </p:sp>
      <p:sp>
        <p:nvSpPr>
          <p:cNvPr id="428" name="Google Shape;428;p23"/>
          <p:cNvSpPr txBox="1"/>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1pPr>
            <a:lvl2pPr marL="914400" lvl="1"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2pPr>
            <a:lvl3pPr marL="1371600" lvl="2"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3pPr>
            <a:lvl4pPr marL="1828800" lvl="3"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4pPr>
            <a:lvl5pPr marL="2286000" lvl="4"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5pPr>
            <a:lvl6pPr marL="2743200" lvl="5"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6pPr>
            <a:lvl7pPr marL="3200400" lvl="6"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7pPr>
            <a:lvl8pPr marL="3657600" lvl="7"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8pPr>
            <a:lvl9pPr marL="4114800" lvl="8"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9pPr>
          </a:lstStyle>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3" name="Shape 433"/>
        <p:cNvGrpSpPr/>
        <p:nvPr/>
      </p:nvGrpSpPr>
      <p:grpSpPr>
        <a:xfrm>
          <a:off x="0" y="0"/>
          <a:ext cx="0" cy="0"/>
          <a:chOff x="0" y="0"/>
          <a:chExt cx="0" cy="0"/>
        </a:xfrm>
      </p:grpSpPr>
      <p:sp>
        <p:nvSpPr>
          <p:cNvPr id="434" name="Google Shape;434;p25"/>
          <p:cNvSpPr txBox="1"/>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Dsquares Internship</a:t>
            </a:r>
            <a:endParaRPr lang="en-US" altLang="en-GB"/>
          </a:p>
        </p:txBody>
      </p:sp>
      <p:sp>
        <p:nvSpPr>
          <p:cNvPr id="435" name="Google Shape;435;p25"/>
          <p:cNvSpPr txBox="1"/>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DATA </a:t>
            </a:r>
            <a:r>
              <a:rPr lang="en-GB">
                <a:solidFill>
                  <a:schemeClr val="accent2"/>
                </a:solidFill>
              </a:rPr>
              <a:t>SCIENCE</a:t>
            </a:r>
            <a:r>
              <a:rPr lang="en-GB"/>
              <a:t> </a:t>
            </a:r>
            <a:br>
              <a:rPr lang="en-GB"/>
            </a:br>
            <a:r>
              <a:rPr lang="en-US" altLang="en-GB"/>
              <a:t>Project</a:t>
            </a:r>
            <a:endParaRPr lang="en-US" altLang="en-GB"/>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Text Box 0"/>
          <p:cNvSpPr txBox="1"/>
          <p:nvPr/>
        </p:nvSpPr>
        <p:spPr>
          <a:xfrm>
            <a:off x="3227705" y="3220085"/>
            <a:ext cx="2750820" cy="970915"/>
          </a:xfrm>
          <a:prstGeom prst="rect">
            <a:avLst/>
          </a:prstGeom>
          <a:noFill/>
        </p:spPr>
        <p:txBody>
          <a:bodyPr wrap="square" rtlCol="0">
            <a:noAutofit/>
          </a:bodyPr>
          <a:p>
            <a:pPr algn="ctr"/>
            <a:r>
              <a:rPr lang="en-US" sz="1800">
                <a:solidFill>
                  <a:schemeClr val="bg1"/>
                </a:solidFill>
              </a:rPr>
              <a:t>Zomato Data Analysis &amp; Prediction</a:t>
            </a:r>
            <a:endParaRPr lang="en-US" sz="18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 y="555625"/>
            <a:ext cx="7954645" cy="913130"/>
          </a:xfrm>
          <a:prstGeom prst="rect">
            <a:avLst/>
          </a:prstGeom>
          <a:noFill/>
        </p:spPr>
        <p:txBody>
          <a:bodyPr wrap="square" rtlCol="0">
            <a:noAutofit/>
          </a:bodyPr>
          <a:p>
            <a:r>
              <a:rPr lang="en-US" sz="2400">
                <a:solidFill>
                  <a:schemeClr val="bg1"/>
                </a:solidFill>
              </a:rPr>
              <a:t>6. What is the distribution of restaurants that offer table booking versus those that do not offer table booking</a:t>
            </a:r>
            <a:endParaRPr lang="en-US" sz="2400">
              <a:solidFill>
                <a:schemeClr val="bg1"/>
              </a:solidFill>
            </a:endParaRPr>
          </a:p>
        </p:txBody>
      </p:sp>
      <p:sp>
        <p:nvSpPr>
          <p:cNvPr id="3" name="Text Box 2"/>
          <p:cNvSpPr txBox="1"/>
          <p:nvPr/>
        </p:nvSpPr>
        <p:spPr>
          <a:xfrm>
            <a:off x="5003800" y="1635760"/>
            <a:ext cx="3604895" cy="2226945"/>
          </a:xfrm>
          <a:prstGeom prst="rect">
            <a:avLst/>
          </a:prstGeom>
          <a:noFill/>
        </p:spPr>
        <p:txBody>
          <a:bodyPr wrap="square" rtlCol="0">
            <a:noAutofit/>
          </a:bodyPr>
          <a:p>
            <a:r>
              <a:rPr lang="en-US" sz="2000">
                <a:solidFill>
                  <a:schemeClr val="bg1"/>
                </a:solidFill>
              </a:rPr>
              <a:t>pie chart to visualize the distribution of the 'book_table' column in the DataFrame</a:t>
            </a:r>
            <a:endParaRPr lang="en-US" sz="2000">
              <a:solidFill>
                <a:schemeClr val="bg1"/>
              </a:solidFill>
            </a:endParaRPr>
          </a:p>
        </p:txBody>
      </p:sp>
      <p:pic>
        <p:nvPicPr>
          <p:cNvPr id="5" name="Picture 4"/>
          <p:cNvPicPr>
            <a:picLocks noChangeAspect="1"/>
          </p:cNvPicPr>
          <p:nvPr/>
        </p:nvPicPr>
        <p:blipFill>
          <a:blip r:embed="rId1"/>
          <a:stretch>
            <a:fillRect/>
          </a:stretch>
        </p:blipFill>
        <p:spPr>
          <a:xfrm>
            <a:off x="251460" y="1419225"/>
            <a:ext cx="4416425" cy="3241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1505" y="267335"/>
            <a:ext cx="7724775" cy="829945"/>
          </a:xfrm>
          <a:prstGeom prst="rect">
            <a:avLst/>
          </a:prstGeom>
          <a:noFill/>
        </p:spPr>
        <p:txBody>
          <a:bodyPr wrap="square" rtlCol="0">
            <a:spAutoFit/>
          </a:bodyPr>
          <a:p>
            <a:pPr marL="342900" indent="-342900" algn="ctr">
              <a:buClr>
                <a:srgbClr val="FFFFFF"/>
              </a:buClr>
              <a:buFont typeface="Wingdings" panose="05000000000000000000" charset="0"/>
              <a:buChar char="o"/>
            </a:pPr>
            <a:r>
              <a:rPr lang="en-US" sz="2400">
                <a:solidFill>
                  <a:schemeClr val="bg1"/>
                </a:solidFill>
              </a:rPr>
              <a:t>Interpret the evaluation of our machine learning model.</a:t>
            </a:r>
            <a:endParaRPr lang="en-US" sz="2400">
              <a:solidFill>
                <a:schemeClr val="bg1"/>
              </a:solidFill>
            </a:endParaRPr>
          </a:p>
        </p:txBody>
      </p:sp>
      <p:sp>
        <p:nvSpPr>
          <p:cNvPr id="3" name="Text Box 2"/>
          <p:cNvSpPr txBox="1"/>
          <p:nvPr/>
        </p:nvSpPr>
        <p:spPr>
          <a:xfrm>
            <a:off x="461010" y="1306830"/>
            <a:ext cx="7242175" cy="3440430"/>
          </a:xfrm>
          <a:prstGeom prst="rect">
            <a:avLst/>
          </a:prstGeom>
          <a:noFill/>
        </p:spPr>
        <p:txBody>
          <a:bodyPr wrap="square" rtlCol="0">
            <a:noAutofit/>
          </a:bodyPr>
          <a:p>
            <a:pPr marL="0" lvl="0" indent="0">
              <a:buClr>
                <a:srgbClr val="FFFFFF"/>
              </a:buClr>
              <a:buFont typeface="Wingdings" panose="05000000000000000000" charset="0"/>
              <a:buChar char="§"/>
            </a:pPr>
            <a:r>
              <a:rPr lang="en-US" sz="2000">
                <a:solidFill>
                  <a:schemeClr val="bg1"/>
                </a:solidFill>
              </a:rPr>
              <a:t>Evaluation of Machine Learning Models:</a:t>
            </a:r>
            <a:endParaRPr lang="en-US" sz="2000">
              <a:solidFill>
                <a:schemeClr val="bg1"/>
              </a:solidFill>
            </a:endParaRPr>
          </a:p>
          <a:p>
            <a:endParaRPr lang="en-US" sz="1600">
              <a:solidFill>
                <a:schemeClr val="bg1"/>
              </a:solidFill>
            </a:endParaRPr>
          </a:p>
          <a:p>
            <a:pPr marL="342900" indent="-342900" algn="l">
              <a:buClr>
                <a:srgbClr val="FFFFFF"/>
              </a:buClr>
              <a:buSzTx/>
              <a:buFont typeface="Arial" panose="020B0604020202020204" pitchFamily="34" charset="0"/>
              <a:buChar char="•"/>
            </a:pPr>
            <a:r>
              <a:rPr lang="en-US" sz="1600">
                <a:solidFill>
                  <a:schemeClr val="bg1"/>
                </a:solidFill>
              </a:rPr>
              <a:t> The evaluate_classifier function splits the data into train and test sets, fits the classifier on the train data, and predicts on both train and test data.</a:t>
            </a:r>
            <a:endParaRPr lang="en-US" sz="1600">
              <a:solidFill>
                <a:schemeClr val="bg1"/>
              </a:solidFill>
            </a:endParaRPr>
          </a:p>
          <a:p>
            <a:pPr marL="0" indent="0" algn="l">
              <a:buClr>
                <a:srgbClr val="FFFFFF"/>
              </a:buClr>
              <a:buSzTx/>
              <a:buFont typeface="Arial" panose="020B0604020202020204" pitchFamily="34" charset="0"/>
              <a:buNone/>
            </a:pPr>
            <a:endParaRPr lang="en-US" sz="1600">
              <a:solidFill>
                <a:schemeClr val="bg1"/>
              </a:solidFill>
            </a:endParaRPr>
          </a:p>
          <a:p>
            <a:pPr marL="342900" indent="-342900" algn="l">
              <a:buClr>
                <a:srgbClr val="FFFFFF"/>
              </a:buClr>
              <a:buSzTx/>
              <a:buFont typeface="Arial" panose="020B0604020202020204" pitchFamily="34" charset="0"/>
              <a:buChar char="•"/>
            </a:pPr>
            <a:r>
              <a:rPr lang="en-US" sz="1600">
                <a:solidFill>
                  <a:schemeClr val="bg1"/>
                </a:solidFill>
              </a:rPr>
              <a:t> It calculates and prints the accuracy scores for both train and test data, as well as the cross-validation scores.</a:t>
            </a:r>
            <a:endParaRPr lang="en-US" sz="1600">
              <a:solidFill>
                <a:schemeClr val="bg1"/>
              </a:solidFill>
            </a:endParaRPr>
          </a:p>
          <a:p>
            <a:pPr marL="0" indent="0" algn="l">
              <a:buClr>
                <a:srgbClr val="FFFFFF"/>
              </a:buClr>
              <a:buSzTx/>
              <a:buFont typeface="Arial" panose="020B0604020202020204" pitchFamily="34" charset="0"/>
              <a:buNone/>
            </a:pPr>
            <a:endParaRPr lang="en-US" sz="1600">
              <a:solidFill>
                <a:schemeClr val="bg1"/>
              </a:solidFill>
            </a:endParaRPr>
          </a:p>
          <a:p>
            <a:pPr marL="342900" indent="-342900" algn="l">
              <a:buClr>
                <a:srgbClr val="FFFFFF"/>
              </a:buClr>
              <a:buSzTx/>
              <a:buFont typeface="Arial" panose="020B0604020202020204" pitchFamily="34" charset="0"/>
              <a:buChar char="•"/>
            </a:pPr>
            <a:r>
              <a:rPr lang="en-US" sz="1600">
                <a:solidFill>
                  <a:schemeClr val="bg1"/>
                </a:solidFill>
              </a:rPr>
              <a:t>Additionally, it calculates and prints the precision, recall, and F1-score for the test data, and displays the classification report.</a:t>
            </a:r>
            <a:endParaRPr lang="en-US" sz="1600">
              <a:solidFill>
                <a:schemeClr val="bg1"/>
              </a:solidFill>
            </a:endParaRPr>
          </a:p>
          <a:p>
            <a:pPr marL="0" indent="0" algn="l">
              <a:buClr>
                <a:srgbClr val="FFFFFF"/>
              </a:buClr>
              <a:buSzTx/>
              <a:buFont typeface="Arial" panose="020B0604020202020204" pitchFamily="34" charset="0"/>
              <a:buNone/>
            </a:pPr>
            <a:endParaRPr lang="en-US" sz="1600">
              <a:solidFill>
                <a:schemeClr val="bg1"/>
              </a:solidFill>
            </a:endParaRPr>
          </a:p>
          <a:p>
            <a:pPr marL="342900" indent="-342900" algn="l">
              <a:buClr>
                <a:srgbClr val="FFFFFF"/>
              </a:buClr>
              <a:buSzTx/>
              <a:buFont typeface="Arial" panose="020B0604020202020204" pitchFamily="34" charset="0"/>
              <a:buChar char="•"/>
            </a:pPr>
            <a:r>
              <a:rPr lang="en-US" sz="1600">
                <a:solidFill>
                  <a:schemeClr val="bg1"/>
                </a:solidFill>
              </a:rPr>
              <a:t>This evaluation process is performed for multiple classifiers, including Logistic Regression, SVM, Gradient Boosting, Random Forest, Decision Tree, and Naive Bayes.</a:t>
            </a:r>
            <a:endParaRPr lang="en-US" sz="1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5605" y="411480"/>
            <a:ext cx="6718300" cy="4769485"/>
          </a:xfrm>
          <a:prstGeom prst="rect">
            <a:avLst/>
          </a:prstGeom>
          <a:noFill/>
        </p:spPr>
        <p:txBody>
          <a:bodyPr wrap="square" rtlCol="0">
            <a:spAutoFit/>
          </a:bodyPr>
          <a:p>
            <a:pPr algn="l">
              <a:buSzTx/>
              <a:buFont typeface="Wingdings" panose="05000000000000000000" charset="0"/>
              <a:buChar char="§"/>
            </a:pPr>
            <a:r>
              <a:rPr lang="en-US" sz="2000">
                <a:solidFill>
                  <a:schemeClr val="bg1"/>
                </a:solidFill>
              </a:rPr>
              <a:t>Model Improvement:</a:t>
            </a:r>
            <a:endParaRPr lang="en-US" sz="2000">
              <a:solidFill>
                <a:schemeClr val="bg1"/>
              </a:solidFill>
            </a:endParaRPr>
          </a:p>
          <a:p>
            <a:pPr indent="0" algn="l">
              <a:buSzTx/>
              <a:buFont typeface="Wingdings" panose="05000000000000000000" charset="0"/>
              <a:buNone/>
            </a:pPr>
            <a:endParaRPr lang="en-US" sz="2000">
              <a:solidFill>
                <a:schemeClr val="bg1"/>
              </a:solidFill>
            </a:endParaRPr>
          </a:p>
          <a:p>
            <a:pPr marL="342900" indent="-342900" algn="l">
              <a:buSzTx/>
              <a:buFont typeface="Arial" panose="020B0604020202020204" pitchFamily="34" charset="0"/>
              <a:buChar char="•"/>
            </a:pPr>
            <a:r>
              <a:rPr lang="en-US" sz="1800">
                <a:solidFill>
                  <a:schemeClr val="bg1"/>
                </a:solidFill>
              </a:rPr>
              <a:t>The GridSearchCV function is used to perform a grid search to find the best hyperparameters for the Random Forest classifier.</a:t>
            </a:r>
            <a:endParaRPr lang="en-US" sz="1800">
              <a:solidFill>
                <a:schemeClr val="bg1"/>
              </a:solidFill>
            </a:endParaRPr>
          </a:p>
          <a:p>
            <a:pPr marL="342900" indent="-342900" algn="l">
              <a:buSzTx/>
              <a:buFont typeface="Arial" panose="020B0604020202020204" pitchFamily="34" charset="0"/>
              <a:buChar char="•"/>
            </a:pPr>
            <a:endParaRPr lang="en-US" sz="1800">
              <a:solidFill>
                <a:schemeClr val="bg1"/>
              </a:solidFill>
            </a:endParaRPr>
          </a:p>
          <a:p>
            <a:pPr marL="342900" indent="-342900" algn="l">
              <a:buSzTx/>
              <a:buFont typeface="Arial" panose="020B0604020202020204" pitchFamily="34" charset="0"/>
              <a:buChar char="•"/>
            </a:pPr>
            <a:r>
              <a:rPr lang="en-US" sz="1600">
                <a:solidFill>
                  <a:schemeClr val="bg1"/>
                </a:solidFill>
              </a:rPr>
              <a:t>The parameter grid specifies different values for the number of decision trees, maximum depth, minimum samples split, and maximum features.</a:t>
            </a:r>
            <a:endParaRPr lang="en-US" sz="1600">
              <a:solidFill>
                <a:schemeClr val="bg1"/>
              </a:solidFill>
            </a:endParaRPr>
          </a:p>
          <a:p>
            <a:pPr marL="342900" indent="-342900" algn="l">
              <a:buSzTx/>
              <a:buFont typeface="Arial" panose="020B0604020202020204" pitchFamily="34" charset="0"/>
              <a:buChar char="•"/>
            </a:pPr>
            <a:endParaRPr lang="en-US" sz="1600">
              <a:solidFill>
                <a:schemeClr val="bg1"/>
              </a:solidFill>
            </a:endParaRPr>
          </a:p>
          <a:p>
            <a:pPr marL="342900" indent="-342900" algn="l">
              <a:buSzTx/>
              <a:buFont typeface="Arial" panose="020B0604020202020204" pitchFamily="34" charset="0"/>
              <a:buChar char="•"/>
            </a:pPr>
            <a:r>
              <a:rPr lang="en-US" sz="1600">
                <a:solidFill>
                  <a:schemeClr val="bg1"/>
                </a:solidFill>
              </a:rPr>
              <a:t>The best hyperparameters and model are obtained from the grid search results.</a:t>
            </a:r>
            <a:endParaRPr lang="en-US" sz="1600">
              <a:solidFill>
                <a:schemeClr val="bg1"/>
              </a:solidFill>
            </a:endParaRPr>
          </a:p>
          <a:p>
            <a:pPr marL="0" indent="0" algn="l">
              <a:buSzTx/>
              <a:buFont typeface="Arial" panose="020B0604020202020204" pitchFamily="34" charset="0"/>
              <a:buNone/>
            </a:pPr>
            <a:endParaRPr lang="en-US" sz="1600">
              <a:solidFill>
                <a:schemeClr val="bg1"/>
              </a:solidFill>
            </a:endParaRPr>
          </a:p>
          <a:p>
            <a:pPr marL="285750" indent="-285750" algn="l">
              <a:buSzTx/>
              <a:buFont typeface="Arial" panose="020B0604020202020204" pitchFamily="34" charset="0"/>
              <a:buChar char="•"/>
            </a:pPr>
            <a:r>
              <a:rPr lang="en-US" sz="1600">
                <a:solidFill>
                  <a:schemeClr val="bg1"/>
                </a:solidFill>
              </a:rPr>
              <a:t>The best model is then trained with the best hyperparameters and evaluated on the train and test data.</a:t>
            </a:r>
            <a:endParaRPr lang="en-US" sz="1600">
              <a:solidFill>
                <a:schemeClr val="bg1"/>
              </a:solidFill>
            </a:endParaRPr>
          </a:p>
          <a:p>
            <a:pPr marL="0" indent="0" algn="l">
              <a:buSzTx/>
              <a:buFont typeface="Arial" panose="020B0604020202020204" pitchFamily="34" charset="0"/>
              <a:buNone/>
            </a:pPr>
            <a:endParaRPr lang="en-US" sz="1600">
              <a:solidFill>
                <a:schemeClr val="bg1"/>
              </a:solidFill>
            </a:endParaRPr>
          </a:p>
          <a:p>
            <a:pPr marL="285750" indent="-285750" algn="l">
              <a:buSzTx/>
              <a:buFont typeface="Arial" panose="020B0604020202020204" pitchFamily="34" charset="0"/>
              <a:buChar char="•"/>
            </a:pPr>
            <a:r>
              <a:rPr lang="en-US" sz="1600">
                <a:solidFill>
                  <a:schemeClr val="bg1"/>
                </a:solidFill>
              </a:rPr>
              <a:t>The train and test accuracy scores are printed, indicating the performance of the improved model.</a:t>
            </a:r>
            <a:endParaRPr lang="en-US" sz="16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76250" y="622935"/>
            <a:ext cx="6743065" cy="3816350"/>
          </a:xfrm>
          <a:prstGeom prst="rect">
            <a:avLst/>
          </a:prstGeom>
          <a:noFill/>
        </p:spPr>
        <p:txBody>
          <a:bodyPr wrap="square" rtlCol="0">
            <a:noAutofit/>
          </a:bodyPr>
          <a:p>
            <a:pPr marL="0" indent="0">
              <a:buClr>
                <a:srgbClr val="FFFFFF"/>
              </a:buClr>
              <a:buFont typeface="Wingdings" panose="05000000000000000000" charset="0"/>
              <a:buChar char="o"/>
            </a:pPr>
            <a:r>
              <a:rPr lang="en-US" sz="2000">
                <a:solidFill>
                  <a:schemeClr val="bg1"/>
                </a:solidFill>
              </a:rPr>
              <a:t>Results and Conclusion:</a:t>
            </a:r>
            <a:endParaRPr lang="en-US" sz="2000">
              <a:solidFill>
                <a:schemeClr val="bg1"/>
              </a:solidFill>
            </a:endParaRPr>
          </a:p>
          <a:p>
            <a:endParaRPr lang="en-US" sz="1600">
              <a:solidFill>
                <a:schemeClr val="bg1"/>
              </a:solidFill>
            </a:endParaRPr>
          </a:p>
          <a:p>
            <a:pPr marL="342900" indent="-342900" algn="l">
              <a:buClr>
                <a:srgbClr val="FFFFFF"/>
              </a:buClr>
              <a:buSzTx/>
              <a:buFont typeface="Arial" panose="020B0604020202020204" pitchFamily="34" charset="0"/>
              <a:buChar char="•"/>
            </a:pPr>
            <a:r>
              <a:rPr lang="en-US" sz="1600">
                <a:solidFill>
                  <a:schemeClr val="bg1"/>
                </a:solidFill>
              </a:rPr>
              <a:t>The evaluation of the initial models provides insights into their performance, including accuracy scores, cross-validation scores, precision, recall, and F1-score.</a:t>
            </a:r>
            <a:endParaRPr lang="en-US" sz="1600">
              <a:solidFill>
                <a:schemeClr val="bg1"/>
              </a:solidFill>
            </a:endParaRPr>
          </a:p>
          <a:p>
            <a:pPr marL="0" indent="0" algn="l">
              <a:buSzTx/>
              <a:buFont typeface="Arial" panose="020B0604020202020204" pitchFamily="34" charset="0"/>
              <a:buNone/>
            </a:pPr>
            <a:endParaRPr lang="en-US" sz="1600">
              <a:solidFill>
                <a:schemeClr val="bg1"/>
              </a:solidFill>
            </a:endParaRPr>
          </a:p>
          <a:p>
            <a:pPr marL="342900" indent="-342900" algn="l">
              <a:buSzTx/>
              <a:buFont typeface="Arial" panose="020B0604020202020204" pitchFamily="34" charset="0"/>
              <a:buChar char="•"/>
            </a:pPr>
            <a:r>
              <a:rPr lang="en-US" sz="1600">
                <a:solidFill>
                  <a:schemeClr val="bg1"/>
                </a:solidFill>
              </a:rPr>
              <a:t>The model improvement process demonstrates the effectiveness of grid search in finding optimal hyperparameters for the Random Forest classifier.</a:t>
            </a:r>
            <a:endParaRPr lang="en-US" sz="1600">
              <a:solidFill>
                <a:schemeClr val="bg1"/>
              </a:solidFill>
            </a:endParaRPr>
          </a:p>
          <a:p>
            <a:pPr marL="342900" indent="-342900" algn="l">
              <a:buSzTx/>
              <a:buFont typeface="Arial" panose="020B0604020202020204" pitchFamily="34" charset="0"/>
              <a:buChar char="•"/>
            </a:pPr>
            <a:endParaRPr lang="en-US" sz="1600">
              <a:solidFill>
                <a:schemeClr val="bg1"/>
              </a:solidFill>
            </a:endParaRPr>
          </a:p>
          <a:p>
            <a:pPr marL="342900" indent="-342900" algn="l">
              <a:buSzTx/>
              <a:buFont typeface="Arial" panose="020B0604020202020204" pitchFamily="34" charset="0"/>
              <a:buChar char="•"/>
            </a:pPr>
            <a:r>
              <a:rPr lang="en-US" sz="1600">
                <a:solidFill>
                  <a:schemeClr val="bg1"/>
                </a:solidFill>
              </a:rPr>
              <a:t>The best model, trained with the best hyperparameters, achieves improved accuracy scores compared to the initial models.</a:t>
            </a:r>
            <a:endParaRPr lang="en-US" sz="1600">
              <a:solidFill>
                <a:schemeClr val="bg1"/>
              </a:solidFill>
            </a:endParaRPr>
          </a:p>
          <a:p>
            <a:pPr marL="342900" indent="-342900" algn="l">
              <a:buSzTx/>
              <a:buFont typeface="Arial" panose="020B0604020202020204" pitchFamily="34" charset="0"/>
              <a:buChar char="•"/>
            </a:pPr>
            <a:endParaRPr lang="en-US" sz="1600">
              <a:solidFill>
                <a:schemeClr val="bg1"/>
              </a:solidFill>
            </a:endParaRPr>
          </a:p>
          <a:p>
            <a:pPr marL="342900" indent="-342900" algn="l">
              <a:buSzTx/>
              <a:buFont typeface="Arial" panose="020B0604020202020204" pitchFamily="34" charset="0"/>
              <a:buChar char="•"/>
            </a:pPr>
            <a:r>
              <a:rPr lang="en-US" sz="1600">
                <a:solidFill>
                  <a:schemeClr val="bg1"/>
                </a:solidFill>
              </a:rPr>
              <a:t>Conclude by discussing the importance of model evaluation and improvement in ensuring the model's effectiveness and performance.</a:t>
            </a:r>
            <a:endParaRPr lang="en-US" sz="16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3120" y="445135"/>
            <a:ext cx="6682105" cy="460375"/>
          </a:xfrm>
          <a:prstGeom prst="rect">
            <a:avLst/>
          </a:prstGeom>
          <a:noFill/>
        </p:spPr>
        <p:txBody>
          <a:bodyPr wrap="square" rtlCol="0">
            <a:spAutoFit/>
          </a:bodyPr>
          <a:p>
            <a:pPr marL="342900" indent="-342900">
              <a:buClr>
                <a:srgbClr val="FFFFFF"/>
              </a:buClr>
              <a:buFont typeface="Wingdings" panose="05000000000000000000" charset="0"/>
              <a:buChar char="q"/>
            </a:pPr>
            <a:r>
              <a:rPr lang="en-US" sz="2400">
                <a:solidFill>
                  <a:schemeClr val="bg1"/>
                </a:solidFill>
              </a:rPr>
              <a:t>Sample for our results for algorithms</a:t>
            </a:r>
            <a:endParaRPr lang="en-US" sz="2400">
              <a:solidFill>
                <a:schemeClr val="bg1"/>
              </a:solidFill>
            </a:endParaRPr>
          </a:p>
        </p:txBody>
      </p:sp>
      <p:pic>
        <p:nvPicPr>
          <p:cNvPr id="4" name="Picture 3"/>
          <p:cNvPicPr>
            <a:picLocks noChangeAspect="1"/>
          </p:cNvPicPr>
          <p:nvPr/>
        </p:nvPicPr>
        <p:blipFill>
          <a:blip r:embed="rId1"/>
          <a:stretch>
            <a:fillRect/>
          </a:stretch>
        </p:blipFill>
        <p:spPr>
          <a:xfrm>
            <a:off x="971550" y="1131570"/>
            <a:ext cx="6313170" cy="297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0230" y="375920"/>
            <a:ext cx="6635750" cy="3970020"/>
          </a:xfrm>
          <a:prstGeom prst="rect">
            <a:avLst/>
          </a:prstGeom>
          <a:noFill/>
        </p:spPr>
        <p:txBody>
          <a:bodyPr wrap="square" rtlCol="0">
            <a:noAutofit/>
          </a:bodyPr>
          <a:p>
            <a:pPr marL="0" indent="0">
              <a:buClr>
                <a:srgbClr val="FFFFFF"/>
              </a:buClr>
              <a:buFont typeface="Wingdings" panose="05000000000000000000" charset="0"/>
              <a:buChar char="q"/>
            </a:pPr>
            <a:r>
              <a:rPr lang="en-US" sz="2000">
                <a:solidFill>
                  <a:schemeClr val="bg1"/>
                </a:solidFill>
              </a:rPr>
              <a:t>Future Work:</a:t>
            </a:r>
            <a:endParaRPr lang="en-US" sz="2000">
              <a:solidFill>
                <a:schemeClr val="bg1"/>
              </a:solidFill>
            </a:endParaRPr>
          </a:p>
          <a:p>
            <a:endParaRPr lang="en-US"/>
          </a:p>
          <a:p>
            <a:pPr marL="285750" indent="-285750">
              <a:buClrTx/>
              <a:buFont typeface="Arial" panose="020B0604020202020204" pitchFamily="34" charset="0"/>
              <a:buChar char="•"/>
            </a:pPr>
            <a:r>
              <a:rPr lang="en-US" sz="1600">
                <a:solidFill>
                  <a:schemeClr val="bg1"/>
                </a:solidFill>
              </a:rPr>
              <a:t>Discuss potential avenues for further improvement, such as exploring other algorithms, feature engineering, or incorporating additional data sources.</a:t>
            </a:r>
            <a:endParaRPr lang="en-US" sz="1600">
              <a:solidFill>
                <a:schemeClr val="bg1"/>
              </a:solidFill>
            </a:endParaRPr>
          </a:p>
          <a:p>
            <a:pPr indent="0">
              <a:buClrTx/>
              <a:buNone/>
            </a:pPr>
            <a:endParaRPr lang="en-US" sz="1600">
              <a:solidFill>
                <a:schemeClr val="bg1"/>
              </a:solidFill>
            </a:endParaRPr>
          </a:p>
          <a:p>
            <a:pPr marL="285750" indent="-285750">
              <a:buClrTx/>
              <a:buFont typeface="Arial" panose="020B0604020202020204" pitchFamily="34" charset="0"/>
              <a:buChar char="•"/>
            </a:pPr>
            <a:r>
              <a:rPr lang="en-US" sz="1600">
                <a:solidFill>
                  <a:schemeClr val="bg1"/>
                </a:solidFill>
              </a:rPr>
              <a:t>Highlight the importance of continuous monitoring and evaluation to ensure the model remains effective as new data becomes available.</a:t>
            </a:r>
            <a:endParaRPr lang="en-US" sz="16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070" y="267335"/>
            <a:ext cx="8588375" cy="1014730"/>
          </a:xfrm>
          <a:prstGeom prst="rect">
            <a:avLst/>
          </a:prstGeom>
          <a:noFill/>
        </p:spPr>
        <p:txBody>
          <a:bodyPr wrap="square" rtlCol="0">
            <a:spAutoFit/>
          </a:bodyPr>
          <a:p>
            <a:pPr marL="495300" lvl="0" indent="-342900" algn="ctr" rtl="0">
              <a:lnSpc>
                <a:spcPct val="150000"/>
              </a:lnSpc>
              <a:spcBef>
                <a:spcPts val="0"/>
              </a:spcBef>
              <a:spcAft>
                <a:spcPts val="0"/>
              </a:spcAft>
              <a:buClr>
                <a:schemeClr val="lt1"/>
              </a:buClr>
              <a:buSzPts val="1200"/>
              <a:buFont typeface="Wingdings" panose="05000000000000000000" charset="0"/>
              <a:buChar char="q"/>
            </a:pPr>
            <a:r>
              <a:rPr lang="en-US" sz="2000">
                <a:solidFill>
                  <a:schemeClr val="bg1"/>
                </a:solidFill>
                <a:sym typeface="+mn-ea"/>
              </a:rPr>
              <a:t>Final summary for our results and how you can make use of it in this use case.</a:t>
            </a:r>
            <a:endParaRPr lang="en-US" sz="2000">
              <a:solidFill>
                <a:schemeClr val="bg1"/>
              </a:solidFill>
              <a:sym typeface="+mn-ea"/>
            </a:endParaRPr>
          </a:p>
        </p:txBody>
      </p:sp>
      <p:sp>
        <p:nvSpPr>
          <p:cNvPr id="3" name="Text Box 2"/>
          <p:cNvSpPr txBox="1"/>
          <p:nvPr/>
        </p:nvSpPr>
        <p:spPr>
          <a:xfrm>
            <a:off x="616585" y="1203325"/>
            <a:ext cx="6691630" cy="1999615"/>
          </a:xfrm>
          <a:prstGeom prst="rect">
            <a:avLst/>
          </a:prstGeom>
          <a:noFill/>
        </p:spPr>
        <p:txBody>
          <a:bodyPr wrap="square" rtlCol="0">
            <a:spAutoFit/>
          </a:bodyPr>
          <a:p>
            <a:pPr marL="342900" indent="-342900">
              <a:buClr>
                <a:srgbClr val="FFFFFF"/>
              </a:buClr>
              <a:buFont typeface="Wingdings" panose="05000000000000000000" charset="0"/>
              <a:buChar char="o"/>
            </a:pPr>
            <a:r>
              <a:rPr lang="en-US" sz="2000">
                <a:solidFill>
                  <a:schemeClr val="bg1"/>
                </a:solidFill>
              </a:rPr>
              <a:t>Accuracy Scores:</a:t>
            </a:r>
            <a:endParaRPr lang="en-US" sz="2000">
              <a:solidFill>
                <a:schemeClr val="bg1"/>
              </a:solidFill>
            </a:endParaRPr>
          </a:p>
          <a:p>
            <a:pPr marL="0" indent="0">
              <a:buClr>
                <a:srgbClr val="FFFFFF"/>
              </a:buClr>
              <a:buFont typeface="Wingdings" panose="05000000000000000000" charset="0"/>
              <a:buNone/>
            </a:pPr>
            <a:endParaRPr lang="en-US" sz="2000">
              <a:solidFill>
                <a:schemeClr val="bg1"/>
              </a:solidFill>
            </a:endParaRPr>
          </a:p>
          <a:p>
            <a:pPr marL="285750" indent="-285750">
              <a:buClr>
                <a:srgbClr val="FFFFFF"/>
              </a:buClr>
              <a:buFont typeface="Arial" panose="020B0604020202020204" pitchFamily="34" charset="0"/>
              <a:buChar char="•"/>
            </a:pPr>
            <a:r>
              <a:rPr lang="en-US">
                <a:solidFill>
                  <a:schemeClr val="bg1"/>
                </a:solidFill>
              </a:rPr>
              <a:t>The code evaluates multiple classifiers on the given dataset and calculates the accuracy scores for both the train and test data.</a:t>
            </a:r>
            <a:endParaRPr lang="en-US">
              <a:solidFill>
                <a:schemeClr val="bg1"/>
              </a:solidFill>
            </a:endParaRPr>
          </a:p>
          <a:p>
            <a:pPr marL="285750" indent="-285750">
              <a:buClr>
                <a:srgbClr val="FFFFFF"/>
              </a:buClr>
              <a:buFont typeface="Arial" panose="020B0604020202020204" pitchFamily="34" charset="0"/>
              <a:buChar char="•"/>
            </a:pPr>
            <a:endParaRPr lang="en-US">
              <a:solidFill>
                <a:schemeClr val="bg1"/>
              </a:solidFill>
            </a:endParaRPr>
          </a:p>
          <a:p>
            <a:pPr marL="285750" indent="-285750">
              <a:buClr>
                <a:srgbClr val="FFFFFF"/>
              </a:buClr>
              <a:buFont typeface="Arial" panose="020B0604020202020204" pitchFamily="34" charset="0"/>
              <a:buChar char="•"/>
            </a:pPr>
            <a:r>
              <a:rPr lang="en-US">
                <a:solidFill>
                  <a:schemeClr val="bg1"/>
                </a:solidFill>
              </a:rPr>
              <a:t>The train accuracy score measures how well the classifier performs on the data it was trained on, while the test accuracy score measures its performance on unseen data.</a:t>
            </a:r>
            <a:endParaRPr lang="en-US">
              <a:solidFill>
                <a:schemeClr val="bg1"/>
              </a:solidFill>
            </a:endParaRPr>
          </a:p>
        </p:txBody>
      </p:sp>
      <p:sp>
        <p:nvSpPr>
          <p:cNvPr id="4" name="Text Box 3"/>
          <p:cNvSpPr txBox="1"/>
          <p:nvPr/>
        </p:nvSpPr>
        <p:spPr>
          <a:xfrm>
            <a:off x="611505" y="3291840"/>
            <a:ext cx="7211695" cy="1783715"/>
          </a:xfrm>
          <a:prstGeom prst="rect">
            <a:avLst/>
          </a:prstGeom>
          <a:noFill/>
        </p:spPr>
        <p:txBody>
          <a:bodyPr wrap="square" rtlCol="0">
            <a:spAutoFit/>
          </a:bodyPr>
          <a:p>
            <a:pPr marL="342900" indent="-342900">
              <a:buClr>
                <a:srgbClr val="FFFFFF"/>
              </a:buClr>
              <a:buFont typeface="Wingdings" panose="05000000000000000000" charset="0"/>
              <a:buChar char="o"/>
            </a:pPr>
            <a:r>
              <a:rPr lang="en-US" sz="2000">
                <a:solidFill>
                  <a:schemeClr val="bg1"/>
                </a:solidFill>
              </a:rPr>
              <a:t>Cross-Validation Scores:</a:t>
            </a:r>
            <a:endParaRPr lang="en-US" sz="2000">
              <a:solidFill>
                <a:schemeClr val="bg1"/>
              </a:solidFill>
            </a:endParaRPr>
          </a:p>
          <a:p>
            <a:pPr marL="0" indent="0">
              <a:buClr>
                <a:srgbClr val="FFFFFF"/>
              </a:buClr>
              <a:buFont typeface="Wingdings" panose="05000000000000000000" charset="0"/>
              <a:buNone/>
            </a:pPr>
            <a:endParaRPr lang="en-US" sz="2000">
              <a:solidFill>
                <a:schemeClr val="bg1"/>
              </a:solidFill>
            </a:endParaRPr>
          </a:p>
          <a:p>
            <a:pPr marL="285750" indent="-285750">
              <a:buClr>
                <a:srgbClr val="FFFFFF"/>
              </a:buClr>
              <a:buFont typeface="Arial" panose="020B0604020202020204" pitchFamily="34" charset="0"/>
              <a:buChar char="•"/>
            </a:pPr>
            <a:r>
              <a:rPr lang="en-US">
                <a:solidFill>
                  <a:schemeClr val="bg1"/>
                </a:solidFill>
              </a:rPr>
              <a:t>Cross-validation is performed using the cross_val_score function to evaluate the classifier's performance on different train/test splits of the data.</a:t>
            </a:r>
            <a:endParaRPr lang="en-US">
              <a:solidFill>
                <a:schemeClr val="bg1"/>
              </a:solidFill>
            </a:endParaRPr>
          </a:p>
          <a:p>
            <a:pPr marL="0" indent="0">
              <a:buClr>
                <a:srgbClr val="FFFFFF"/>
              </a:buClr>
              <a:buFont typeface="Arial" panose="020B0604020202020204" pitchFamily="34" charset="0"/>
              <a:buNone/>
            </a:pPr>
            <a:endParaRPr lang="en-US">
              <a:solidFill>
                <a:schemeClr val="bg1"/>
              </a:solidFill>
            </a:endParaRPr>
          </a:p>
          <a:p>
            <a:pPr marL="285750" indent="-285750">
              <a:buClr>
                <a:srgbClr val="FFFFFF"/>
              </a:buClr>
              <a:buFont typeface="Arial" panose="020B0604020202020204" pitchFamily="34" charset="0"/>
              <a:buChar char="•"/>
            </a:pPr>
            <a:r>
              <a:rPr lang="en-US">
                <a:solidFill>
                  <a:schemeClr val="bg1"/>
                </a:solidFill>
              </a:rPr>
              <a:t>The code prints the cross-validation scores, which represent the accuracy of the classifier averaged over multiple train/test splits.</a:t>
            </a:r>
            <a:endParaRPr 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3065" y="422275"/>
            <a:ext cx="8131810" cy="2659380"/>
          </a:xfrm>
          <a:prstGeom prst="rect">
            <a:avLst/>
          </a:prstGeom>
          <a:noFill/>
        </p:spPr>
        <p:txBody>
          <a:bodyPr wrap="square" rtlCol="0">
            <a:noAutofit/>
          </a:bodyPr>
          <a:p>
            <a:pPr marL="342900" indent="-342900">
              <a:lnSpc>
                <a:spcPct val="80000"/>
              </a:lnSpc>
              <a:buClr>
                <a:srgbClr val="FFFFFF"/>
              </a:buClr>
              <a:buFont typeface="Wingdings" panose="05000000000000000000" charset="0"/>
              <a:buChar char="o"/>
            </a:pPr>
            <a:r>
              <a:rPr lang="en-US" sz="2000">
                <a:solidFill>
                  <a:schemeClr val="bg1"/>
                </a:solidFill>
              </a:rPr>
              <a:t>Precision, Recall, and F1-Score:</a:t>
            </a:r>
            <a:endParaRPr lang="en-US" sz="2000">
              <a:solidFill>
                <a:schemeClr val="bg1"/>
              </a:solidFill>
            </a:endParaRPr>
          </a:p>
          <a:p>
            <a:pPr marL="0" indent="0">
              <a:lnSpc>
                <a:spcPct val="80000"/>
              </a:lnSpc>
              <a:buFont typeface="Wingdings" panose="05000000000000000000" charset="0"/>
              <a:buNone/>
            </a:pPr>
            <a:endParaRPr lang="en-US" sz="2000">
              <a:solidFill>
                <a:schemeClr val="bg1"/>
              </a:solidFill>
            </a:endParaRPr>
          </a:p>
          <a:p>
            <a:pPr marL="285750" indent="-285750">
              <a:lnSpc>
                <a:spcPct val="80000"/>
              </a:lnSpc>
              <a:buClr>
                <a:srgbClr val="FFFFFF"/>
              </a:buClr>
              <a:buFont typeface="Arial" panose="020B0604020202020204" pitchFamily="34" charset="0"/>
              <a:buChar char="•"/>
            </a:pPr>
            <a:r>
              <a:rPr lang="en-US" sz="1600">
                <a:solidFill>
                  <a:schemeClr val="bg1"/>
                </a:solidFill>
              </a:rPr>
              <a:t>The code calculates the precision, recall, and F1-score for the test data.</a:t>
            </a:r>
            <a:endParaRPr lang="en-US" sz="1600">
              <a:solidFill>
                <a:schemeClr val="bg1"/>
              </a:solidFill>
            </a:endParaRPr>
          </a:p>
          <a:p>
            <a:pPr marL="0" indent="0">
              <a:lnSpc>
                <a:spcPct val="80000"/>
              </a:lnSpc>
              <a:buClr>
                <a:srgbClr val="FFFFFF"/>
              </a:buClr>
              <a:buFont typeface="Arial" panose="020B0604020202020204" pitchFamily="34" charset="0"/>
              <a:buNone/>
            </a:pPr>
            <a:endParaRPr lang="en-US" sz="1600">
              <a:solidFill>
                <a:schemeClr val="bg1"/>
              </a:solidFill>
            </a:endParaRPr>
          </a:p>
          <a:p>
            <a:pPr marL="285750" indent="-285750">
              <a:lnSpc>
                <a:spcPct val="80000"/>
              </a:lnSpc>
              <a:buClr>
                <a:srgbClr val="FFFFFF"/>
              </a:buClr>
              <a:buFont typeface="Arial" panose="020B0604020202020204" pitchFamily="34" charset="0"/>
              <a:buChar char="•"/>
            </a:pPr>
            <a:r>
              <a:rPr lang="en-US" sz="1600">
                <a:solidFill>
                  <a:schemeClr val="bg1"/>
                </a:solidFill>
              </a:rPr>
              <a:t>Precision measures the proportion of correctly predicted positive instances out of all instances predicted as positive.</a:t>
            </a:r>
            <a:endParaRPr lang="en-US" sz="1600">
              <a:solidFill>
                <a:schemeClr val="bg1"/>
              </a:solidFill>
            </a:endParaRPr>
          </a:p>
          <a:p>
            <a:pPr>
              <a:lnSpc>
                <a:spcPct val="80000"/>
              </a:lnSpc>
            </a:pPr>
            <a:endParaRPr lang="en-US" sz="1600">
              <a:solidFill>
                <a:schemeClr val="bg1"/>
              </a:solidFill>
            </a:endParaRPr>
          </a:p>
          <a:p>
            <a:pPr marL="285750" indent="-285750">
              <a:lnSpc>
                <a:spcPct val="80000"/>
              </a:lnSpc>
              <a:buClrTx/>
              <a:buFont typeface="Arial" panose="020B0604020202020204" pitchFamily="34" charset="0"/>
              <a:buChar char="•"/>
            </a:pPr>
            <a:r>
              <a:rPr lang="en-US" sz="1600">
                <a:solidFill>
                  <a:schemeClr val="bg1"/>
                </a:solidFill>
              </a:rPr>
              <a:t>Recall measures the proportion of correctly predicted positive instances out of all actual positive instances.</a:t>
            </a:r>
            <a:endParaRPr lang="en-US" sz="1600">
              <a:solidFill>
                <a:schemeClr val="bg1"/>
              </a:solidFill>
            </a:endParaRPr>
          </a:p>
          <a:p>
            <a:pPr marL="0" indent="0">
              <a:lnSpc>
                <a:spcPct val="80000"/>
              </a:lnSpc>
              <a:buClrTx/>
              <a:buFont typeface="Arial" panose="020B0604020202020204" pitchFamily="34" charset="0"/>
              <a:buNone/>
            </a:pPr>
            <a:endParaRPr lang="en-US" sz="1600">
              <a:solidFill>
                <a:schemeClr val="bg1"/>
              </a:solidFill>
            </a:endParaRPr>
          </a:p>
          <a:p>
            <a:pPr marL="285750" indent="-285750">
              <a:lnSpc>
                <a:spcPct val="80000"/>
              </a:lnSpc>
              <a:buClrTx/>
              <a:buFont typeface="Arial" panose="020B0604020202020204" pitchFamily="34" charset="0"/>
              <a:buChar char="•"/>
            </a:pPr>
            <a:r>
              <a:rPr lang="en-US" sz="1600">
                <a:solidFill>
                  <a:schemeClr val="bg1"/>
                </a:solidFill>
              </a:rPr>
              <a:t>The F1-score is the harmonic mean of precision and recall, providing a balanced measure of the classifier's performance.</a:t>
            </a:r>
            <a:endParaRPr lang="en-US" sz="1600">
              <a:solidFill>
                <a:schemeClr val="bg1"/>
              </a:solidFill>
            </a:endParaRPr>
          </a:p>
        </p:txBody>
      </p:sp>
      <p:sp>
        <p:nvSpPr>
          <p:cNvPr id="3" name="Text Box 2"/>
          <p:cNvSpPr txBox="1"/>
          <p:nvPr/>
        </p:nvSpPr>
        <p:spPr>
          <a:xfrm>
            <a:off x="467360" y="3007360"/>
            <a:ext cx="7975600" cy="1783715"/>
          </a:xfrm>
          <a:prstGeom prst="rect">
            <a:avLst/>
          </a:prstGeom>
          <a:noFill/>
        </p:spPr>
        <p:txBody>
          <a:bodyPr wrap="square" rtlCol="0">
            <a:noAutofit/>
          </a:bodyPr>
          <a:p>
            <a:pPr marL="342900" indent="-342900">
              <a:buClr>
                <a:srgbClr val="FFFFFF"/>
              </a:buClr>
              <a:buFont typeface="Wingdings" panose="05000000000000000000" charset="0"/>
              <a:buChar char="o"/>
            </a:pPr>
            <a:r>
              <a:rPr lang="en-US" sz="2000">
                <a:solidFill>
                  <a:schemeClr val="bg1"/>
                </a:solidFill>
              </a:rPr>
              <a:t>Classification Report:</a:t>
            </a:r>
            <a:endParaRPr lang="en-US" sz="2000">
              <a:solidFill>
                <a:schemeClr val="bg1"/>
              </a:solidFill>
            </a:endParaRPr>
          </a:p>
          <a:p>
            <a:pPr marL="0" indent="0">
              <a:buClr>
                <a:srgbClr val="FFFFFF"/>
              </a:buClr>
              <a:buFont typeface="Wingdings" panose="05000000000000000000" charset="0"/>
              <a:buNone/>
            </a:pPr>
            <a:endParaRPr lang="en-US" sz="2000">
              <a:solidFill>
                <a:schemeClr val="bg1"/>
              </a:solidFill>
            </a:endParaRPr>
          </a:p>
          <a:p>
            <a:pPr marL="285750" indent="-285750">
              <a:buClr>
                <a:srgbClr val="FFFFFF"/>
              </a:buClr>
              <a:buFont typeface="Arial" panose="020B0604020202020204" pitchFamily="34" charset="0"/>
              <a:buChar char="•"/>
            </a:pPr>
            <a:r>
              <a:rPr lang="en-US">
                <a:solidFill>
                  <a:schemeClr val="bg1"/>
                </a:solidFill>
              </a:rPr>
              <a:t>The code prints the classification report for the test data, which includes precision, recall, F1-score, and support for each class.</a:t>
            </a:r>
            <a:endParaRPr lang="en-US">
              <a:solidFill>
                <a:schemeClr val="bg1"/>
              </a:solidFill>
            </a:endParaRPr>
          </a:p>
          <a:p>
            <a:pPr marL="0" indent="0">
              <a:buClr>
                <a:srgbClr val="FFFFFF"/>
              </a:buClr>
              <a:buFont typeface="Arial" panose="020B0604020202020204" pitchFamily="34" charset="0"/>
              <a:buNone/>
            </a:pPr>
            <a:endParaRPr lang="en-US">
              <a:solidFill>
                <a:schemeClr val="bg1"/>
              </a:solidFill>
            </a:endParaRPr>
          </a:p>
          <a:p>
            <a:pPr marL="285750" indent="-285750">
              <a:buClr>
                <a:srgbClr val="FFFFFF"/>
              </a:buClr>
              <a:buFont typeface="Arial" panose="020B0604020202020204" pitchFamily="34" charset="0"/>
              <a:buChar char="•"/>
            </a:pPr>
            <a:r>
              <a:rPr lang="en-US">
                <a:solidFill>
                  <a:schemeClr val="bg1"/>
                </a:solidFill>
              </a:rPr>
              <a:t>The classification report provides a detailed breakdown of the classifier's performance for each class, allowing for further analysis and understanding of its strengths and weaknesses.</a:t>
            </a:r>
            <a:endParaRPr lang="en-US">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3792" name="Shape 13792"/>
        <p:cNvGrpSpPr/>
        <p:nvPr/>
      </p:nvGrpSpPr>
      <p:grpSpPr>
        <a:xfrm>
          <a:off x="0" y="0"/>
          <a:ext cx="0" cy="0"/>
          <a:chOff x="0" y="0"/>
          <a:chExt cx="0" cy="0"/>
        </a:xfrm>
      </p:grpSpPr>
      <p:sp>
        <p:nvSpPr>
          <p:cNvPr id="1" name="Text Box 0"/>
          <p:cNvSpPr txBox="1"/>
          <p:nvPr/>
        </p:nvSpPr>
        <p:spPr>
          <a:xfrm>
            <a:off x="2391410" y="1873250"/>
            <a:ext cx="4340860" cy="583565"/>
          </a:xfrm>
          <a:prstGeom prst="rect">
            <a:avLst/>
          </a:prstGeom>
          <a:noFill/>
        </p:spPr>
        <p:txBody>
          <a:bodyPr wrap="square" rtlCol="0">
            <a:spAutoFit/>
          </a:bodyPr>
          <a:p>
            <a:pPr algn="ctr"/>
            <a:r>
              <a:rPr lang="en-US" sz="3200">
                <a:solidFill>
                  <a:schemeClr val="bg1"/>
                </a:solidFill>
              </a:rPr>
              <a:t>Thanks For Watching</a:t>
            </a:r>
            <a:endParaRPr lang="en-US" sz="3200">
              <a:solidFill>
                <a:schemeClr val="bg1"/>
              </a:solidFill>
            </a:endParaRPr>
          </a:p>
        </p:txBody>
      </p:sp>
      <p:pic>
        <p:nvPicPr>
          <p:cNvPr id="3" name="Picture 2"/>
          <p:cNvPicPr>
            <a:picLocks noChangeAspect="1"/>
          </p:cNvPicPr>
          <p:nvPr/>
        </p:nvPicPr>
        <p:blipFill>
          <a:blip r:embed="rId1"/>
          <a:stretch>
            <a:fillRect/>
          </a:stretch>
        </p:blipFill>
        <p:spPr>
          <a:xfrm>
            <a:off x="4859655" y="3867785"/>
            <a:ext cx="4114800" cy="1051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4" name="Shape 464"/>
        <p:cNvGrpSpPr/>
        <p:nvPr/>
      </p:nvGrpSpPr>
      <p:grpSpPr>
        <a:xfrm>
          <a:off x="0" y="0"/>
          <a:ext cx="0" cy="0"/>
          <a:chOff x="0" y="0"/>
          <a:chExt cx="0" cy="0"/>
        </a:xfrm>
      </p:grpSpPr>
      <p:sp>
        <p:nvSpPr>
          <p:cNvPr id="465" name="Google Shape;465;p26"/>
          <p:cNvSpPr txBox="1"/>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Here’s what you’ll find in </a:t>
            </a:r>
            <a:r>
              <a:rPr lang="en-US" altLang="en-GB"/>
              <a:t>Slides</a:t>
            </a:r>
            <a:r>
              <a:rPr lang="en-GB"/>
              <a:t>:</a:t>
            </a:r>
            <a:endParaRPr lang="en-GB"/>
          </a:p>
          <a:p>
            <a:pPr marL="0" lvl="0" indent="0" algn="l" rtl="0">
              <a:lnSpc>
                <a:spcPct val="100000"/>
              </a:lnSpc>
              <a:spcBef>
                <a:spcPts val="1600"/>
              </a:spcBef>
              <a:spcAft>
                <a:spcPts val="0"/>
              </a:spcAft>
              <a:buNone/>
            </a:pPr>
          </a:p>
          <a:p>
            <a:pPr marL="457200" lvl="0" indent="-304800" algn="l" rtl="0">
              <a:lnSpc>
                <a:spcPct val="250000"/>
              </a:lnSpc>
              <a:spcBef>
                <a:spcPts val="0"/>
              </a:spcBef>
              <a:spcAft>
                <a:spcPts val="0"/>
              </a:spcAft>
              <a:buClr>
                <a:schemeClr val="lt1"/>
              </a:buClr>
              <a:buSzPts val="1200"/>
              <a:buFont typeface="Maven Pro"/>
              <a:buAutoNum type="arabicPeriod"/>
            </a:pPr>
            <a:r>
              <a:rPr lang="en-US"/>
              <a:t>First we will Discuss about Idea of the Project</a:t>
            </a:r>
            <a:endParaRPr lang="en-US"/>
          </a:p>
          <a:p>
            <a:pPr marL="457200" lvl="0" indent="-304800" algn="l" rtl="0">
              <a:lnSpc>
                <a:spcPct val="250000"/>
              </a:lnSpc>
              <a:spcBef>
                <a:spcPts val="0"/>
              </a:spcBef>
              <a:spcAft>
                <a:spcPts val="0"/>
              </a:spcAft>
              <a:buClr>
                <a:schemeClr val="lt1"/>
              </a:buClr>
              <a:buSzPts val="1200"/>
              <a:buFont typeface="Maven Pro"/>
              <a:buAutoNum type="arabicPeriod"/>
            </a:pPr>
            <a:r>
              <a:rPr lang="en-US"/>
              <a:t>Interpret the answers to our business questions.</a:t>
            </a:r>
            <a:endParaRPr lang="en-US"/>
          </a:p>
          <a:p>
            <a:pPr marL="457200" lvl="0" indent="-304800" algn="l" rtl="0">
              <a:lnSpc>
                <a:spcPct val="250000"/>
              </a:lnSpc>
              <a:spcBef>
                <a:spcPts val="0"/>
              </a:spcBef>
              <a:spcAft>
                <a:spcPts val="0"/>
              </a:spcAft>
              <a:buClr>
                <a:schemeClr val="lt1"/>
              </a:buClr>
              <a:buSzPts val="1200"/>
              <a:buFont typeface="Maven Pro"/>
              <a:buAutoNum type="arabicPeriod"/>
            </a:pPr>
            <a:r>
              <a:rPr lang="en-US"/>
              <a:t>Interpret the evaluation of our machine learning model.</a:t>
            </a:r>
            <a:endParaRPr lang="en-US"/>
          </a:p>
          <a:p>
            <a:pPr marL="457200" lvl="0" indent="-304800" algn="l" rtl="0">
              <a:lnSpc>
                <a:spcPct val="250000"/>
              </a:lnSpc>
              <a:spcBef>
                <a:spcPts val="0"/>
              </a:spcBef>
              <a:spcAft>
                <a:spcPts val="0"/>
              </a:spcAft>
              <a:buClr>
                <a:schemeClr val="lt1"/>
              </a:buClr>
              <a:buSzPts val="1200"/>
              <a:buFont typeface="Maven Pro"/>
              <a:buAutoNum type="arabicPeriod"/>
            </a:pPr>
            <a:r>
              <a:rPr lang="en-US"/>
              <a:t>Final summary for our results and how you can make use of it in this use case.</a:t>
            </a:r>
            <a:endParaRPr lang="en-US"/>
          </a:p>
          <a:p>
            <a:pPr marL="152400" lvl="0" indent="0" algn="l" rtl="0">
              <a:lnSpc>
                <a:spcPct val="100000"/>
              </a:lnSpc>
              <a:spcBef>
                <a:spcPts val="0"/>
              </a:spcBef>
              <a:spcAft>
                <a:spcPts val="0"/>
              </a:spcAft>
              <a:buClr>
                <a:schemeClr val="lt1"/>
              </a:buClr>
              <a:buSzPts val="1200"/>
              <a:buFont typeface="Maven Pro"/>
              <a:buNone/>
            </a:pPr>
            <a:endParaRPr lang="en-GB"/>
          </a:p>
          <a:p>
            <a:pPr marL="0" lvl="0" indent="0" algn="l" rtl="0">
              <a:lnSpc>
                <a:spcPct val="100000"/>
              </a:lnSpc>
              <a:spcBef>
                <a:spcPts val="1600"/>
              </a:spcBef>
              <a:spcAft>
                <a:spcPts val="1600"/>
              </a:spcAft>
              <a:buNone/>
            </a:pPr>
          </a:p>
        </p:txBody>
      </p:sp>
      <p:sp>
        <p:nvSpPr>
          <p:cNvPr id="466" name="Google Shape;466;p26"/>
          <p:cNvSpPr txBox="1"/>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CONTENTS OF THIS </a:t>
            </a:r>
            <a:r>
              <a:rPr lang="en-US" altLang="en-GB"/>
              <a:t>Project</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27"/>
          <p:cNvSpPr txBox="1"/>
          <p:nvPr>
            <p:ph type="ctrTitle" idx="13"/>
          </p:nvPr>
        </p:nvSpPr>
        <p:spPr>
          <a:xfrm>
            <a:off x="6659946" y="3219635"/>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TARGET</a:t>
            </a:r>
            <a:endParaRPr lang="en-GB"/>
          </a:p>
        </p:txBody>
      </p:sp>
      <p:sp>
        <p:nvSpPr>
          <p:cNvPr id="472" name="Google Shape;472;p27"/>
          <p:cNvSpPr txBox="1"/>
          <p:nvPr>
            <p:ph type="subTitle" idx="1"/>
          </p:nvPr>
        </p:nvSpPr>
        <p:spPr>
          <a:xfrm>
            <a:off x="6666230" y="3829685"/>
            <a:ext cx="1753870" cy="10610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Is to predict if the restaurant will close or no</a:t>
            </a:r>
            <a:endParaRPr lang="en-US" altLang="en-GB"/>
          </a:p>
        </p:txBody>
      </p:sp>
      <p:sp>
        <p:nvSpPr>
          <p:cNvPr id="473" name="Google Shape;473;p27"/>
          <p:cNvSpPr txBox="1"/>
          <p:nvPr>
            <p:ph type="ctrTitle" idx="4"/>
          </p:nvPr>
        </p:nvSpPr>
        <p:spPr>
          <a:xfrm>
            <a:off x="3923784" y="314788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OUR PROCESS</a:t>
            </a:r>
            <a:endParaRPr lang="en-GB"/>
          </a:p>
        </p:txBody>
      </p:sp>
      <p:sp>
        <p:nvSpPr>
          <p:cNvPr id="474" name="Google Shape;474;p27"/>
          <p:cNvSpPr txBox="1"/>
          <p:nvPr>
            <p:ph type="ctrTitle"/>
          </p:nvPr>
        </p:nvSpPr>
        <p:spPr>
          <a:xfrm>
            <a:off x="1187740" y="3292025"/>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PROBLEM &amp; SOLUTION</a:t>
            </a:r>
            <a:endParaRPr lang="en-GB"/>
          </a:p>
        </p:txBody>
      </p:sp>
      <p:sp>
        <p:nvSpPr>
          <p:cNvPr id="475" name="Google Shape;475;p27"/>
          <p:cNvSpPr txBox="1"/>
          <p:nvPr>
            <p:ph type="subTitle" idx="2"/>
          </p:nvPr>
        </p:nvSpPr>
        <p:spPr>
          <a:xfrm>
            <a:off x="1223010" y="3829685"/>
            <a:ext cx="1755775" cy="11995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We have data for </a:t>
            </a:r>
            <a:r>
              <a:rPr lang="en-US" altLang="en-GB">
                <a:sym typeface="+mn-ea"/>
              </a:rPr>
              <a:t>restaurants want to classify if it will still open or will close</a:t>
            </a:r>
            <a:endParaRPr lang="en-US" altLang="en-GB"/>
          </a:p>
        </p:txBody>
      </p:sp>
      <p:sp>
        <p:nvSpPr>
          <p:cNvPr id="476" name="Google Shape;476;p27"/>
          <p:cNvSpPr txBox="1"/>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477" name="Google Shape;477;p27"/>
          <p:cNvSpPr txBox="1"/>
          <p:nvPr>
            <p:ph type="subTitle" idx="5"/>
          </p:nvPr>
        </p:nvSpPr>
        <p:spPr>
          <a:xfrm>
            <a:off x="3942715" y="3703955"/>
            <a:ext cx="1755775" cy="12166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We will build a classification model and use  5 algorithms to perform solutions </a:t>
            </a:r>
            <a:endParaRPr lang="en-US" altLang="en-GB"/>
          </a:p>
        </p:txBody>
      </p:sp>
      <p:sp>
        <p:nvSpPr>
          <p:cNvPr id="478" name="Google Shape;478;p27"/>
          <p:cNvSpPr txBox="1"/>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479" name="Google Shape;479;p27"/>
          <p:cNvSpPr txBox="1"/>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TABLE OF CONTENTS</a:t>
            </a:r>
            <a:endParaRPr lang="en-GB"/>
          </a:p>
        </p:txBody>
      </p:sp>
      <p:sp>
        <p:nvSpPr>
          <p:cNvPr id="480" name="Google Shape;480;p27"/>
          <p:cNvSpPr txBox="1"/>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1"/>
          <p:nvPr>
            <p:ph type="body" idx="1"/>
          </p:nvPr>
        </p:nvSpPr>
        <p:spPr>
          <a:xfrm>
            <a:off x="619125" y="857885"/>
            <a:ext cx="3534410" cy="36537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00"/>
              <a:t>Restaurants from all over the world can be found here in Bengaluru. From the United States to </a:t>
            </a:r>
            <a:endParaRPr lang="en-GB" sz="900"/>
          </a:p>
          <a:p>
            <a:pPr marL="0" lvl="0" indent="0" algn="l" rtl="0">
              <a:spcBef>
                <a:spcPts val="0"/>
              </a:spcBef>
              <a:spcAft>
                <a:spcPts val="0"/>
              </a:spcAft>
              <a:buNone/>
            </a:pPr>
            <a:r>
              <a:rPr lang="en-GB" sz="900"/>
              <a:t>Japan, Russia to Antarctica, you get all types of cuisines here. Delivery, Dine-out, Pubs, Bars, Drinks, </a:t>
            </a:r>
            <a:endParaRPr lang="en-GB" sz="900"/>
          </a:p>
          <a:p>
            <a:pPr marL="0" lvl="0" indent="0" algn="l" rtl="0">
              <a:spcBef>
                <a:spcPts val="0"/>
              </a:spcBef>
              <a:spcAft>
                <a:spcPts val="0"/>
              </a:spcAft>
              <a:buNone/>
            </a:pPr>
            <a:r>
              <a:rPr lang="en-GB" sz="900"/>
              <a:t>Buffet, Desserts, you name it and Bengaluru has it.</a:t>
            </a:r>
            <a:endParaRPr lang="en-GB" sz="900"/>
          </a:p>
          <a:p>
            <a:pPr marL="0" lvl="0" indent="0" algn="l" rtl="0">
              <a:spcBef>
                <a:spcPts val="0"/>
              </a:spcBef>
              <a:spcAft>
                <a:spcPts val="0"/>
              </a:spcAft>
              <a:buNone/>
            </a:pPr>
            <a:r>
              <a:rPr lang="en-GB" sz="900"/>
              <a:t>Bengaluru is the best place for foodies. The number of restaurants is increasing day by day. </a:t>
            </a:r>
            <a:endParaRPr lang="en-GB" sz="900"/>
          </a:p>
          <a:p>
            <a:pPr marL="0" lvl="0" indent="0" algn="l" rtl="0">
              <a:spcBef>
                <a:spcPts val="0"/>
              </a:spcBef>
              <a:spcAft>
                <a:spcPts val="0"/>
              </a:spcAft>
              <a:buNone/>
            </a:pPr>
            <a:r>
              <a:rPr lang="en-GB" sz="900"/>
              <a:t>Currently it stands at approximately 12,000 restaurants. With such a high number of restaurants. This </a:t>
            </a:r>
            <a:endParaRPr lang="en-GB" sz="900"/>
          </a:p>
          <a:p>
            <a:pPr marL="0" lvl="0" indent="0" algn="l" rtl="0">
              <a:spcBef>
                <a:spcPts val="0"/>
              </a:spcBef>
              <a:spcAft>
                <a:spcPts val="0"/>
              </a:spcAft>
              <a:buNone/>
            </a:pPr>
            <a:r>
              <a:rPr lang="en-GB" sz="900"/>
              <a:t>industry hasn't been saturated yet. And new restaurants are opening every day.</a:t>
            </a:r>
            <a:endParaRPr lang="en-GB" sz="900"/>
          </a:p>
          <a:p>
            <a:pPr marL="0" lvl="0" indent="0" algn="l" rtl="0">
              <a:spcBef>
                <a:spcPts val="0"/>
              </a:spcBef>
              <a:spcAft>
                <a:spcPts val="0"/>
              </a:spcAft>
              <a:buNone/>
            </a:pPr>
            <a:r>
              <a:rPr lang="en-GB" sz="900"/>
              <a:t>However, it has become difficult for them to compete with already established restaurants. The </a:t>
            </a:r>
            <a:endParaRPr lang="en-GB" sz="900"/>
          </a:p>
          <a:p>
            <a:pPr marL="0" lvl="0" indent="0" algn="l" rtl="0">
              <a:spcBef>
                <a:spcPts val="0"/>
              </a:spcBef>
              <a:spcAft>
                <a:spcPts val="0"/>
              </a:spcAft>
              <a:buNone/>
            </a:pPr>
            <a:r>
              <a:rPr lang="en-GB" sz="900"/>
              <a:t>key issues that continue to pose a challenge to them include high real estate costs, rising food costs, </a:t>
            </a:r>
            <a:endParaRPr lang="en-GB" sz="900"/>
          </a:p>
          <a:p>
            <a:pPr marL="0" lvl="0" indent="0" algn="l" rtl="0">
              <a:spcBef>
                <a:spcPts val="0"/>
              </a:spcBef>
              <a:spcAft>
                <a:spcPts val="0"/>
              </a:spcAft>
              <a:buNone/>
            </a:pPr>
            <a:r>
              <a:rPr lang="en-GB" sz="900"/>
              <a:t>shortage of quality manpower, fragmented supply chain and over-licensing. </a:t>
            </a:r>
            <a:endParaRPr lang="en-GB" sz="900"/>
          </a:p>
          <a:p>
            <a:pPr marL="0" lvl="0" indent="0" algn="l" rtl="0">
              <a:spcBef>
                <a:spcPts val="0"/>
              </a:spcBef>
              <a:spcAft>
                <a:spcPts val="0"/>
              </a:spcAft>
              <a:buNone/>
            </a:pPr>
            <a:r>
              <a:rPr lang="en-GB" sz="900"/>
              <a:t>This Zomato data aims at analyzing the demography of the location. Most importantly it will help </a:t>
            </a:r>
            <a:endParaRPr lang="en-GB" sz="900"/>
          </a:p>
          <a:p>
            <a:pPr marL="0" lvl="0" indent="0" algn="l" rtl="0">
              <a:spcBef>
                <a:spcPts val="0"/>
              </a:spcBef>
              <a:spcAft>
                <a:spcPts val="0"/>
              </a:spcAft>
              <a:buNone/>
            </a:pPr>
            <a:r>
              <a:rPr lang="en-GB" sz="900"/>
              <a:t>new restaurants in deciding their theme, menus, cuisine, cost etc. for a particular location. It also aims at </a:t>
            </a:r>
            <a:endParaRPr lang="en-GB" sz="900"/>
          </a:p>
          <a:p>
            <a:pPr marL="0" lvl="0" indent="0" algn="l" rtl="0">
              <a:spcBef>
                <a:spcPts val="0"/>
              </a:spcBef>
              <a:spcAft>
                <a:spcPts val="0"/>
              </a:spcAft>
              <a:buNone/>
            </a:pPr>
            <a:r>
              <a:rPr lang="en-GB" sz="900"/>
              <a:t>finding similarity between neighborhoods of Bengaluru based on food. The dataset also contains reviews </a:t>
            </a:r>
            <a:endParaRPr lang="en-GB" sz="900"/>
          </a:p>
          <a:p>
            <a:pPr marL="0" lvl="0" indent="0" algn="l" rtl="0">
              <a:spcBef>
                <a:spcPts val="0"/>
              </a:spcBef>
              <a:spcAft>
                <a:spcPts val="0"/>
              </a:spcAft>
              <a:buNone/>
            </a:pPr>
            <a:r>
              <a:rPr lang="en-GB" sz="900"/>
              <a:t>for each of the restaurants which will help in finding overall rating for the place.</a:t>
            </a:r>
            <a:endParaRPr lang="en-GB" sz="900"/>
          </a:p>
        </p:txBody>
      </p:sp>
      <p:sp>
        <p:nvSpPr>
          <p:cNvPr id="507" name="Google Shape;507;p28"/>
          <p:cNvSpPr txBox="1"/>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Context</a:t>
            </a:r>
            <a:endParaRPr lang="en-US" altLang="en-GB"/>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Picture 2"/>
          <p:cNvPicPr>
            <a:picLocks noChangeAspect="1"/>
          </p:cNvPicPr>
          <p:nvPr/>
        </p:nvPicPr>
        <p:blipFill>
          <a:blip r:embed="rId1"/>
          <a:stretch>
            <a:fillRect/>
          </a:stretch>
        </p:blipFill>
        <p:spPr>
          <a:xfrm>
            <a:off x="4140200" y="1851660"/>
            <a:ext cx="4145280" cy="937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0" name="Shape 570"/>
        <p:cNvGrpSpPr/>
        <p:nvPr/>
      </p:nvGrpSpPr>
      <p:grpSpPr>
        <a:xfrm>
          <a:off x="0" y="0"/>
          <a:ext cx="0" cy="0"/>
          <a:chOff x="0" y="0"/>
          <a:chExt cx="0" cy="0"/>
        </a:xfrm>
      </p:grpSpPr>
      <p:sp>
        <p:nvSpPr>
          <p:cNvPr id="571" name="Google Shape;571;p29"/>
          <p:cNvSpPr txBox="1"/>
          <p:nvPr>
            <p:ph type="ctrTitle" idx="4294967295"/>
          </p:nvPr>
        </p:nvSpPr>
        <p:spPr>
          <a:xfrm>
            <a:off x="971550" y="195580"/>
            <a:ext cx="6986905" cy="577850"/>
          </a:xfrm>
          <a:prstGeom prst="rect">
            <a:avLst/>
          </a:prstGeom>
        </p:spPr>
        <p:txBody>
          <a:bodyPr spcFirstLastPara="1" wrap="square" lIns="91425" tIns="91425" rIns="91425" bIns="91425" anchor="b" anchorCtr="0">
            <a:noAutofit/>
          </a:bodyPr>
          <a:lstStyle/>
          <a:p>
            <a:pPr marL="342900" lvl="0" indent="-342900" algn="ctr" rtl="0">
              <a:spcBef>
                <a:spcPts val="0"/>
              </a:spcBef>
              <a:spcAft>
                <a:spcPts val="0"/>
              </a:spcAft>
              <a:buFont typeface="Wingdings" panose="05000000000000000000" charset="0"/>
              <a:buChar char="o"/>
            </a:pPr>
            <a:r>
              <a:rPr lang="en-GB"/>
              <a:t>Interpret the answers to business questions.</a:t>
            </a:r>
            <a:endParaRPr lang="en-GB"/>
          </a:p>
        </p:txBody>
      </p:sp>
      <p:sp>
        <p:nvSpPr>
          <p:cNvPr id="572" name="Google Shape;572;p29"/>
          <p:cNvSpPr txBox="1"/>
          <p:nvPr>
            <p:ph type="ctrTitle" idx="4294967295"/>
          </p:nvPr>
        </p:nvSpPr>
        <p:spPr>
          <a:xfrm>
            <a:off x="0" y="777875"/>
            <a:ext cx="7657465" cy="8153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1. </a:t>
            </a:r>
            <a:r>
              <a:rPr lang="en-GB"/>
              <a:t>What type of restaurants are most</a:t>
            </a:r>
            <a:r>
              <a:rPr lang="en-US" altLang="en-GB"/>
              <a:t> </a:t>
            </a:r>
            <a:r>
              <a:rPr lang="en-GB"/>
              <a:t>common in Bengaluru?</a:t>
            </a:r>
            <a:endParaRPr lang="en-GB"/>
          </a:p>
        </p:txBody>
      </p:sp>
      <p:sp>
        <p:nvSpPr>
          <p:cNvPr id="594" name="Google Shape;594;p29"/>
          <p:cNvSpPr/>
          <p:nvPr/>
        </p:nvSpPr>
        <p:spPr>
          <a:xfrm>
            <a:off x="827114" y="444348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9"/>
          <p:cNvSpPr/>
          <p:nvPr/>
        </p:nvSpPr>
        <p:spPr>
          <a:xfrm>
            <a:off x="8459834" y="422758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 name="Picture 17"/>
          <p:cNvPicPr>
            <a:picLocks noChangeAspect="1"/>
          </p:cNvPicPr>
          <p:nvPr/>
        </p:nvPicPr>
        <p:blipFill>
          <a:blip r:embed="rId1"/>
          <a:stretch>
            <a:fillRect/>
          </a:stretch>
        </p:blipFill>
        <p:spPr>
          <a:xfrm>
            <a:off x="395605" y="1703705"/>
            <a:ext cx="4208145" cy="2181225"/>
          </a:xfrm>
          <a:prstGeom prst="rect">
            <a:avLst/>
          </a:prstGeom>
        </p:spPr>
      </p:pic>
      <p:sp>
        <p:nvSpPr>
          <p:cNvPr id="19" name="Text Box 18"/>
          <p:cNvSpPr txBox="1"/>
          <p:nvPr/>
        </p:nvSpPr>
        <p:spPr>
          <a:xfrm>
            <a:off x="5219700" y="1703705"/>
            <a:ext cx="3146425" cy="2368550"/>
          </a:xfrm>
          <a:prstGeom prst="rect">
            <a:avLst/>
          </a:prstGeom>
          <a:noFill/>
        </p:spPr>
        <p:txBody>
          <a:bodyPr wrap="square" rtlCol="0">
            <a:noAutofit/>
          </a:bodyPr>
          <a:p>
            <a:r>
              <a:rPr lang="en-US">
                <a:solidFill>
                  <a:schemeClr val="bg1"/>
                </a:solidFill>
              </a:rPr>
              <a:t>It’s a Bar Plot using Seaborn to show the count of each restaurant type on the y-axis, with the corresponding count values displayed on the x-axis. This plot provides an overview of the distribution of restaurant types in the dataset</a:t>
            </a:r>
            <a:endParaRPr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395605" y="1691005"/>
            <a:ext cx="4420235" cy="2681605"/>
          </a:xfrm>
          <a:prstGeom prst="rect">
            <a:avLst/>
          </a:prstGeom>
        </p:spPr>
      </p:pic>
      <p:sp>
        <p:nvSpPr>
          <p:cNvPr id="4" name="Text Box 3"/>
          <p:cNvSpPr txBox="1"/>
          <p:nvPr/>
        </p:nvSpPr>
        <p:spPr>
          <a:xfrm>
            <a:off x="379730" y="728345"/>
            <a:ext cx="6676390" cy="1053465"/>
          </a:xfrm>
          <a:prstGeom prst="rect">
            <a:avLst/>
          </a:prstGeom>
          <a:noFill/>
        </p:spPr>
        <p:txBody>
          <a:bodyPr wrap="square" rtlCol="0">
            <a:noAutofit/>
          </a:bodyPr>
          <a:p>
            <a:r>
              <a:rPr lang="en-US" sz="2800">
                <a:solidFill>
                  <a:schemeClr val="bg1"/>
                </a:solidFill>
              </a:rPr>
              <a:t>2. Correlation Between Different Variables</a:t>
            </a:r>
            <a:endParaRPr lang="en-US" sz="2800">
              <a:solidFill>
                <a:schemeClr val="bg1"/>
              </a:solidFill>
            </a:endParaRPr>
          </a:p>
        </p:txBody>
      </p:sp>
      <p:sp>
        <p:nvSpPr>
          <p:cNvPr id="5" name="Text Box 4"/>
          <p:cNvSpPr txBox="1"/>
          <p:nvPr/>
        </p:nvSpPr>
        <p:spPr>
          <a:xfrm>
            <a:off x="5436235" y="1491615"/>
            <a:ext cx="2447290" cy="3380740"/>
          </a:xfrm>
          <a:prstGeom prst="rect">
            <a:avLst/>
          </a:prstGeom>
          <a:noFill/>
        </p:spPr>
        <p:txBody>
          <a:bodyPr wrap="square" rtlCol="0">
            <a:noAutofit/>
          </a:bodyPr>
          <a:p>
            <a:r>
              <a:rPr lang="en-US">
                <a:solidFill>
                  <a:schemeClr val="bg1"/>
                </a:solidFill>
              </a:rPr>
              <a:t>It’s a heatmap of the correlation matrix for numerical columns in the DataFrame. </a:t>
            </a:r>
            <a:endParaRPr lang="en-US">
              <a:solidFill>
                <a:schemeClr val="bg1"/>
              </a:solidFill>
            </a:endParaRPr>
          </a:p>
          <a:p>
            <a:r>
              <a:rPr lang="en-US">
                <a:solidFill>
                  <a:schemeClr val="bg1"/>
                </a:solidFill>
              </a:rPr>
              <a:t>Positive correlations will be represented by shades of green, while negative correlations will be represented by shades of blue. The intensity of the color will indicate the strength of the correlation, with brighter colors indicating stronger correlations.</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3850" y="843280"/>
            <a:ext cx="6489700" cy="829945"/>
          </a:xfrm>
          <a:prstGeom prst="rect">
            <a:avLst/>
          </a:prstGeom>
          <a:noFill/>
        </p:spPr>
        <p:txBody>
          <a:bodyPr wrap="square" rtlCol="0">
            <a:spAutoFit/>
          </a:bodyPr>
          <a:p>
            <a:r>
              <a:rPr lang="en-US" sz="2400">
                <a:solidFill>
                  <a:schemeClr val="bg1"/>
                </a:solidFill>
              </a:rPr>
              <a:t>3. Which locations have the highest number of restaurants offering online ordering</a:t>
            </a:r>
            <a:endParaRPr lang="en-US" sz="2400">
              <a:solidFill>
                <a:schemeClr val="bg1"/>
              </a:solidFill>
            </a:endParaRPr>
          </a:p>
        </p:txBody>
      </p:sp>
      <p:pic>
        <p:nvPicPr>
          <p:cNvPr id="4" name="Picture 3"/>
          <p:cNvPicPr>
            <a:picLocks noChangeAspect="1"/>
          </p:cNvPicPr>
          <p:nvPr/>
        </p:nvPicPr>
        <p:blipFill>
          <a:blip r:embed="rId1"/>
          <a:stretch>
            <a:fillRect/>
          </a:stretch>
        </p:blipFill>
        <p:spPr>
          <a:xfrm>
            <a:off x="467360" y="1851660"/>
            <a:ext cx="5158740" cy="1888490"/>
          </a:xfrm>
          <a:prstGeom prst="rect">
            <a:avLst/>
          </a:prstGeom>
        </p:spPr>
      </p:pic>
      <p:sp>
        <p:nvSpPr>
          <p:cNvPr id="5" name="Text Box 4"/>
          <p:cNvSpPr txBox="1"/>
          <p:nvPr/>
        </p:nvSpPr>
        <p:spPr>
          <a:xfrm>
            <a:off x="6155690" y="1842135"/>
            <a:ext cx="1825625" cy="1898015"/>
          </a:xfrm>
          <a:prstGeom prst="rect">
            <a:avLst/>
          </a:prstGeom>
          <a:noFill/>
        </p:spPr>
        <p:txBody>
          <a:bodyPr wrap="square" rtlCol="0">
            <a:noAutofit/>
          </a:bodyPr>
          <a:p>
            <a:r>
              <a:rPr lang="en-US" sz="2000">
                <a:solidFill>
                  <a:schemeClr val="bg1"/>
                </a:solidFill>
              </a:rPr>
              <a:t>It’s a table that display the highst number of restaurants</a:t>
            </a:r>
            <a:endParaRPr lang="en-US" sz="2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070" y="699135"/>
            <a:ext cx="4909185" cy="829945"/>
          </a:xfrm>
          <a:prstGeom prst="rect">
            <a:avLst/>
          </a:prstGeom>
          <a:noFill/>
        </p:spPr>
        <p:txBody>
          <a:bodyPr wrap="square" rtlCol="0">
            <a:spAutoFit/>
          </a:bodyPr>
          <a:p>
            <a:r>
              <a:rPr lang="en-US" sz="2400">
                <a:solidFill>
                  <a:schemeClr val="bg1"/>
                </a:solidFill>
              </a:rPr>
              <a:t>4. What’s The Highst City that have Resturants?</a:t>
            </a:r>
            <a:endParaRPr lang="en-US" sz="2400">
              <a:solidFill>
                <a:schemeClr val="bg1"/>
              </a:solidFill>
            </a:endParaRPr>
          </a:p>
        </p:txBody>
      </p:sp>
      <p:pic>
        <p:nvPicPr>
          <p:cNvPr id="4" name="Picture 3"/>
          <p:cNvPicPr>
            <a:picLocks noChangeAspect="1"/>
          </p:cNvPicPr>
          <p:nvPr/>
        </p:nvPicPr>
        <p:blipFill>
          <a:blip r:embed="rId1"/>
          <a:stretch>
            <a:fillRect/>
          </a:stretch>
        </p:blipFill>
        <p:spPr>
          <a:xfrm>
            <a:off x="179070" y="1635760"/>
            <a:ext cx="5594350" cy="2766060"/>
          </a:xfrm>
          <a:prstGeom prst="rect">
            <a:avLst/>
          </a:prstGeom>
        </p:spPr>
      </p:pic>
      <p:sp>
        <p:nvSpPr>
          <p:cNvPr id="5" name="Text Box 4"/>
          <p:cNvSpPr txBox="1"/>
          <p:nvPr/>
        </p:nvSpPr>
        <p:spPr>
          <a:xfrm>
            <a:off x="6228080" y="1635760"/>
            <a:ext cx="1772920" cy="2553335"/>
          </a:xfrm>
          <a:prstGeom prst="rect">
            <a:avLst/>
          </a:prstGeom>
          <a:noFill/>
        </p:spPr>
        <p:txBody>
          <a:bodyPr wrap="square" rtlCol="0">
            <a:spAutoFit/>
          </a:bodyPr>
          <a:p>
            <a:r>
              <a:rPr lang="en-US" sz="2000">
                <a:solidFill>
                  <a:schemeClr val="bg1"/>
                </a:solidFill>
              </a:rPr>
              <a:t>It’s a Bar Chart that display Locations around the world with highst resturants</a:t>
            </a:r>
            <a:endParaRPr lang="en-US" sz="20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3825" y="411480"/>
            <a:ext cx="5926455" cy="829945"/>
          </a:xfrm>
          <a:prstGeom prst="rect">
            <a:avLst/>
          </a:prstGeom>
          <a:noFill/>
        </p:spPr>
        <p:txBody>
          <a:bodyPr wrap="square" rtlCol="0">
            <a:spAutoFit/>
          </a:bodyPr>
          <a:p>
            <a:r>
              <a:rPr lang="en-US" sz="2400">
                <a:solidFill>
                  <a:schemeClr val="bg1"/>
                </a:solidFill>
              </a:rPr>
              <a:t>5. Which locations have the highest number of votes for restaurants</a:t>
            </a:r>
            <a:endParaRPr lang="en-US" sz="2400">
              <a:solidFill>
                <a:schemeClr val="bg1"/>
              </a:solidFill>
            </a:endParaRPr>
          </a:p>
        </p:txBody>
      </p:sp>
      <p:pic>
        <p:nvPicPr>
          <p:cNvPr id="4" name="Picture 3"/>
          <p:cNvPicPr>
            <a:picLocks noChangeAspect="1"/>
          </p:cNvPicPr>
          <p:nvPr/>
        </p:nvPicPr>
        <p:blipFill>
          <a:blip r:embed="rId1"/>
          <a:stretch>
            <a:fillRect/>
          </a:stretch>
        </p:blipFill>
        <p:spPr>
          <a:xfrm>
            <a:off x="179070" y="1275715"/>
            <a:ext cx="5815965" cy="3477260"/>
          </a:xfrm>
          <a:prstGeom prst="rect">
            <a:avLst/>
          </a:prstGeom>
        </p:spPr>
      </p:pic>
      <p:sp>
        <p:nvSpPr>
          <p:cNvPr id="5" name="Text Box 4"/>
          <p:cNvSpPr txBox="1"/>
          <p:nvPr/>
        </p:nvSpPr>
        <p:spPr>
          <a:xfrm>
            <a:off x="6315710" y="1275715"/>
            <a:ext cx="2672080" cy="3905250"/>
          </a:xfrm>
          <a:prstGeom prst="rect">
            <a:avLst/>
          </a:prstGeom>
          <a:noFill/>
        </p:spPr>
        <p:txBody>
          <a:bodyPr wrap="square" rtlCol="0">
            <a:noAutofit/>
          </a:bodyPr>
          <a:p>
            <a:r>
              <a:rPr lang="en-US" sz="2000">
                <a:solidFill>
                  <a:schemeClr val="bg1"/>
                </a:solidFill>
              </a:rPr>
              <a:t>bar plot using the seaborn library. It is plotting the top 20 locations by votes on the y-axis and the corresponding number of votes on the x-axis.</a:t>
            </a:r>
            <a:endParaRPr lang="en-US" sz="2000">
              <a:solidFill>
                <a:schemeClr val="bg1"/>
              </a:solidFill>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6849</Words>
  <Application>WPS Presentation</Application>
  <PresentationFormat/>
  <Paragraphs>154</Paragraphs>
  <Slides>18</Slides>
  <Notes>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18</vt:i4>
      </vt:variant>
    </vt:vector>
  </HeadingPairs>
  <TitlesOfParts>
    <vt:vector size="42" baseType="lpstr">
      <vt:lpstr>Arial</vt:lpstr>
      <vt:lpstr>SimSun</vt:lpstr>
      <vt:lpstr>Wingdings</vt:lpstr>
      <vt:lpstr>Arial</vt:lpstr>
      <vt:lpstr>Share Tech</vt:lpstr>
      <vt:lpstr>Maven Pro</vt:lpstr>
      <vt:lpstr>Fira Sans Extra Condensed Medium</vt:lpstr>
      <vt:lpstr>Fira Sans Condensed Medium</vt:lpstr>
      <vt:lpstr>Advent Pro SemiBold</vt:lpstr>
      <vt:lpstr>Livvic Light</vt:lpstr>
      <vt:lpstr>Segoe Print</vt:lpstr>
      <vt:lpstr>Nunito Light</vt:lpstr>
      <vt:lpstr>Proxima Nova Semibold</vt:lpstr>
      <vt:lpstr>Proxima Nova</vt:lpstr>
      <vt:lpstr>Maven Pro SemiBold</vt:lpstr>
      <vt:lpstr>Microsoft YaHei</vt:lpstr>
      <vt:lpstr>Arial Unicode MS</vt:lpstr>
      <vt:lpstr>Advent Pro Medium</vt:lpstr>
      <vt:lpstr>Calibri</vt:lpstr>
      <vt:lpstr>Amatic SC</vt:lpstr>
      <vt:lpstr>Roboto Medium</vt:lpstr>
      <vt:lpstr>Wingdings</vt:lpstr>
      <vt:lpstr>Data Science Consulting by Slidesgo</vt:lpstr>
      <vt:lpstr>Slidesgo Final Pages</vt:lpstr>
      <vt:lpstr>DATA SCIENCE CONSULTING</vt:lpstr>
      <vt:lpstr>CONTENTS OF THIS TEMPLATE</vt:lpstr>
      <vt:lpstr>03</vt:lpstr>
      <vt:lpstr>OUR COMPANY</vt:lpstr>
      <vt:lpstr>VENUS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
  <cp:lastModifiedBy>AT</cp:lastModifiedBy>
  <cp:revision>2</cp:revision>
  <dcterms:created xsi:type="dcterms:W3CDTF">2023-09-06T21:28:32Z</dcterms:created>
  <dcterms:modified xsi:type="dcterms:W3CDTF">2023-09-06T21:29:33Z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9C0609B4BAE24C05BB441D020A5C7B51_13</vt:lpwstr>
  </property>
  <property fmtid="{D5CDD505-2E9C-101B-9397-08002B2CF9AE}" pid="3" name="KSOProductBuildVer">
    <vt:lpwstr>1033-12.2.0.13201</vt:lpwstr>
  </property>
</Properties>
</file>