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7" r:id="rId4"/>
    <p:sldId id="259" r:id="rId5"/>
    <p:sldId id="260" r:id="rId6"/>
    <p:sldId id="261" r:id="rId7"/>
    <p:sldId id="269" r:id="rId8"/>
    <p:sldId id="268" r:id="rId9"/>
    <p:sldId id="262" r:id="rId10"/>
    <p:sldId id="263" r:id="rId11"/>
    <p:sldId id="264" r:id="rId12"/>
    <p:sldId id="265" r:id="rId13"/>
    <p:sldId id="267" r:id="rId14"/>
    <p:sldId id="270" r:id="rId15"/>
    <p:sldId id="266"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74" d="100"/>
          <a:sy n="74" d="100"/>
        </p:scale>
        <p:origin x="3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34699-C772-4EED-81B8-F0B9C6A0F427}" type="datetimeFigureOut">
              <a:rPr lang="fr-FR" smtClean="0"/>
              <a:t>14/06/2025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526988-B63C-4744-A2C0-902FBA668004}" type="slidenum">
              <a:rPr lang="fr-FR" smtClean="0"/>
              <a:t>‹#›</a:t>
            </a:fld>
            <a:endParaRPr lang="fr-FR"/>
          </a:p>
        </p:txBody>
      </p:sp>
    </p:spTree>
    <p:extLst>
      <p:ext uri="{BB962C8B-B14F-4D97-AF65-F5344CB8AC3E}">
        <p14:creationId xmlns:p14="http://schemas.microsoft.com/office/powerpoint/2010/main" val="3267269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e77f93ad05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5AFDC-2958-B63C-2519-BCB2B48B94C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6D26A91-A87E-6CF7-2C6E-900FD59725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671E556-D296-FC8D-1945-5DBA4FC43C3F}"/>
              </a:ext>
            </a:extLst>
          </p:cNvPr>
          <p:cNvSpPr>
            <a:spLocks noGrp="1"/>
          </p:cNvSpPr>
          <p:nvPr>
            <p:ph type="dt" sz="half" idx="10"/>
          </p:nvPr>
        </p:nvSpPr>
        <p:spPr/>
        <p:txBody>
          <a:bodyPr/>
          <a:lstStyle/>
          <a:p>
            <a:fld id="{3C919E85-2361-4ECE-98A4-04F34F11DACF}" type="datetimeFigureOut">
              <a:rPr lang="fr-FR" smtClean="0"/>
              <a:t>14/06/2025</a:t>
            </a:fld>
            <a:endParaRPr lang="fr-FR"/>
          </a:p>
        </p:txBody>
      </p:sp>
      <p:sp>
        <p:nvSpPr>
          <p:cNvPr id="5" name="Espace réservé du pied de page 4">
            <a:extLst>
              <a:ext uri="{FF2B5EF4-FFF2-40B4-BE49-F238E27FC236}">
                <a16:creationId xmlns:a16="http://schemas.microsoft.com/office/drawing/2014/main" id="{4C8AA11D-52C0-DCC8-81D5-87AE86F6B6A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BFA7ECE-4D64-87D0-D602-49475BB65580}"/>
              </a:ext>
            </a:extLst>
          </p:cNvPr>
          <p:cNvSpPr>
            <a:spLocks noGrp="1"/>
          </p:cNvSpPr>
          <p:nvPr>
            <p:ph type="sldNum" sz="quarter" idx="12"/>
          </p:nvPr>
        </p:nvSpPr>
        <p:spPr/>
        <p:txBody>
          <a:bodyPr/>
          <a:lstStyle/>
          <a:p>
            <a:fld id="{0C7EFABC-0F39-4802-8EC8-8C3A50E36AF9}" type="slidenum">
              <a:rPr lang="fr-FR" smtClean="0"/>
              <a:t>‹#›</a:t>
            </a:fld>
            <a:endParaRPr lang="fr-FR"/>
          </a:p>
        </p:txBody>
      </p:sp>
    </p:spTree>
    <p:extLst>
      <p:ext uri="{BB962C8B-B14F-4D97-AF65-F5344CB8AC3E}">
        <p14:creationId xmlns:p14="http://schemas.microsoft.com/office/powerpoint/2010/main" val="1086912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1E8365-8665-9DF0-81C2-D6A5D9AFD23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DDBD382-9B07-9A70-7B67-913730070DF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0FD73B3-815B-97B7-890D-D9D88DE8558C}"/>
              </a:ext>
            </a:extLst>
          </p:cNvPr>
          <p:cNvSpPr>
            <a:spLocks noGrp="1"/>
          </p:cNvSpPr>
          <p:nvPr>
            <p:ph type="dt" sz="half" idx="10"/>
          </p:nvPr>
        </p:nvSpPr>
        <p:spPr/>
        <p:txBody>
          <a:bodyPr/>
          <a:lstStyle/>
          <a:p>
            <a:fld id="{3C919E85-2361-4ECE-98A4-04F34F11DACF}" type="datetimeFigureOut">
              <a:rPr lang="fr-FR" smtClean="0"/>
              <a:t>14/06/2025</a:t>
            </a:fld>
            <a:endParaRPr lang="fr-FR"/>
          </a:p>
        </p:txBody>
      </p:sp>
      <p:sp>
        <p:nvSpPr>
          <p:cNvPr id="5" name="Espace réservé du pied de page 4">
            <a:extLst>
              <a:ext uri="{FF2B5EF4-FFF2-40B4-BE49-F238E27FC236}">
                <a16:creationId xmlns:a16="http://schemas.microsoft.com/office/drawing/2014/main" id="{D06D6786-E7CE-B3FA-4420-F4BCF1A39A5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0E5EC39-4362-E24A-ABA0-42B5922BB675}"/>
              </a:ext>
            </a:extLst>
          </p:cNvPr>
          <p:cNvSpPr>
            <a:spLocks noGrp="1"/>
          </p:cNvSpPr>
          <p:nvPr>
            <p:ph type="sldNum" sz="quarter" idx="12"/>
          </p:nvPr>
        </p:nvSpPr>
        <p:spPr/>
        <p:txBody>
          <a:bodyPr/>
          <a:lstStyle/>
          <a:p>
            <a:fld id="{0C7EFABC-0F39-4802-8EC8-8C3A50E36AF9}" type="slidenum">
              <a:rPr lang="fr-FR" smtClean="0"/>
              <a:t>‹#›</a:t>
            </a:fld>
            <a:endParaRPr lang="fr-FR"/>
          </a:p>
        </p:txBody>
      </p:sp>
    </p:spTree>
    <p:extLst>
      <p:ext uri="{BB962C8B-B14F-4D97-AF65-F5344CB8AC3E}">
        <p14:creationId xmlns:p14="http://schemas.microsoft.com/office/powerpoint/2010/main" val="3059468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A2D1FA6-D324-5286-ADCF-D25AEE81243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9294CAC-C949-61D9-C550-D248636C66B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E0CBEDC-E7DB-3E45-B838-875965C523EC}"/>
              </a:ext>
            </a:extLst>
          </p:cNvPr>
          <p:cNvSpPr>
            <a:spLocks noGrp="1"/>
          </p:cNvSpPr>
          <p:nvPr>
            <p:ph type="dt" sz="half" idx="10"/>
          </p:nvPr>
        </p:nvSpPr>
        <p:spPr/>
        <p:txBody>
          <a:bodyPr/>
          <a:lstStyle/>
          <a:p>
            <a:fld id="{3C919E85-2361-4ECE-98A4-04F34F11DACF}" type="datetimeFigureOut">
              <a:rPr lang="fr-FR" smtClean="0"/>
              <a:t>14/06/2025</a:t>
            </a:fld>
            <a:endParaRPr lang="fr-FR"/>
          </a:p>
        </p:txBody>
      </p:sp>
      <p:sp>
        <p:nvSpPr>
          <p:cNvPr id="5" name="Espace réservé du pied de page 4">
            <a:extLst>
              <a:ext uri="{FF2B5EF4-FFF2-40B4-BE49-F238E27FC236}">
                <a16:creationId xmlns:a16="http://schemas.microsoft.com/office/drawing/2014/main" id="{7495BB5E-AA62-9D52-BF72-9C423B54D04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BF5F6ED-A13B-E844-5E17-F042DB8692EF}"/>
              </a:ext>
            </a:extLst>
          </p:cNvPr>
          <p:cNvSpPr>
            <a:spLocks noGrp="1"/>
          </p:cNvSpPr>
          <p:nvPr>
            <p:ph type="sldNum" sz="quarter" idx="12"/>
          </p:nvPr>
        </p:nvSpPr>
        <p:spPr/>
        <p:txBody>
          <a:bodyPr/>
          <a:lstStyle/>
          <a:p>
            <a:fld id="{0C7EFABC-0F39-4802-8EC8-8C3A50E36AF9}" type="slidenum">
              <a:rPr lang="fr-FR" smtClean="0"/>
              <a:t>‹#›</a:t>
            </a:fld>
            <a:endParaRPr lang="fr-FR"/>
          </a:p>
        </p:txBody>
      </p:sp>
    </p:spTree>
    <p:extLst>
      <p:ext uri="{BB962C8B-B14F-4D97-AF65-F5344CB8AC3E}">
        <p14:creationId xmlns:p14="http://schemas.microsoft.com/office/powerpoint/2010/main" val="2865605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9C8F2-46DE-2F2F-187D-F0C83EB9AE4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7399BDF-44C1-6A31-25AD-EC12BA1FB2E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825A6F7-3891-88CC-5F76-386EDC8FF0BF}"/>
              </a:ext>
            </a:extLst>
          </p:cNvPr>
          <p:cNvSpPr>
            <a:spLocks noGrp="1"/>
          </p:cNvSpPr>
          <p:nvPr>
            <p:ph type="dt" sz="half" idx="10"/>
          </p:nvPr>
        </p:nvSpPr>
        <p:spPr/>
        <p:txBody>
          <a:bodyPr/>
          <a:lstStyle/>
          <a:p>
            <a:fld id="{3C919E85-2361-4ECE-98A4-04F34F11DACF}" type="datetimeFigureOut">
              <a:rPr lang="fr-FR" smtClean="0"/>
              <a:t>14/06/2025</a:t>
            </a:fld>
            <a:endParaRPr lang="fr-FR"/>
          </a:p>
        </p:txBody>
      </p:sp>
      <p:sp>
        <p:nvSpPr>
          <p:cNvPr id="5" name="Espace réservé du pied de page 4">
            <a:extLst>
              <a:ext uri="{FF2B5EF4-FFF2-40B4-BE49-F238E27FC236}">
                <a16:creationId xmlns:a16="http://schemas.microsoft.com/office/drawing/2014/main" id="{A6726FA1-16DE-9F04-4CB6-A4F5A1E33B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0816213-5683-0578-031B-9A2BF47C3B7D}"/>
              </a:ext>
            </a:extLst>
          </p:cNvPr>
          <p:cNvSpPr>
            <a:spLocks noGrp="1"/>
          </p:cNvSpPr>
          <p:nvPr>
            <p:ph type="sldNum" sz="quarter" idx="12"/>
          </p:nvPr>
        </p:nvSpPr>
        <p:spPr/>
        <p:txBody>
          <a:bodyPr/>
          <a:lstStyle/>
          <a:p>
            <a:fld id="{0C7EFABC-0F39-4802-8EC8-8C3A50E36AF9}" type="slidenum">
              <a:rPr lang="fr-FR" smtClean="0"/>
              <a:t>‹#›</a:t>
            </a:fld>
            <a:endParaRPr lang="fr-FR"/>
          </a:p>
        </p:txBody>
      </p:sp>
    </p:spTree>
    <p:extLst>
      <p:ext uri="{BB962C8B-B14F-4D97-AF65-F5344CB8AC3E}">
        <p14:creationId xmlns:p14="http://schemas.microsoft.com/office/powerpoint/2010/main" val="29894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E75EFF-A6E0-8747-53F6-D41B156667C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A4EA5DE-2690-5C3B-4398-4453321CCB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45C4FCF-BD68-0780-7BD4-0299806400FF}"/>
              </a:ext>
            </a:extLst>
          </p:cNvPr>
          <p:cNvSpPr>
            <a:spLocks noGrp="1"/>
          </p:cNvSpPr>
          <p:nvPr>
            <p:ph type="dt" sz="half" idx="10"/>
          </p:nvPr>
        </p:nvSpPr>
        <p:spPr/>
        <p:txBody>
          <a:bodyPr/>
          <a:lstStyle/>
          <a:p>
            <a:fld id="{3C919E85-2361-4ECE-98A4-04F34F11DACF}" type="datetimeFigureOut">
              <a:rPr lang="fr-FR" smtClean="0"/>
              <a:t>14/06/2025</a:t>
            </a:fld>
            <a:endParaRPr lang="fr-FR"/>
          </a:p>
        </p:txBody>
      </p:sp>
      <p:sp>
        <p:nvSpPr>
          <p:cNvPr id="5" name="Espace réservé du pied de page 4">
            <a:extLst>
              <a:ext uri="{FF2B5EF4-FFF2-40B4-BE49-F238E27FC236}">
                <a16:creationId xmlns:a16="http://schemas.microsoft.com/office/drawing/2014/main" id="{30FEAEEB-7266-7E6E-6188-7157923EA0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EA1F7A5-28E7-74A3-1660-A5EDE4B96D0A}"/>
              </a:ext>
            </a:extLst>
          </p:cNvPr>
          <p:cNvSpPr>
            <a:spLocks noGrp="1"/>
          </p:cNvSpPr>
          <p:nvPr>
            <p:ph type="sldNum" sz="quarter" idx="12"/>
          </p:nvPr>
        </p:nvSpPr>
        <p:spPr/>
        <p:txBody>
          <a:bodyPr/>
          <a:lstStyle/>
          <a:p>
            <a:fld id="{0C7EFABC-0F39-4802-8EC8-8C3A50E36AF9}" type="slidenum">
              <a:rPr lang="fr-FR" smtClean="0"/>
              <a:t>‹#›</a:t>
            </a:fld>
            <a:endParaRPr lang="fr-FR"/>
          </a:p>
        </p:txBody>
      </p:sp>
    </p:spTree>
    <p:extLst>
      <p:ext uri="{BB962C8B-B14F-4D97-AF65-F5344CB8AC3E}">
        <p14:creationId xmlns:p14="http://schemas.microsoft.com/office/powerpoint/2010/main" val="591119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5E44C7-F309-C6A0-492B-D840D7C56D0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77D4C43-2E1C-A27D-8006-FA9333F4FC4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3169E89-CD00-AD63-3D3D-31D301C134C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2FE585B-207F-D92A-D4D2-A43B00AF067A}"/>
              </a:ext>
            </a:extLst>
          </p:cNvPr>
          <p:cNvSpPr>
            <a:spLocks noGrp="1"/>
          </p:cNvSpPr>
          <p:nvPr>
            <p:ph type="dt" sz="half" idx="10"/>
          </p:nvPr>
        </p:nvSpPr>
        <p:spPr/>
        <p:txBody>
          <a:bodyPr/>
          <a:lstStyle/>
          <a:p>
            <a:fld id="{3C919E85-2361-4ECE-98A4-04F34F11DACF}" type="datetimeFigureOut">
              <a:rPr lang="fr-FR" smtClean="0"/>
              <a:t>14/06/2025</a:t>
            </a:fld>
            <a:endParaRPr lang="fr-FR"/>
          </a:p>
        </p:txBody>
      </p:sp>
      <p:sp>
        <p:nvSpPr>
          <p:cNvPr id="6" name="Espace réservé du pied de page 5">
            <a:extLst>
              <a:ext uri="{FF2B5EF4-FFF2-40B4-BE49-F238E27FC236}">
                <a16:creationId xmlns:a16="http://schemas.microsoft.com/office/drawing/2014/main" id="{2643E082-035B-2BA2-58AF-11AA0FCA520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CA9F908-E821-DEC5-E49A-4A76C16EFE39}"/>
              </a:ext>
            </a:extLst>
          </p:cNvPr>
          <p:cNvSpPr>
            <a:spLocks noGrp="1"/>
          </p:cNvSpPr>
          <p:nvPr>
            <p:ph type="sldNum" sz="quarter" idx="12"/>
          </p:nvPr>
        </p:nvSpPr>
        <p:spPr/>
        <p:txBody>
          <a:bodyPr/>
          <a:lstStyle/>
          <a:p>
            <a:fld id="{0C7EFABC-0F39-4802-8EC8-8C3A50E36AF9}" type="slidenum">
              <a:rPr lang="fr-FR" smtClean="0"/>
              <a:t>‹#›</a:t>
            </a:fld>
            <a:endParaRPr lang="fr-FR"/>
          </a:p>
        </p:txBody>
      </p:sp>
    </p:spTree>
    <p:extLst>
      <p:ext uri="{BB962C8B-B14F-4D97-AF65-F5344CB8AC3E}">
        <p14:creationId xmlns:p14="http://schemas.microsoft.com/office/powerpoint/2010/main" val="316069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712ECC-4415-7E9B-EDF7-F8A4DFF4A02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3B88582-3F3F-230E-A613-2BAD8FF6E3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C72ABC73-4AF6-09C6-E5A3-732363A3779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93177A3-5D14-0F4D-74A0-2F39E6D13A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6B892CF-BB4D-D95A-52A6-1C213BBC716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2735E657-293D-7402-C651-FC41C2F775EA}"/>
              </a:ext>
            </a:extLst>
          </p:cNvPr>
          <p:cNvSpPr>
            <a:spLocks noGrp="1"/>
          </p:cNvSpPr>
          <p:nvPr>
            <p:ph type="dt" sz="half" idx="10"/>
          </p:nvPr>
        </p:nvSpPr>
        <p:spPr/>
        <p:txBody>
          <a:bodyPr/>
          <a:lstStyle/>
          <a:p>
            <a:fld id="{3C919E85-2361-4ECE-98A4-04F34F11DACF}" type="datetimeFigureOut">
              <a:rPr lang="fr-FR" smtClean="0"/>
              <a:t>14/06/2025</a:t>
            </a:fld>
            <a:endParaRPr lang="fr-FR"/>
          </a:p>
        </p:txBody>
      </p:sp>
      <p:sp>
        <p:nvSpPr>
          <p:cNvPr id="8" name="Espace réservé du pied de page 7">
            <a:extLst>
              <a:ext uri="{FF2B5EF4-FFF2-40B4-BE49-F238E27FC236}">
                <a16:creationId xmlns:a16="http://schemas.microsoft.com/office/drawing/2014/main" id="{88557424-4214-9AD4-EF25-4C7B14D96B0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D49CA45-12F8-93EB-2D50-A2A510E47F4B}"/>
              </a:ext>
            </a:extLst>
          </p:cNvPr>
          <p:cNvSpPr>
            <a:spLocks noGrp="1"/>
          </p:cNvSpPr>
          <p:nvPr>
            <p:ph type="sldNum" sz="quarter" idx="12"/>
          </p:nvPr>
        </p:nvSpPr>
        <p:spPr/>
        <p:txBody>
          <a:bodyPr/>
          <a:lstStyle/>
          <a:p>
            <a:fld id="{0C7EFABC-0F39-4802-8EC8-8C3A50E36AF9}" type="slidenum">
              <a:rPr lang="fr-FR" smtClean="0"/>
              <a:t>‹#›</a:t>
            </a:fld>
            <a:endParaRPr lang="fr-FR"/>
          </a:p>
        </p:txBody>
      </p:sp>
    </p:spTree>
    <p:extLst>
      <p:ext uri="{BB962C8B-B14F-4D97-AF65-F5344CB8AC3E}">
        <p14:creationId xmlns:p14="http://schemas.microsoft.com/office/powerpoint/2010/main" val="366131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D82455-F4A6-3ADB-3B17-C1D7D05BB56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6CB8490-ACAB-1986-6794-9EEB50FC0225}"/>
              </a:ext>
            </a:extLst>
          </p:cNvPr>
          <p:cNvSpPr>
            <a:spLocks noGrp="1"/>
          </p:cNvSpPr>
          <p:nvPr>
            <p:ph type="dt" sz="half" idx="10"/>
          </p:nvPr>
        </p:nvSpPr>
        <p:spPr/>
        <p:txBody>
          <a:bodyPr/>
          <a:lstStyle/>
          <a:p>
            <a:fld id="{3C919E85-2361-4ECE-98A4-04F34F11DACF}" type="datetimeFigureOut">
              <a:rPr lang="fr-FR" smtClean="0"/>
              <a:t>14/06/2025</a:t>
            </a:fld>
            <a:endParaRPr lang="fr-FR"/>
          </a:p>
        </p:txBody>
      </p:sp>
      <p:sp>
        <p:nvSpPr>
          <p:cNvPr id="4" name="Espace réservé du pied de page 3">
            <a:extLst>
              <a:ext uri="{FF2B5EF4-FFF2-40B4-BE49-F238E27FC236}">
                <a16:creationId xmlns:a16="http://schemas.microsoft.com/office/drawing/2014/main" id="{628EA36C-1F66-A914-046C-D0B631DFDB8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55F0A28-C445-303A-D0FF-B90C3A4FEC52}"/>
              </a:ext>
            </a:extLst>
          </p:cNvPr>
          <p:cNvSpPr>
            <a:spLocks noGrp="1"/>
          </p:cNvSpPr>
          <p:nvPr>
            <p:ph type="sldNum" sz="quarter" idx="12"/>
          </p:nvPr>
        </p:nvSpPr>
        <p:spPr/>
        <p:txBody>
          <a:bodyPr/>
          <a:lstStyle/>
          <a:p>
            <a:fld id="{0C7EFABC-0F39-4802-8EC8-8C3A50E36AF9}" type="slidenum">
              <a:rPr lang="fr-FR" smtClean="0"/>
              <a:t>‹#›</a:t>
            </a:fld>
            <a:endParaRPr lang="fr-FR"/>
          </a:p>
        </p:txBody>
      </p:sp>
    </p:spTree>
    <p:extLst>
      <p:ext uri="{BB962C8B-B14F-4D97-AF65-F5344CB8AC3E}">
        <p14:creationId xmlns:p14="http://schemas.microsoft.com/office/powerpoint/2010/main" val="272118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85DC2C5-1570-DDC9-232B-442DA40A38D9}"/>
              </a:ext>
            </a:extLst>
          </p:cNvPr>
          <p:cNvSpPr>
            <a:spLocks noGrp="1"/>
          </p:cNvSpPr>
          <p:nvPr>
            <p:ph type="dt" sz="half" idx="10"/>
          </p:nvPr>
        </p:nvSpPr>
        <p:spPr/>
        <p:txBody>
          <a:bodyPr/>
          <a:lstStyle/>
          <a:p>
            <a:fld id="{3C919E85-2361-4ECE-98A4-04F34F11DACF}" type="datetimeFigureOut">
              <a:rPr lang="fr-FR" smtClean="0"/>
              <a:t>14/06/2025</a:t>
            </a:fld>
            <a:endParaRPr lang="fr-FR"/>
          </a:p>
        </p:txBody>
      </p:sp>
      <p:sp>
        <p:nvSpPr>
          <p:cNvPr id="3" name="Espace réservé du pied de page 2">
            <a:extLst>
              <a:ext uri="{FF2B5EF4-FFF2-40B4-BE49-F238E27FC236}">
                <a16:creationId xmlns:a16="http://schemas.microsoft.com/office/drawing/2014/main" id="{2DBDBD50-3A1A-BAF7-6E20-48897125466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E59E7F8-39D6-597A-3096-FC996624270D}"/>
              </a:ext>
            </a:extLst>
          </p:cNvPr>
          <p:cNvSpPr>
            <a:spLocks noGrp="1"/>
          </p:cNvSpPr>
          <p:nvPr>
            <p:ph type="sldNum" sz="quarter" idx="12"/>
          </p:nvPr>
        </p:nvSpPr>
        <p:spPr/>
        <p:txBody>
          <a:bodyPr/>
          <a:lstStyle/>
          <a:p>
            <a:fld id="{0C7EFABC-0F39-4802-8EC8-8C3A50E36AF9}" type="slidenum">
              <a:rPr lang="fr-FR" smtClean="0"/>
              <a:t>‹#›</a:t>
            </a:fld>
            <a:endParaRPr lang="fr-FR"/>
          </a:p>
        </p:txBody>
      </p:sp>
    </p:spTree>
    <p:extLst>
      <p:ext uri="{BB962C8B-B14F-4D97-AF65-F5344CB8AC3E}">
        <p14:creationId xmlns:p14="http://schemas.microsoft.com/office/powerpoint/2010/main" val="963172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E6BF40-1992-F128-76B9-AEFA2896B45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25B5213-A7C5-F15C-3DC8-259B197A0C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B744E7F-A1BB-98F5-6ABC-C348CD002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42C4168-9BB2-51F7-BD1A-6E2AB49D3E78}"/>
              </a:ext>
            </a:extLst>
          </p:cNvPr>
          <p:cNvSpPr>
            <a:spLocks noGrp="1"/>
          </p:cNvSpPr>
          <p:nvPr>
            <p:ph type="dt" sz="half" idx="10"/>
          </p:nvPr>
        </p:nvSpPr>
        <p:spPr/>
        <p:txBody>
          <a:bodyPr/>
          <a:lstStyle/>
          <a:p>
            <a:fld id="{3C919E85-2361-4ECE-98A4-04F34F11DACF}" type="datetimeFigureOut">
              <a:rPr lang="fr-FR" smtClean="0"/>
              <a:t>14/06/2025</a:t>
            </a:fld>
            <a:endParaRPr lang="fr-FR"/>
          </a:p>
        </p:txBody>
      </p:sp>
      <p:sp>
        <p:nvSpPr>
          <p:cNvPr id="6" name="Espace réservé du pied de page 5">
            <a:extLst>
              <a:ext uri="{FF2B5EF4-FFF2-40B4-BE49-F238E27FC236}">
                <a16:creationId xmlns:a16="http://schemas.microsoft.com/office/drawing/2014/main" id="{95096D18-9C90-AEBB-F6C3-8735AC47280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D3A3D48-DA82-0A92-FD8E-D9DEF63355C5}"/>
              </a:ext>
            </a:extLst>
          </p:cNvPr>
          <p:cNvSpPr>
            <a:spLocks noGrp="1"/>
          </p:cNvSpPr>
          <p:nvPr>
            <p:ph type="sldNum" sz="quarter" idx="12"/>
          </p:nvPr>
        </p:nvSpPr>
        <p:spPr/>
        <p:txBody>
          <a:bodyPr/>
          <a:lstStyle/>
          <a:p>
            <a:fld id="{0C7EFABC-0F39-4802-8EC8-8C3A50E36AF9}" type="slidenum">
              <a:rPr lang="fr-FR" smtClean="0"/>
              <a:t>‹#›</a:t>
            </a:fld>
            <a:endParaRPr lang="fr-FR"/>
          </a:p>
        </p:txBody>
      </p:sp>
    </p:spTree>
    <p:extLst>
      <p:ext uri="{BB962C8B-B14F-4D97-AF65-F5344CB8AC3E}">
        <p14:creationId xmlns:p14="http://schemas.microsoft.com/office/powerpoint/2010/main" val="2746157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970D3E-9790-F369-7554-D94F0670EBD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6862765-339B-5EF3-393B-AA66837E7B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F65914C-AE0A-5412-3128-86FEADEA8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3880CD5-FF4A-14DB-7AD8-F67B231CA829}"/>
              </a:ext>
            </a:extLst>
          </p:cNvPr>
          <p:cNvSpPr>
            <a:spLocks noGrp="1"/>
          </p:cNvSpPr>
          <p:nvPr>
            <p:ph type="dt" sz="half" idx="10"/>
          </p:nvPr>
        </p:nvSpPr>
        <p:spPr/>
        <p:txBody>
          <a:bodyPr/>
          <a:lstStyle/>
          <a:p>
            <a:fld id="{3C919E85-2361-4ECE-98A4-04F34F11DACF}" type="datetimeFigureOut">
              <a:rPr lang="fr-FR" smtClean="0"/>
              <a:t>14/06/2025</a:t>
            </a:fld>
            <a:endParaRPr lang="fr-FR"/>
          </a:p>
        </p:txBody>
      </p:sp>
      <p:sp>
        <p:nvSpPr>
          <p:cNvPr id="6" name="Espace réservé du pied de page 5">
            <a:extLst>
              <a:ext uri="{FF2B5EF4-FFF2-40B4-BE49-F238E27FC236}">
                <a16:creationId xmlns:a16="http://schemas.microsoft.com/office/drawing/2014/main" id="{FAAA2E35-6BAB-D654-7BC0-D88BC5D85D2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0A057AF-C351-7B11-47A3-1E0C31FB930C}"/>
              </a:ext>
            </a:extLst>
          </p:cNvPr>
          <p:cNvSpPr>
            <a:spLocks noGrp="1"/>
          </p:cNvSpPr>
          <p:nvPr>
            <p:ph type="sldNum" sz="quarter" idx="12"/>
          </p:nvPr>
        </p:nvSpPr>
        <p:spPr/>
        <p:txBody>
          <a:bodyPr/>
          <a:lstStyle/>
          <a:p>
            <a:fld id="{0C7EFABC-0F39-4802-8EC8-8C3A50E36AF9}" type="slidenum">
              <a:rPr lang="fr-FR" smtClean="0"/>
              <a:t>‹#›</a:t>
            </a:fld>
            <a:endParaRPr lang="fr-FR"/>
          </a:p>
        </p:txBody>
      </p:sp>
    </p:spTree>
    <p:extLst>
      <p:ext uri="{BB962C8B-B14F-4D97-AF65-F5344CB8AC3E}">
        <p14:creationId xmlns:p14="http://schemas.microsoft.com/office/powerpoint/2010/main" val="1634967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3A705F6-CAF1-5D45-078B-F6C5495021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15B7429-0FE3-9749-F745-298360D5D3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469B30B-22C2-25DA-4756-37DE229F48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919E85-2361-4ECE-98A4-04F34F11DACF}" type="datetimeFigureOut">
              <a:rPr lang="fr-FR" smtClean="0"/>
              <a:t>14/06/2025</a:t>
            </a:fld>
            <a:endParaRPr lang="fr-FR"/>
          </a:p>
        </p:txBody>
      </p:sp>
      <p:sp>
        <p:nvSpPr>
          <p:cNvPr id="5" name="Espace réservé du pied de page 4">
            <a:extLst>
              <a:ext uri="{FF2B5EF4-FFF2-40B4-BE49-F238E27FC236}">
                <a16:creationId xmlns:a16="http://schemas.microsoft.com/office/drawing/2014/main" id="{6A786C70-0A5D-728C-CF84-E2EC32F56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6174FCCF-348F-911C-5253-4C720AC1D6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EFABC-0F39-4802-8EC8-8C3A50E36AF9}" type="slidenum">
              <a:rPr lang="fr-FR" smtClean="0"/>
              <a:t>‹#›</a:t>
            </a:fld>
            <a:endParaRPr lang="fr-FR"/>
          </a:p>
        </p:txBody>
      </p:sp>
    </p:spTree>
    <p:extLst>
      <p:ext uri="{BB962C8B-B14F-4D97-AF65-F5344CB8AC3E}">
        <p14:creationId xmlns:p14="http://schemas.microsoft.com/office/powerpoint/2010/main" val="3615237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6319369" y="888058"/>
            <a:ext cx="5407209" cy="1056560"/>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spcFirstLastPara="1" vert="horz" wrap="square" lIns="121900" tIns="121900" rIns="121900" bIns="121900" rtlCol="0" anchor="t" anchorCtr="0">
            <a:noAutofit/>
          </a:bodyPr>
          <a:lstStyle/>
          <a:p>
            <a:pPr algn="r">
              <a:spcBef>
                <a:spcPts val="0"/>
              </a:spcBef>
            </a:pPr>
            <a:r>
              <a:rPr lang="en" sz="5000" b="1" u="sng" dirty="0"/>
              <a:t>Machine Learning</a:t>
            </a:r>
            <a:r>
              <a:rPr lang="en" sz="5000" dirty="0"/>
              <a:t>: </a:t>
            </a:r>
            <a:endParaRPr sz="5000" dirty="0"/>
          </a:p>
        </p:txBody>
      </p:sp>
      <p:sp>
        <p:nvSpPr>
          <p:cNvPr id="47" name="Google Shape;47;p15"/>
          <p:cNvSpPr txBox="1">
            <a:spLocks noGrp="1"/>
          </p:cNvSpPr>
          <p:nvPr>
            <p:ph type="subTitle" idx="1"/>
          </p:nvPr>
        </p:nvSpPr>
        <p:spPr>
          <a:xfrm>
            <a:off x="9107904" y="4610927"/>
            <a:ext cx="2618675" cy="1734421"/>
          </a:xfrm>
          <a:prstGeom prst="rect">
            <a:avLst/>
          </a:prstGeom>
        </p:spPr>
        <p:txBody>
          <a:bodyPr spcFirstLastPara="1" vert="horz" wrap="square" lIns="121900" tIns="121900" rIns="121900" bIns="121900" rtlCol="0" anchor="t" anchorCtr="0">
            <a:noAutofit/>
          </a:bodyPr>
          <a:lstStyle/>
          <a:p>
            <a:pPr algn="just">
              <a:spcBef>
                <a:spcPts val="0"/>
              </a:spcBef>
            </a:pPr>
            <a:r>
              <a:rPr lang="en" b="1" u="sng" dirty="0"/>
              <a:t>Presenter par:</a:t>
            </a:r>
          </a:p>
          <a:p>
            <a:pPr algn="just">
              <a:lnSpc>
                <a:spcPct val="150000"/>
              </a:lnSpc>
              <a:spcBef>
                <a:spcPts val="0"/>
              </a:spcBef>
            </a:pPr>
            <a:r>
              <a:rPr lang="en" sz="1400" b="1" dirty="0">
                <a:latin typeface="Times New Roman" panose="02020603050405020304" pitchFamily="18" charset="0"/>
                <a:cs typeface="Times New Roman" panose="02020603050405020304" pitchFamily="18" charset="0"/>
              </a:rPr>
              <a:t>Bocar Mamoudou DIACK</a:t>
            </a:r>
          </a:p>
          <a:p>
            <a:pPr algn="just">
              <a:lnSpc>
                <a:spcPct val="150000"/>
              </a:lnSpc>
              <a:spcBef>
                <a:spcPts val="0"/>
              </a:spcBef>
            </a:pPr>
            <a:r>
              <a:rPr lang="en" sz="1400" b="1" dirty="0">
                <a:latin typeface="Times New Roman" panose="02020603050405020304" pitchFamily="18" charset="0"/>
                <a:cs typeface="Times New Roman" panose="02020603050405020304" pitchFamily="18" charset="0"/>
              </a:rPr>
              <a:t>Fallou NGOM</a:t>
            </a:r>
          </a:p>
          <a:p>
            <a:pPr algn="just">
              <a:lnSpc>
                <a:spcPct val="150000"/>
              </a:lnSpc>
              <a:spcBef>
                <a:spcPts val="0"/>
              </a:spcBef>
            </a:pPr>
            <a:r>
              <a:rPr lang="fr-FR" sz="1400" b="1" dirty="0">
                <a:latin typeface="Times New Roman" panose="02020603050405020304" pitchFamily="18" charset="0"/>
                <a:cs typeface="Times New Roman" panose="02020603050405020304" pitchFamily="18" charset="0"/>
              </a:rPr>
              <a:t>Mamadou Lamine NDAO</a:t>
            </a:r>
            <a:endParaRPr lang="en" sz="1400" b="1" dirty="0">
              <a:latin typeface="Times New Roman" panose="02020603050405020304" pitchFamily="18" charset="0"/>
              <a:cs typeface="Times New Roman" panose="02020603050405020304" pitchFamily="18" charset="0"/>
            </a:endParaRPr>
          </a:p>
          <a:p>
            <a:pPr algn="just">
              <a:lnSpc>
                <a:spcPct val="150000"/>
              </a:lnSpc>
              <a:spcBef>
                <a:spcPts val="0"/>
              </a:spcBef>
            </a:pPr>
            <a:r>
              <a:rPr lang="fr-FR" sz="1400" b="1" dirty="0">
                <a:latin typeface="Times New Roman" panose="02020603050405020304" pitchFamily="18" charset="0"/>
                <a:cs typeface="Times New Roman" panose="02020603050405020304" pitchFamily="18" charset="0"/>
              </a:rPr>
              <a:t>Abdou Karim SARR</a:t>
            </a:r>
          </a:p>
        </p:txBody>
      </p:sp>
      <p:grpSp>
        <p:nvGrpSpPr>
          <p:cNvPr id="48" name="Google Shape;48;p15"/>
          <p:cNvGrpSpPr/>
          <p:nvPr/>
        </p:nvGrpSpPr>
        <p:grpSpPr>
          <a:xfrm>
            <a:off x="248511" y="131915"/>
            <a:ext cx="5847489" cy="5178398"/>
            <a:chOff x="457194" y="411475"/>
            <a:chExt cx="4385617" cy="4733627"/>
          </a:xfrm>
        </p:grpSpPr>
        <p:sp>
          <p:nvSpPr>
            <p:cNvPr id="49" name="Google Shape;49;p15"/>
            <p:cNvSpPr/>
            <p:nvPr/>
          </p:nvSpPr>
          <p:spPr>
            <a:xfrm>
              <a:off x="489688" y="411475"/>
              <a:ext cx="4320600" cy="4320600"/>
            </a:xfrm>
            <a:prstGeom prst="ellipse">
              <a:avLst/>
            </a:prstGeom>
            <a:solidFill>
              <a:srgbClr val="2776EA">
                <a:alpha val="37650"/>
              </a:srgbClr>
            </a:solidFill>
            <a:ln>
              <a:noFill/>
            </a:ln>
          </p:spPr>
          <p:txBody>
            <a:bodyPr spcFirstLastPara="1" wrap="square" lIns="121900" tIns="121900" rIns="121900" bIns="121900" anchor="ctr" anchorCtr="0">
              <a:noAutofit/>
            </a:bodyPr>
            <a:lstStyle/>
            <a:p>
              <a:endParaRPr sz="2400"/>
            </a:p>
          </p:txBody>
        </p:sp>
        <p:grpSp>
          <p:nvGrpSpPr>
            <p:cNvPr id="50" name="Google Shape;50;p15"/>
            <p:cNvGrpSpPr/>
            <p:nvPr/>
          </p:nvGrpSpPr>
          <p:grpSpPr>
            <a:xfrm>
              <a:off x="457194" y="824705"/>
              <a:ext cx="4385617" cy="4320397"/>
              <a:chOff x="457209" y="411470"/>
              <a:chExt cx="4385617" cy="4320397"/>
            </a:xfrm>
          </p:grpSpPr>
          <p:sp>
            <p:nvSpPr>
              <p:cNvPr id="51" name="Google Shape;51;p15"/>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52" name="Google Shape;52;p15"/>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3" name="Google Shape;53;p15"/>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4" name="Google Shape;54;p15"/>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5" name="Google Shape;55;p15"/>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6" name="Google Shape;56;p15"/>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7" name="Google Shape;57;p15"/>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8" name="Google Shape;58;p15"/>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59" name="Google Shape;59;p15"/>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0" name="Google Shape;60;p15"/>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1" name="Google Shape;61;p15"/>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2" name="Google Shape;62;p15"/>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3" name="Google Shape;63;p15"/>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4" name="Google Shape;64;p15"/>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5" name="Google Shape;65;p15"/>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6" name="Google Shape;66;p15"/>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7" name="Google Shape;67;p15"/>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8" name="Google Shape;68;p15"/>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69" name="Google Shape;69;p15"/>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0" name="Google Shape;70;p15"/>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1" name="Google Shape;71;p15"/>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2" name="Google Shape;72;p15"/>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73" name="Google Shape;73;p15"/>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4" name="Google Shape;74;p15"/>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5" name="Google Shape;75;p15"/>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6" name="Google Shape;76;p15"/>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7" name="Google Shape;77;p15"/>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121900" tIns="121900" rIns="121900" bIns="121900" anchor="ctr" anchorCtr="0">
                <a:noAutofit/>
              </a:bodyPr>
              <a:lstStyle/>
              <a:p>
                <a:endParaRPr sz="2400"/>
              </a:p>
            </p:txBody>
          </p:sp>
          <p:sp>
            <p:nvSpPr>
              <p:cNvPr id="78" name="Google Shape;78;p15"/>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121900" tIns="121900" rIns="121900" bIns="121900" anchor="ctr" anchorCtr="0">
                <a:noAutofit/>
              </a:bodyPr>
              <a:lstStyle/>
              <a:p>
                <a:endParaRPr sz="2400"/>
              </a:p>
            </p:txBody>
          </p:sp>
          <p:sp>
            <p:nvSpPr>
              <p:cNvPr id="79" name="Google Shape;79;p15"/>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0" name="Google Shape;80;p15"/>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1" name="Google Shape;81;p15"/>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2" name="Google Shape;82;p15"/>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83" name="Google Shape;83;p15"/>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4" name="Google Shape;84;p15"/>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85" name="Google Shape;85;p15"/>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6" name="Google Shape;86;p15"/>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7" name="Google Shape;87;p15"/>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8" name="Google Shape;88;p15"/>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89" name="Google Shape;89;p15"/>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0" name="Google Shape;90;p15"/>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1" name="Google Shape;91;p15"/>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2" name="Google Shape;92;p15"/>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 name="Google Shape;93;p15"/>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4" name="Google Shape;94;p15"/>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5" name="Google Shape;95;p15"/>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6" name="Google Shape;96;p15"/>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7" name="Google Shape;97;p15"/>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8" name="Google Shape;98;p15"/>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9" name="Google Shape;99;p15"/>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0" name="Google Shape;100;p15"/>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1" name="Google Shape;101;p15"/>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2" name="Google Shape;102;p15"/>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3" name="Google Shape;103;p15"/>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4" name="Google Shape;104;p15"/>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5" name="Google Shape;105;p15"/>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6" name="Google Shape;106;p15"/>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7" name="Google Shape;107;p15"/>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8" name="Google Shape;108;p15"/>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9" name="Google Shape;109;p15"/>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0" name="Google Shape;110;p15"/>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1" name="Google Shape;111;p15"/>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2" name="Google Shape;112;p15"/>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3" name="Google Shape;113;p15"/>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 name="Google Shape;114;p15"/>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5" name="Google Shape;115;p15"/>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6" name="Google Shape;116;p15"/>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7" name="Google Shape;117;p15"/>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8" name="Google Shape;118;p15"/>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19" name="Google Shape;119;p15"/>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0" name="Google Shape;120;p15"/>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1" name="Google Shape;121;p15"/>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2" name="Google Shape;122;p15"/>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3" name="Google Shape;123;p15"/>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4" name="Google Shape;124;p15"/>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5" name="Google Shape;125;p15"/>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6" name="Google Shape;126;p15"/>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7" name="Google Shape;127;p15"/>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8" name="Google Shape;128;p15"/>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29" name="Google Shape;129;p15"/>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0" name="Google Shape;130;p15"/>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1" name="Google Shape;131;p15"/>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2" name="Google Shape;132;p15"/>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3" name="Google Shape;133;p15"/>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4" name="Google Shape;134;p15"/>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5" name="Google Shape;135;p15"/>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6" name="Google Shape;136;p15"/>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7" name="Google Shape;137;p15"/>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8" name="Google Shape;138;p15"/>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39" name="Google Shape;139;p15"/>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0" name="Google Shape;140;p15"/>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1" name="Google Shape;141;p15"/>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2" name="Google Shape;142;p15"/>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3" name="Google Shape;143;p15"/>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4" name="Google Shape;144;p15"/>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5" name="Google Shape;145;p15"/>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6" name="Google Shape;146;p15"/>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7" name="Google Shape;147;p15"/>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48" name="Google Shape;148;p15"/>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121900" tIns="121900" rIns="121900" bIns="121900" anchor="ctr" anchorCtr="0">
                <a:noAutofit/>
              </a:bodyPr>
              <a:lstStyle/>
              <a:p>
                <a:endParaRPr sz="2400"/>
              </a:p>
            </p:txBody>
          </p:sp>
          <p:sp>
            <p:nvSpPr>
              <p:cNvPr id="149" name="Google Shape;149;p15"/>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50" name="Google Shape;150;p15"/>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121900" tIns="121900" rIns="121900" bIns="121900" anchor="ctr" anchorCtr="0">
                <a:noAutofit/>
              </a:bodyPr>
              <a:lstStyle/>
              <a:p>
                <a:endParaRPr sz="2400"/>
              </a:p>
            </p:txBody>
          </p:sp>
          <p:sp>
            <p:nvSpPr>
              <p:cNvPr id="151" name="Google Shape;151;p15"/>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121900" tIns="121900" rIns="121900" bIns="121900" anchor="ctr" anchorCtr="0">
                <a:noAutofit/>
              </a:bodyPr>
              <a:lstStyle/>
              <a:p>
                <a:endParaRPr sz="2400"/>
              </a:p>
            </p:txBody>
          </p:sp>
          <p:sp>
            <p:nvSpPr>
              <p:cNvPr id="152" name="Google Shape;152;p15"/>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121900" tIns="121900" rIns="121900" bIns="121900" anchor="ctr" anchorCtr="0">
                <a:noAutofit/>
              </a:bodyPr>
              <a:lstStyle/>
              <a:p>
                <a:endParaRPr sz="2400"/>
              </a:p>
            </p:txBody>
          </p:sp>
          <p:sp>
            <p:nvSpPr>
              <p:cNvPr id="153" name="Google Shape;153;p15"/>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4" name="Google Shape;154;p15"/>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5" name="Google Shape;155;p15"/>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56" name="Google Shape;156;p15"/>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57" name="Google Shape;157;p15"/>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58" name="Google Shape;158;p15"/>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59" name="Google Shape;159;p15"/>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121900" tIns="121900" rIns="121900" bIns="121900" anchor="ctr" anchorCtr="0">
                <a:noAutofit/>
              </a:bodyPr>
              <a:lstStyle/>
              <a:p>
                <a:endParaRPr sz="2400"/>
              </a:p>
            </p:txBody>
          </p:sp>
          <p:sp>
            <p:nvSpPr>
              <p:cNvPr id="160" name="Google Shape;160;p15"/>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121900" tIns="121900" rIns="121900" bIns="121900" anchor="ctr" anchorCtr="0">
                <a:noAutofit/>
              </a:bodyPr>
              <a:lstStyle/>
              <a:p>
                <a:endParaRPr sz="2400"/>
              </a:p>
            </p:txBody>
          </p:sp>
          <p:sp>
            <p:nvSpPr>
              <p:cNvPr id="161" name="Google Shape;161;p15"/>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2" name="Google Shape;162;p15"/>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3" name="Google Shape;163;p15"/>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 name="Google Shape;164;p15"/>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 name="Google Shape;165;p15"/>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 name="Google Shape;166;p15"/>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7" name="Google Shape;167;p15"/>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8" name="Google Shape;168;p15"/>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9" name="Google Shape;169;p15"/>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0" name="Google Shape;170;p15"/>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1" name="Google Shape;171;p15"/>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2" name="Google Shape;172;p15"/>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3" name="Google Shape;173;p15"/>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4" name="Google Shape;174;p15"/>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5" name="Google Shape;175;p15"/>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6" name="Google Shape;176;p15"/>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77" name="Google Shape;177;p15"/>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78" name="Google Shape;178;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79" name="Google Shape;179;p15"/>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121900" tIns="121900" rIns="121900" bIns="121900" anchor="ctr" anchorCtr="0">
                <a:noAutofit/>
              </a:bodyPr>
              <a:lstStyle/>
              <a:p>
                <a:endParaRPr sz="2400"/>
              </a:p>
            </p:txBody>
          </p:sp>
          <p:sp>
            <p:nvSpPr>
              <p:cNvPr id="180" name="Google Shape;180;p15"/>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81" name="Google Shape;181;p15"/>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2" name="Google Shape;182;p15"/>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121900" tIns="121900" rIns="121900" bIns="121900" anchor="ctr" anchorCtr="0">
                <a:noAutofit/>
              </a:bodyPr>
              <a:lstStyle/>
              <a:p>
                <a:endParaRPr sz="2400"/>
              </a:p>
            </p:txBody>
          </p:sp>
          <p:sp>
            <p:nvSpPr>
              <p:cNvPr id="183" name="Google Shape;183;p15"/>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121900" tIns="121900" rIns="121900" bIns="121900" anchor="ctr" anchorCtr="0">
                <a:noAutofit/>
              </a:bodyPr>
              <a:lstStyle/>
              <a:p>
                <a:endParaRPr sz="2400"/>
              </a:p>
            </p:txBody>
          </p:sp>
          <p:sp>
            <p:nvSpPr>
              <p:cNvPr id="184" name="Google Shape;184;p15"/>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5" name="Google Shape;185;p15"/>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186" name="Google Shape;186;p15"/>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87" name="Google Shape;187;p15"/>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8" name="Google Shape;188;p15"/>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89" name="Google Shape;189;p15"/>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190" name="Google Shape;190;p15"/>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1" name="Google Shape;191;p15"/>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2" name="Google Shape;192;p15"/>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3" name="Google Shape;193;p15"/>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4" name="Google Shape;194;p15"/>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5" name="Google Shape;195;p15"/>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6" name="Google Shape;196;p15"/>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7" name="Google Shape;197;p15"/>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8" name="Google Shape;198;p15"/>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199" name="Google Shape;199;p15"/>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0" name="Google Shape;200;p15"/>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1" name="Google Shape;201;p15"/>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2" name="Google Shape;202;p15"/>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3" name="Google Shape;203;p15"/>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4" name="Google Shape;204;p15"/>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5" name="Google Shape;205;p15"/>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121900" tIns="121900" rIns="121900" bIns="121900" anchor="ctr" anchorCtr="0">
                <a:noAutofit/>
              </a:bodyPr>
              <a:lstStyle/>
              <a:p>
                <a:endParaRPr sz="2400"/>
              </a:p>
            </p:txBody>
          </p:sp>
          <p:sp>
            <p:nvSpPr>
              <p:cNvPr id="206" name="Google Shape;206;p15"/>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07" name="Google Shape;207;p15"/>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08" name="Google Shape;208;p15"/>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09" name="Google Shape;209;p15"/>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0" name="Google Shape;210;p15"/>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1" name="Google Shape;211;p15"/>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2" name="Google Shape;212;p15"/>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13" name="Google Shape;213;p15"/>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14" name="Google Shape;214;p15"/>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5" name="Google Shape;215;p15"/>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6" name="Google Shape;216;p15"/>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7" name="Google Shape;217;p15"/>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8" name="Google Shape;218;p15"/>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19" name="Google Shape;219;p15"/>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220" name="Google Shape;220;p15"/>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 name="Google Shape;221;p15"/>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2" name="Google Shape;222;p15"/>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3" name="Google Shape;223;p15"/>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4" name="Google Shape;224;p15"/>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sp>
          <p:nvSpPr>
            <p:cNvPr id="225" name="Google Shape;225;p15"/>
            <p:cNvSpPr/>
            <p:nvPr/>
          </p:nvSpPr>
          <p:spPr>
            <a:xfrm>
              <a:off x="2897110" y="1017082"/>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26" name="Google Shape;226;p15"/>
            <p:cNvSpPr/>
            <p:nvPr/>
          </p:nvSpPr>
          <p:spPr>
            <a:xfrm>
              <a:off x="1125181" y="1473122"/>
              <a:ext cx="90300" cy="90300"/>
            </a:xfrm>
            <a:prstGeom prst="ellipse">
              <a:avLst/>
            </a:prstGeom>
            <a:noFill/>
            <a:ln>
              <a:noFill/>
            </a:ln>
          </p:spPr>
          <p:txBody>
            <a:bodyPr spcFirstLastPara="1" wrap="square" lIns="121900" tIns="121900" rIns="121900" bIns="121900" anchor="ctr" anchorCtr="0">
              <a:noAutofit/>
            </a:bodyPr>
            <a:lstStyle/>
            <a:p>
              <a:endParaRPr sz="2400"/>
            </a:p>
          </p:txBody>
        </p:sp>
        <p:sp>
          <p:nvSpPr>
            <p:cNvPr id="227" name="Google Shape;227;p15"/>
            <p:cNvSpPr/>
            <p:nvPr/>
          </p:nvSpPr>
          <p:spPr>
            <a:xfrm>
              <a:off x="790781" y="3096605"/>
              <a:ext cx="90300" cy="90300"/>
            </a:xfrm>
            <a:prstGeom prst="ellipse">
              <a:avLst/>
            </a:prstGeom>
            <a:noFill/>
            <a:ln>
              <a:noFill/>
            </a:ln>
          </p:spPr>
          <p:txBody>
            <a:bodyPr spcFirstLastPara="1" wrap="square" lIns="121900" tIns="121900" rIns="121900" bIns="121900" anchor="ctr" anchorCtr="0">
              <a:noAutofit/>
            </a:bodyPr>
            <a:lstStyle/>
            <a:p>
              <a:endParaRPr sz="2400"/>
            </a:p>
          </p:txBody>
        </p:sp>
        <p:sp>
          <p:nvSpPr>
            <p:cNvPr id="228" name="Google Shape;228;p15"/>
            <p:cNvSpPr/>
            <p:nvPr/>
          </p:nvSpPr>
          <p:spPr>
            <a:xfrm>
              <a:off x="4107158" y="1563464"/>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29" name="Google Shape;229;p15"/>
            <p:cNvSpPr/>
            <p:nvPr/>
          </p:nvSpPr>
          <p:spPr>
            <a:xfrm>
              <a:off x="4739527" y="2628883"/>
              <a:ext cx="90343" cy="90343"/>
            </a:xfrm>
            <a:prstGeom prst="ellipse">
              <a:avLst/>
            </a:prstGeom>
            <a:noFill/>
            <a:ln>
              <a:noFill/>
            </a:ln>
          </p:spPr>
          <p:txBody>
            <a:bodyPr spcFirstLastPara="1" wrap="square" lIns="121900" tIns="121900" rIns="121900" bIns="121900" anchor="ctr" anchorCtr="0">
              <a:noAutofit/>
            </a:bodyPr>
            <a:lstStyle/>
            <a:p>
              <a:endParaRPr sz="2400"/>
            </a:p>
          </p:txBody>
        </p:sp>
        <p:sp>
          <p:nvSpPr>
            <p:cNvPr id="230" name="Google Shape;230;p15"/>
            <p:cNvSpPr/>
            <p:nvPr/>
          </p:nvSpPr>
          <p:spPr>
            <a:xfrm>
              <a:off x="3998124" y="4018260"/>
              <a:ext cx="90343" cy="90343"/>
            </a:xfrm>
            <a:prstGeom prst="ellipse">
              <a:avLst/>
            </a:prstGeom>
            <a:noFill/>
            <a:ln>
              <a:noFill/>
            </a:ln>
          </p:spPr>
          <p:txBody>
            <a:bodyPr spcFirstLastPara="1" wrap="square" lIns="121900" tIns="121900" rIns="121900" bIns="121900" anchor="ctr" anchorCtr="0">
              <a:noAutofit/>
            </a:bodyPr>
            <a:lstStyle/>
            <a:p>
              <a:endParaRPr sz="2400"/>
            </a:p>
          </p:txBody>
        </p:sp>
      </p:grpSp>
      <p:sp>
        <p:nvSpPr>
          <p:cNvPr id="2" name="Rectangle 1">
            <a:extLst>
              <a:ext uri="{FF2B5EF4-FFF2-40B4-BE49-F238E27FC236}">
                <a16:creationId xmlns:a16="http://schemas.microsoft.com/office/drawing/2014/main" id="{7EF2D0E9-54DB-AC42-B6EC-46E89EFE8FA7}"/>
              </a:ext>
            </a:extLst>
          </p:cNvPr>
          <p:cNvSpPr/>
          <p:nvPr/>
        </p:nvSpPr>
        <p:spPr>
          <a:xfrm>
            <a:off x="6139366" y="2497492"/>
            <a:ext cx="5778283" cy="1258105"/>
          </a:xfrm>
          <a:prstGeom prst="rect">
            <a:avLst/>
          </a:prstGeom>
          <a:solidFill>
            <a:schemeClr val="accent5">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B225C010-5779-D492-3C21-A56D6B7530FF}"/>
              </a:ext>
            </a:extLst>
          </p:cNvPr>
          <p:cNvSpPr txBox="1"/>
          <p:nvPr/>
        </p:nvSpPr>
        <p:spPr>
          <a:xfrm>
            <a:off x="6223866" y="2772601"/>
            <a:ext cx="5598213" cy="70788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SN" sz="4000" dirty="0">
                <a:latin typeface="Algerian" panose="04020705040A02060702" pitchFamily="82" charset="0"/>
                <a:cs typeface="Times New Roman" panose="02020603050405020304" pitchFamily="18" charset="0"/>
              </a:rPr>
              <a:t>Détection de fraude</a:t>
            </a:r>
            <a:r>
              <a:rPr lang="fr-FR" sz="4000" dirty="0">
                <a:latin typeface="Algerian" panose="04020705040A02060702" pitchFamily="82" charset="0"/>
                <a:cs typeface="Times New Roman" panose="02020603050405020304" pitchFamily="18" charset="0"/>
              </a:rPr>
              <a:t> </a:t>
            </a:r>
          </a:p>
        </p:txBody>
      </p:sp>
      <p:sp>
        <p:nvSpPr>
          <p:cNvPr id="4" name="Google Shape;47;p15">
            <a:extLst>
              <a:ext uri="{FF2B5EF4-FFF2-40B4-BE49-F238E27FC236}">
                <a16:creationId xmlns:a16="http://schemas.microsoft.com/office/drawing/2014/main" id="{357D8456-DBCE-AF6D-B019-CC3F02DD4C96}"/>
              </a:ext>
            </a:extLst>
          </p:cNvPr>
          <p:cNvSpPr txBox="1">
            <a:spLocks/>
          </p:cNvSpPr>
          <p:nvPr/>
        </p:nvSpPr>
        <p:spPr>
          <a:xfrm>
            <a:off x="108284" y="5533403"/>
            <a:ext cx="3393448" cy="903492"/>
          </a:xfrm>
          <a:prstGeom prst="rect">
            <a:avLst/>
          </a:prstGeom>
        </p:spPr>
        <p:txBody>
          <a:bodyPr spcFirstLastPara="1" vert="horz" wrap="square" lIns="121900" tIns="121900" rIns="121900" bIns="121900"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spcBef>
                <a:spcPts val="0"/>
              </a:spcBef>
            </a:pPr>
            <a:r>
              <a:rPr lang="fr-SN" b="1" u="sng" dirty="0"/>
              <a:t>Sous la supervision de:</a:t>
            </a:r>
          </a:p>
          <a:p>
            <a:pPr algn="just">
              <a:lnSpc>
                <a:spcPct val="150000"/>
              </a:lnSpc>
              <a:spcBef>
                <a:spcPts val="0"/>
              </a:spcBef>
            </a:pPr>
            <a:r>
              <a:rPr lang="fr-SN" sz="1400" b="1" dirty="0">
                <a:latin typeface="Times New Roman" panose="02020603050405020304" pitchFamily="18" charset="0"/>
                <a:cs typeface="Times New Roman" panose="02020603050405020304" pitchFamily="18" charset="0"/>
              </a:rPr>
              <a:t>Madame Mously DIAW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421B636-8D9B-9D96-E3B8-6CD0C7267731}"/>
              </a:ext>
            </a:extLst>
          </p:cNvPr>
          <p:cNvSpPr txBox="1"/>
          <p:nvPr/>
        </p:nvSpPr>
        <p:spPr>
          <a:xfrm>
            <a:off x="3921368" y="176237"/>
            <a:ext cx="4899074" cy="646331"/>
          </a:xfrm>
          <a:prstGeom prst="rect">
            <a:avLst/>
          </a:prstGeom>
          <a:noFill/>
        </p:spPr>
        <p:txBody>
          <a:bodyPr wrap="square">
            <a:spAutoFit/>
          </a:bodyPr>
          <a:lstStyle/>
          <a:p>
            <a:r>
              <a:rPr lang="fr-SN" sz="3600" b="1" u="sng" dirty="0">
                <a:latin typeface="Fira Sans Extra Condensed"/>
                <a:sym typeface="Fira Sans Extra Condensed"/>
              </a:rPr>
              <a:t>Présentation des </a:t>
            </a:r>
            <a:r>
              <a:rPr lang="fr-SN" sz="3600" b="1" u="sng" dirty="0" err="1">
                <a:latin typeface="Fira Sans Extra Condensed"/>
                <a:sym typeface="Fira Sans Extra Condensed"/>
              </a:rPr>
              <a:t>models</a:t>
            </a:r>
            <a:endParaRPr lang="fr-SN" sz="3600" b="1" u="sng" dirty="0">
              <a:latin typeface="Fira Sans Extra Condensed"/>
              <a:sym typeface="Fira Sans Extra Condensed"/>
            </a:endParaRPr>
          </a:p>
        </p:txBody>
      </p:sp>
      <p:pic>
        <p:nvPicPr>
          <p:cNvPr id="3074" name="Picture 2" descr="LGBMClassifier：入门指南 - 小猪AI">
            <a:extLst>
              <a:ext uri="{FF2B5EF4-FFF2-40B4-BE49-F238E27FC236}">
                <a16:creationId xmlns:a16="http://schemas.microsoft.com/office/drawing/2014/main" id="{19683299-B544-44BF-4FD4-E2FAAF8F7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801" y="4266988"/>
            <a:ext cx="3662582" cy="20916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76" name="Picture 4" descr="Random Forests | What is Random Forest? | RF">
            <a:extLst>
              <a:ext uri="{FF2B5EF4-FFF2-40B4-BE49-F238E27FC236}">
                <a16:creationId xmlns:a16="http://schemas.microsoft.com/office/drawing/2014/main" id="{8D0525AC-85F7-3539-7F5B-B5907E47F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4012" y="4266988"/>
            <a:ext cx="3995226" cy="20916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Flèche : droite 3">
            <a:extLst>
              <a:ext uri="{FF2B5EF4-FFF2-40B4-BE49-F238E27FC236}">
                <a16:creationId xmlns:a16="http://schemas.microsoft.com/office/drawing/2014/main" id="{531B33AF-B805-3745-BEA1-0C348ADB8A71}"/>
              </a:ext>
            </a:extLst>
          </p:cNvPr>
          <p:cNvSpPr/>
          <p:nvPr/>
        </p:nvSpPr>
        <p:spPr>
          <a:xfrm>
            <a:off x="4707989" y="4849836"/>
            <a:ext cx="2761956" cy="573258"/>
          </a:xfrm>
          <a:prstGeom prst="right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 droite 4">
            <a:extLst>
              <a:ext uri="{FF2B5EF4-FFF2-40B4-BE49-F238E27FC236}">
                <a16:creationId xmlns:a16="http://schemas.microsoft.com/office/drawing/2014/main" id="{D0C1DF51-4DB7-B3E1-F225-11FAD94DD370}"/>
              </a:ext>
            </a:extLst>
          </p:cNvPr>
          <p:cNvSpPr/>
          <p:nvPr/>
        </p:nvSpPr>
        <p:spPr>
          <a:xfrm rot="10800000">
            <a:off x="4146450" y="5268350"/>
            <a:ext cx="2597834" cy="573258"/>
          </a:xfrm>
          <a:prstGeom prst="right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2BA56EC5-2FAB-4E48-3EBA-26B9B901A736}"/>
              </a:ext>
            </a:extLst>
          </p:cNvPr>
          <p:cNvSpPr txBox="1"/>
          <p:nvPr/>
        </p:nvSpPr>
        <p:spPr>
          <a:xfrm>
            <a:off x="469801" y="688764"/>
            <a:ext cx="11023504" cy="3693319"/>
          </a:xfrm>
          <a:prstGeom prst="rect">
            <a:avLst/>
          </a:prstGeom>
          <a:noFill/>
        </p:spPr>
        <p:txBody>
          <a:bodyPr wrap="square" rtlCol="0">
            <a:spAutoFit/>
          </a:bodyPr>
          <a:lstStyle/>
          <a:p>
            <a:pPr>
              <a:lnSpc>
                <a:spcPct val="150000"/>
              </a:lnSpc>
            </a:pPr>
            <a:r>
              <a:rPr lang="fr-FR" dirty="0">
                <a:latin typeface="Times New Roman" panose="02020603050405020304" pitchFamily="18" charset="0"/>
                <a:cs typeface="Times New Roman" panose="02020603050405020304" pitchFamily="18" charset="0"/>
              </a:rPr>
              <a:t>Dans le but d’identifier les transactions frauduleuses avec précision, nous avons choisi de comparer deux modèles de classification performants et adapter quand les données contiennent de valeurs manquantes:</a:t>
            </a:r>
          </a:p>
          <a:p>
            <a:pPr>
              <a:lnSpc>
                <a:spcPct val="150000"/>
              </a:lnSpc>
            </a:pPr>
            <a:r>
              <a:rPr lang="fr-FR" dirty="0">
                <a:latin typeface="Times New Roman" panose="02020603050405020304" pitchFamily="18" charset="0"/>
                <a:cs typeface="Times New Roman" panose="02020603050405020304" pitchFamily="18" charset="0"/>
              </a:rPr>
              <a:t> </a:t>
            </a:r>
            <a:r>
              <a:rPr lang="fr-FR" b="1" u="sng" dirty="0" err="1">
                <a:latin typeface="Times New Roman" panose="02020603050405020304" pitchFamily="18" charset="0"/>
                <a:cs typeface="Times New Roman" panose="02020603050405020304" pitchFamily="18" charset="0"/>
              </a:rPr>
              <a:t>Random</a:t>
            </a:r>
            <a:r>
              <a:rPr lang="fr-FR" b="1" u="sng" dirty="0">
                <a:latin typeface="Times New Roman" panose="02020603050405020304" pitchFamily="18" charset="0"/>
                <a:cs typeface="Times New Roman" panose="02020603050405020304" pitchFamily="18" charset="0"/>
              </a:rPr>
              <a:t> Forest (Forêt aléatoire)</a:t>
            </a:r>
            <a:endParaRPr lang="fr-FR" u="sng" dirty="0">
              <a:latin typeface="Times New Roman" panose="02020603050405020304" pitchFamily="18" charset="0"/>
              <a:cs typeface="Times New Roman" panose="02020603050405020304" pitchFamily="18" charset="0"/>
            </a:endParaRPr>
          </a:p>
          <a:p>
            <a:pPr lvl="1">
              <a:lnSpc>
                <a:spcPct val="150000"/>
              </a:lnSpc>
            </a:pPr>
            <a:r>
              <a:rPr lang="fr-FR" dirty="0">
                <a:latin typeface="Times New Roman" panose="02020603050405020304" pitchFamily="18" charset="0"/>
                <a:cs typeface="Times New Roman" panose="02020603050405020304" pitchFamily="18" charset="0"/>
              </a:rPr>
              <a:t>Algorithme d'ensemble basé sur plusieurs arbres de décision.</a:t>
            </a:r>
          </a:p>
          <a:p>
            <a:pPr lvl="1">
              <a:lnSpc>
                <a:spcPct val="150000"/>
              </a:lnSpc>
            </a:pPr>
            <a:r>
              <a:rPr lang="fr-FR" dirty="0">
                <a:latin typeface="Times New Roman" panose="02020603050405020304" pitchFamily="18" charset="0"/>
                <a:cs typeface="Times New Roman" panose="02020603050405020304" pitchFamily="18" charset="0"/>
              </a:rPr>
              <a:t>Robuste face au sur-apprentissage et adapté aux données hétérogènes.</a:t>
            </a:r>
          </a:p>
          <a:p>
            <a:pPr>
              <a:lnSpc>
                <a:spcPct val="150000"/>
              </a:lnSpc>
            </a:pPr>
            <a:r>
              <a:rPr lang="fr-FR" u="sng" dirty="0">
                <a:latin typeface="Times New Roman" panose="02020603050405020304" pitchFamily="18" charset="0"/>
                <a:cs typeface="Times New Roman" panose="02020603050405020304" pitchFamily="18" charset="0"/>
              </a:rPr>
              <a:t> </a:t>
            </a:r>
            <a:r>
              <a:rPr lang="fr-FR" b="1" u="sng" dirty="0" err="1">
                <a:latin typeface="Times New Roman" panose="02020603050405020304" pitchFamily="18" charset="0"/>
                <a:cs typeface="Times New Roman" panose="02020603050405020304" pitchFamily="18" charset="0"/>
              </a:rPr>
              <a:t>LightGBM</a:t>
            </a:r>
            <a:r>
              <a:rPr lang="fr-FR" b="1" u="sng" dirty="0">
                <a:latin typeface="Times New Roman" panose="02020603050405020304" pitchFamily="18" charset="0"/>
                <a:cs typeface="Times New Roman" panose="02020603050405020304" pitchFamily="18" charset="0"/>
              </a:rPr>
              <a:t> (Light Gradient </a:t>
            </a:r>
            <a:r>
              <a:rPr lang="fr-FR" b="1" u="sng" dirty="0" err="1">
                <a:latin typeface="Times New Roman" panose="02020603050405020304" pitchFamily="18" charset="0"/>
                <a:cs typeface="Times New Roman" panose="02020603050405020304" pitchFamily="18" charset="0"/>
              </a:rPr>
              <a:t>Boosting</a:t>
            </a:r>
            <a:r>
              <a:rPr lang="fr-FR" b="1" u="sng" dirty="0">
                <a:latin typeface="Times New Roman" panose="02020603050405020304" pitchFamily="18" charset="0"/>
                <a:cs typeface="Times New Roman" panose="02020603050405020304" pitchFamily="18" charset="0"/>
              </a:rPr>
              <a:t> Machine)</a:t>
            </a:r>
            <a:endParaRPr lang="fr-FR" u="sng" dirty="0">
              <a:latin typeface="Times New Roman" panose="02020603050405020304" pitchFamily="18" charset="0"/>
              <a:cs typeface="Times New Roman" panose="02020603050405020304" pitchFamily="18" charset="0"/>
            </a:endParaRPr>
          </a:p>
          <a:p>
            <a:pPr lvl="1">
              <a:lnSpc>
                <a:spcPct val="150000"/>
              </a:lnSpc>
            </a:pPr>
            <a:r>
              <a:rPr lang="fr-FR" dirty="0">
                <a:latin typeface="Times New Roman" panose="02020603050405020304" pitchFamily="18" charset="0"/>
                <a:cs typeface="Times New Roman" panose="02020603050405020304" pitchFamily="18" charset="0"/>
              </a:rPr>
              <a:t>Algorithme de </a:t>
            </a:r>
            <a:r>
              <a:rPr lang="fr-FR" dirty="0" err="1">
                <a:latin typeface="Times New Roman" panose="02020603050405020304" pitchFamily="18" charset="0"/>
                <a:cs typeface="Times New Roman" panose="02020603050405020304" pitchFamily="18" charset="0"/>
              </a:rPr>
              <a:t>boosting</a:t>
            </a:r>
            <a:r>
              <a:rPr lang="fr-FR" dirty="0">
                <a:latin typeface="Times New Roman" panose="02020603050405020304" pitchFamily="18" charset="0"/>
                <a:cs typeface="Times New Roman" panose="02020603050405020304" pitchFamily="18" charset="0"/>
              </a:rPr>
              <a:t> très rapide et efficace sur de grands volumes de données.</a:t>
            </a:r>
          </a:p>
          <a:p>
            <a:pPr lvl="1">
              <a:lnSpc>
                <a:spcPct val="150000"/>
              </a:lnSpc>
            </a:pPr>
            <a:r>
              <a:rPr lang="fr-FR" dirty="0">
                <a:latin typeface="Times New Roman" panose="02020603050405020304" pitchFamily="18" charset="0"/>
                <a:cs typeface="Times New Roman" panose="02020603050405020304" pitchFamily="18" charset="0"/>
              </a:rPr>
              <a:t>Optimisé pour les performances et la vitesse d'exécution.</a:t>
            </a:r>
          </a:p>
          <a:p>
            <a:endParaRPr lang="fr-FR" dirty="0"/>
          </a:p>
        </p:txBody>
      </p:sp>
    </p:spTree>
    <p:extLst>
      <p:ext uri="{BB962C8B-B14F-4D97-AF65-F5344CB8AC3E}">
        <p14:creationId xmlns:p14="http://schemas.microsoft.com/office/powerpoint/2010/main" val="184395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7996C1-1B4F-9EAF-6389-61CE5BBF6A9B}"/>
              </a:ext>
            </a:extLst>
          </p:cNvPr>
          <p:cNvSpPr/>
          <p:nvPr/>
        </p:nvSpPr>
        <p:spPr>
          <a:xfrm>
            <a:off x="5176906" y="562709"/>
            <a:ext cx="6386737" cy="5479914"/>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8CE0A825-9A46-D849-917D-825CDB5931EF}"/>
              </a:ext>
            </a:extLst>
          </p:cNvPr>
          <p:cNvSpPr txBox="1"/>
          <p:nvPr/>
        </p:nvSpPr>
        <p:spPr>
          <a:xfrm>
            <a:off x="5514536" y="815377"/>
            <a:ext cx="5866228" cy="4939814"/>
          </a:xfrm>
          <a:prstGeom prst="rect">
            <a:avLst/>
          </a:prstGeom>
          <a:solidFill>
            <a:schemeClr val="bg1"/>
          </a:solidFill>
        </p:spPr>
        <p:txBody>
          <a:bodyPr wrap="square" rtlCol="0">
            <a:spAutoFit/>
          </a:bodyPr>
          <a:lstStyle/>
          <a:p>
            <a:pPr>
              <a:lnSpc>
                <a:spcPct val="150000"/>
              </a:lnSpc>
            </a:pPr>
            <a:r>
              <a:rPr lang="fr-FR" dirty="0">
                <a:latin typeface="Times New Roman" panose="02020603050405020304" pitchFamily="18" charset="0"/>
                <a:cs typeface="Times New Roman" panose="02020603050405020304" pitchFamily="18" charset="0"/>
              </a:rPr>
              <a:t>Après comparaison, le modèle </a:t>
            </a:r>
            <a:r>
              <a:rPr lang="fr-FR" dirty="0" err="1">
                <a:latin typeface="Times New Roman" panose="02020603050405020304" pitchFamily="18" charset="0"/>
                <a:cs typeface="Times New Roman" panose="02020603050405020304" pitchFamily="18" charset="0"/>
              </a:rPr>
              <a:t>LightGBM</a:t>
            </a:r>
            <a:r>
              <a:rPr lang="fr-FR" dirty="0">
                <a:latin typeface="Times New Roman" panose="02020603050405020304" pitchFamily="18" charset="0"/>
                <a:cs typeface="Times New Roman" panose="02020603050405020304" pitchFamily="18" charset="0"/>
              </a:rPr>
              <a:t> a été retenu pour la détection des transactions frauduleuses.</a:t>
            </a:r>
          </a:p>
          <a:p>
            <a:pPr>
              <a:lnSpc>
                <a:spcPct val="150000"/>
              </a:lnSpc>
            </a:pPr>
            <a:r>
              <a:rPr lang="fr-FR" dirty="0">
                <a:latin typeface="Times New Roman" panose="02020603050405020304" pitchFamily="18" charset="0"/>
                <a:cs typeface="Times New Roman" panose="02020603050405020304" pitchFamily="18" charset="0"/>
              </a:rPr>
              <a:t>Par ce que</a:t>
            </a:r>
          </a:p>
          <a:p>
            <a:pPr>
              <a:lnSpc>
                <a:spcPct val="150000"/>
              </a:lnSpc>
            </a:pPr>
            <a:r>
              <a:rPr lang="fr-FR" dirty="0">
                <a:latin typeface="Times New Roman" panose="02020603050405020304" pitchFamily="18" charset="0"/>
                <a:cs typeface="Times New Roman" panose="02020603050405020304" pitchFamily="18" charset="0"/>
              </a:rPr>
              <a:t>Les données sont fortement déséquilibrées (très peu de fraudes par rapport aux transactions légitimes).</a:t>
            </a:r>
          </a:p>
          <a:p>
            <a:pPr>
              <a:lnSpc>
                <a:spcPct val="150000"/>
              </a:lnSpc>
            </a:pPr>
            <a:r>
              <a:rPr lang="fr-FR" dirty="0">
                <a:latin typeface="Times New Roman" panose="02020603050405020304" pitchFamily="18" charset="0"/>
                <a:cs typeface="Times New Roman" panose="02020603050405020304" pitchFamily="18" charset="0"/>
              </a:rPr>
              <a:t>Le critère AUC (Area Under the </a:t>
            </a:r>
            <a:r>
              <a:rPr lang="fr-FR" dirty="0" err="1">
                <a:latin typeface="Times New Roman" panose="02020603050405020304" pitchFamily="18" charset="0"/>
                <a:cs typeface="Times New Roman" panose="02020603050405020304" pitchFamily="18" charset="0"/>
              </a:rPr>
              <a:t>Curve</a:t>
            </a:r>
            <a:r>
              <a:rPr lang="fr-FR" dirty="0">
                <a:latin typeface="Times New Roman" panose="02020603050405020304" pitchFamily="18" charset="0"/>
                <a:cs typeface="Times New Roman" panose="02020603050405020304" pitchFamily="18" charset="0"/>
              </a:rPr>
              <a:t>) est particulièrement adapté dans ce contexte, car il mesure la capacité du modèle à bien séparer les classes.</a:t>
            </a:r>
          </a:p>
          <a:p>
            <a:pPr>
              <a:lnSpc>
                <a:spcPct val="150000"/>
              </a:lnSpc>
            </a:pPr>
            <a:r>
              <a:rPr lang="fr-FR" dirty="0">
                <a:latin typeface="Times New Roman" panose="02020603050405020304" pitchFamily="18" charset="0"/>
                <a:cs typeface="Times New Roman" panose="02020603050405020304" pitchFamily="18" charset="0"/>
              </a:rPr>
              <a:t>Selon cette métrique, </a:t>
            </a:r>
            <a:r>
              <a:rPr lang="fr-FR" dirty="0" err="1">
                <a:latin typeface="Times New Roman" panose="02020603050405020304" pitchFamily="18" charset="0"/>
                <a:cs typeface="Times New Roman" panose="02020603050405020304" pitchFamily="18" charset="0"/>
              </a:rPr>
              <a:t>LightGBM</a:t>
            </a:r>
            <a:r>
              <a:rPr lang="fr-FR" dirty="0">
                <a:latin typeface="Times New Roman" panose="02020603050405020304" pitchFamily="18" charset="0"/>
                <a:cs typeface="Times New Roman" panose="02020603050405020304" pitchFamily="18" charset="0"/>
              </a:rPr>
              <a:t> surpasse </a:t>
            </a:r>
            <a:r>
              <a:rPr lang="fr-FR" dirty="0" err="1">
                <a:latin typeface="Times New Roman" panose="02020603050405020304" pitchFamily="18" charset="0"/>
                <a:cs typeface="Times New Roman" panose="02020603050405020304" pitchFamily="18" charset="0"/>
              </a:rPr>
              <a:t>Random</a:t>
            </a:r>
            <a:r>
              <a:rPr lang="fr-FR" dirty="0">
                <a:latin typeface="Times New Roman" panose="02020603050405020304" pitchFamily="18" charset="0"/>
                <a:cs typeface="Times New Roman" panose="02020603050405020304" pitchFamily="18" charset="0"/>
              </a:rPr>
              <a:t> Forest en termes de performance et de précision dans la détection des fraudes.</a:t>
            </a:r>
          </a:p>
          <a:p>
            <a:endParaRPr lang="fr-FR" dirty="0"/>
          </a:p>
        </p:txBody>
      </p:sp>
      <p:pic>
        <p:nvPicPr>
          <p:cNvPr id="5" name="Picture 4" descr="Random Forests | What is Random Forest? | RF">
            <a:extLst>
              <a:ext uri="{FF2B5EF4-FFF2-40B4-BE49-F238E27FC236}">
                <a16:creationId xmlns:a16="http://schemas.microsoft.com/office/drawing/2014/main" id="{24653AB1-9DEA-BD91-199F-71A9C7E0C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004" y="4449868"/>
            <a:ext cx="3183990" cy="20916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5122" name="Picture 2" descr="Signe Supérieur à | Vecteur Premium">
            <a:extLst>
              <a:ext uri="{FF2B5EF4-FFF2-40B4-BE49-F238E27FC236}">
                <a16:creationId xmlns:a16="http://schemas.microsoft.com/office/drawing/2014/main" id="{167E6951-E58A-3D8C-C853-46C4D9E4C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365806" y="1665706"/>
            <a:ext cx="1622259" cy="39460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LGBMClassifier：入门指南 - 小猪AI">
            <a:extLst>
              <a:ext uri="{FF2B5EF4-FFF2-40B4-BE49-F238E27FC236}">
                <a16:creationId xmlns:a16="http://schemas.microsoft.com/office/drawing/2014/main" id="{933676B3-D212-DE28-7676-1075C16C81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906" y="562706"/>
            <a:ext cx="3662582" cy="209160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9" name="Google Shape;1538;p32">
            <a:extLst>
              <a:ext uri="{FF2B5EF4-FFF2-40B4-BE49-F238E27FC236}">
                <a16:creationId xmlns:a16="http://schemas.microsoft.com/office/drawing/2014/main" id="{B79B7151-4C88-BD20-EB85-83972A5CD5EF}"/>
              </a:ext>
            </a:extLst>
          </p:cNvPr>
          <p:cNvCxnSpPr/>
          <p:nvPr/>
        </p:nvCxnSpPr>
        <p:spPr>
          <a:xfrm>
            <a:off x="3474867" y="3429000"/>
            <a:ext cx="1111200" cy="1165800"/>
          </a:xfrm>
          <a:prstGeom prst="bentConnector3">
            <a:avLst>
              <a:gd name="adj1" fmla="val 49993"/>
            </a:avLst>
          </a:prstGeom>
          <a:noFill/>
          <a:ln w="9525" cap="flat" cmpd="sng">
            <a:solidFill>
              <a:schemeClr val="dk2"/>
            </a:solidFill>
            <a:prstDash val="solid"/>
            <a:round/>
            <a:headEnd type="none" w="med" len="med"/>
            <a:tailEnd type="none" w="med" len="med"/>
          </a:ln>
        </p:spPr>
      </p:cxnSp>
      <p:cxnSp>
        <p:nvCxnSpPr>
          <p:cNvPr id="10" name="Google Shape;1537;p32">
            <a:extLst>
              <a:ext uri="{FF2B5EF4-FFF2-40B4-BE49-F238E27FC236}">
                <a16:creationId xmlns:a16="http://schemas.microsoft.com/office/drawing/2014/main" id="{E81567BE-E55A-D02F-872F-CE04E90CE729}"/>
              </a:ext>
            </a:extLst>
          </p:cNvPr>
          <p:cNvCxnSpPr/>
          <p:nvPr/>
        </p:nvCxnSpPr>
        <p:spPr>
          <a:xfrm rot="10800000" flipH="1">
            <a:off x="3474867" y="2244709"/>
            <a:ext cx="1111200" cy="1165800"/>
          </a:xfrm>
          <a:prstGeom prst="bentConnector3">
            <a:avLst>
              <a:gd name="adj1" fmla="val 49993"/>
            </a:avLst>
          </a:prstGeom>
          <a:noFill/>
          <a:ln w="9525" cap="flat" cmpd="sng">
            <a:solidFill>
              <a:schemeClr val="dk2"/>
            </a:solidFill>
            <a:prstDash val="solid"/>
            <a:round/>
            <a:headEnd type="none" w="med" len="med"/>
            <a:tailEnd type="none" w="med" len="med"/>
          </a:ln>
        </p:spPr>
      </p:cxnSp>
      <p:sp>
        <p:nvSpPr>
          <p:cNvPr id="11" name="Ellipse 10">
            <a:extLst>
              <a:ext uri="{FF2B5EF4-FFF2-40B4-BE49-F238E27FC236}">
                <a16:creationId xmlns:a16="http://schemas.microsoft.com/office/drawing/2014/main" id="{81253C17-00FF-A6BF-FE36-9C2A421FEBA2}"/>
              </a:ext>
            </a:extLst>
          </p:cNvPr>
          <p:cNvSpPr/>
          <p:nvPr/>
        </p:nvSpPr>
        <p:spPr>
          <a:xfrm>
            <a:off x="4586067" y="2138289"/>
            <a:ext cx="436099" cy="281354"/>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924E7F37-2AEC-AAA5-C12C-2E7328F5D45C}"/>
              </a:ext>
            </a:extLst>
          </p:cNvPr>
          <p:cNvSpPr/>
          <p:nvPr/>
        </p:nvSpPr>
        <p:spPr>
          <a:xfrm>
            <a:off x="4557932" y="4472613"/>
            <a:ext cx="436099" cy="281354"/>
          </a:xfrm>
          <a:prstGeom prst="ellips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22791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A432253-56FA-7D35-98C7-3261B9E4A279}"/>
              </a:ext>
            </a:extLst>
          </p:cNvPr>
          <p:cNvSpPr txBox="1"/>
          <p:nvPr/>
        </p:nvSpPr>
        <p:spPr>
          <a:xfrm>
            <a:off x="3654083" y="202194"/>
            <a:ext cx="5292969" cy="646331"/>
          </a:xfrm>
          <a:prstGeom prst="rect">
            <a:avLst/>
          </a:prstGeom>
          <a:noFill/>
        </p:spPr>
        <p:txBody>
          <a:bodyPr wrap="square">
            <a:spAutoFit/>
          </a:bodyPr>
          <a:lstStyle/>
          <a:p>
            <a:r>
              <a:rPr lang="fr-SN" sz="3600" b="1" u="sng" dirty="0">
                <a:latin typeface="Fira Sans Extra Condensed"/>
                <a:sym typeface="Fira Sans Extra Condensed"/>
              </a:rPr>
              <a:t>Présentation de l’application</a:t>
            </a:r>
          </a:p>
        </p:txBody>
      </p:sp>
      <p:pic>
        <p:nvPicPr>
          <p:cNvPr id="4" name="Picture 3">
            <a:extLst>
              <a:ext uri="{FF2B5EF4-FFF2-40B4-BE49-F238E27FC236}">
                <a16:creationId xmlns:a16="http://schemas.microsoft.com/office/drawing/2014/main" id="{3B91BB32-A295-4F3D-98D3-AA1EBF7D39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067" y="1626259"/>
            <a:ext cx="10287000" cy="4933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375EDE93-2798-4939-8A0F-DE466A11813D}"/>
              </a:ext>
            </a:extLst>
          </p:cNvPr>
          <p:cNvSpPr txBox="1"/>
          <p:nvPr/>
        </p:nvSpPr>
        <p:spPr>
          <a:xfrm>
            <a:off x="1224950" y="1052726"/>
            <a:ext cx="5581291" cy="369332"/>
          </a:xfrm>
          <a:prstGeom prst="rect">
            <a:avLst/>
          </a:prstGeom>
          <a:noFill/>
        </p:spPr>
        <p:txBody>
          <a:bodyPr wrap="square" rtlCol="0">
            <a:spAutoFit/>
          </a:bodyPr>
          <a:lstStyle/>
          <a:p>
            <a:r>
              <a:rPr lang="fr-SN" dirty="0">
                <a:latin typeface="Times New Roman" panose="02020603050405020304" pitchFamily="18" charset="0"/>
                <a:cs typeface="Times New Roman" panose="02020603050405020304" pitchFamily="18" charset="0"/>
              </a:rPr>
              <a:t>Voici la page de garde de notre  plateforme</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6318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BECA8E-5D40-442E-A2B4-A274A5B0E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2234242"/>
            <a:ext cx="10287000" cy="43876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D22FC2C9-22C5-4CD7-8FA9-E34B6C4EF896}"/>
              </a:ext>
            </a:extLst>
          </p:cNvPr>
          <p:cNvSpPr txBox="1"/>
          <p:nvPr/>
        </p:nvSpPr>
        <p:spPr>
          <a:xfrm>
            <a:off x="586596" y="778354"/>
            <a:ext cx="11171207" cy="1200329"/>
          </a:xfrm>
          <a:prstGeom prst="rect">
            <a:avLst/>
          </a:prstGeom>
          <a:noFill/>
          <a:ln>
            <a:solidFill>
              <a:schemeClr val="tx1"/>
            </a:solidFill>
          </a:ln>
        </p:spPr>
        <p:txBody>
          <a:bodyPr wrap="square" rtlCol="0">
            <a:spAutoFit/>
          </a:bodyPr>
          <a:lstStyle/>
          <a:p>
            <a:pPr algn="just"/>
            <a:r>
              <a:rPr lang="fr-FR" dirty="0">
                <a:latin typeface="Times New Roman" panose="02020603050405020304" pitchFamily="18" charset="0"/>
                <a:cs typeface="Times New Roman" panose="02020603050405020304" pitchFamily="18" charset="0"/>
              </a:rPr>
              <a:t>En cliquant sur l’onglet Prédiction, l'utilisateur accède à une interface permettant d'importer les fichiers nécessaires à l’analyse. Il peut soit sélectionner séparément les fichiers de transactions et d’identités, soit importer un fichier déjà fusionné. Une fois les fichiers choisis, il suffit de cliquer sur “Analyser” pour lancer le traitement et afficher les résultats de la prédiction</a:t>
            </a:r>
          </a:p>
        </p:txBody>
      </p:sp>
    </p:spTree>
    <p:extLst>
      <p:ext uri="{BB962C8B-B14F-4D97-AF65-F5344CB8AC3E}">
        <p14:creationId xmlns:p14="http://schemas.microsoft.com/office/powerpoint/2010/main" val="1327556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73DE68-A4FD-4F80-BA52-B7B0F3D58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2018581"/>
            <a:ext cx="10287000" cy="41576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461F552A-F301-4FCE-9757-84BA8A5B1FC3}"/>
              </a:ext>
            </a:extLst>
          </p:cNvPr>
          <p:cNvSpPr txBox="1"/>
          <p:nvPr/>
        </p:nvSpPr>
        <p:spPr>
          <a:xfrm>
            <a:off x="750499" y="879894"/>
            <a:ext cx="10696754" cy="923330"/>
          </a:xfrm>
          <a:prstGeom prst="rect">
            <a:avLst/>
          </a:prstGeom>
          <a:noFill/>
          <a:ln>
            <a:solidFill>
              <a:schemeClr val="tx1"/>
            </a:solidFill>
          </a:ln>
        </p:spPr>
        <p:txBody>
          <a:bodyPr wrap="square" rtlCol="0">
            <a:spAutoFit/>
          </a:bodyPr>
          <a:lstStyle/>
          <a:p>
            <a:pPr algn="just"/>
            <a:r>
              <a:rPr lang="fr-FR" dirty="0">
                <a:latin typeface="Times New Roman" panose="02020603050405020304" pitchFamily="18" charset="0"/>
                <a:cs typeface="Times New Roman" panose="02020603050405020304" pitchFamily="18" charset="0"/>
              </a:rPr>
              <a:t>En cliquant sur l’onglet “Dashboard”, l’utilisateur accède à une interface de visualisation regroupant plusieurs statistiques clés telles que le nombre total de transactions, le nombre de fraudes détectées, le taux de fraude, ainsi que des graphiques illustrant la répartition des scores de fraude.</a:t>
            </a:r>
          </a:p>
        </p:txBody>
      </p:sp>
    </p:spTree>
    <p:extLst>
      <p:ext uri="{BB962C8B-B14F-4D97-AF65-F5344CB8AC3E}">
        <p14:creationId xmlns:p14="http://schemas.microsoft.com/office/powerpoint/2010/main" val="2735857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1BFA4E3-89AD-66C4-AD07-CB9852E15A6E}"/>
              </a:ext>
            </a:extLst>
          </p:cNvPr>
          <p:cNvSpPr txBox="1"/>
          <p:nvPr/>
        </p:nvSpPr>
        <p:spPr>
          <a:xfrm>
            <a:off x="4996961" y="286603"/>
            <a:ext cx="2198078" cy="646331"/>
          </a:xfrm>
          <a:prstGeom prst="rect">
            <a:avLst/>
          </a:prstGeom>
          <a:noFill/>
        </p:spPr>
        <p:txBody>
          <a:bodyPr wrap="square">
            <a:spAutoFit/>
          </a:bodyPr>
          <a:lstStyle/>
          <a:p>
            <a:r>
              <a:rPr lang="fr-SN" sz="3600" b="1" u="sng" dirty="0">
                <a:latin typeface="Fira Sans Extra Condensed"/>
                <a:sym typeface="Fira Sans Extra Condensed"/>
              </a:rPr>
              <a:t>Conclusion</a:t>
            </a:r>
          </a:p>
        </p:txBody>
      </p:sp>
      <p:sp>
        <p:nvSpPr>
          <p:cNvPr id="4" name="Rectangle 3">
            <a:extLst>
              <a:ext uri="{FF2B5EF4-FFF2-40B4-BE49-F238E27FC236}">
                <a16:creationId xmlns:a16="http://schemas.microsoft.com/office/drawing/2014/main" id="{BCC9B159-AD3A-0CF8-A97B-BD1B62B9198A}"/>
              </a:ext>
            </a:extLst>
          </p:cNvPr>
          <p:cNvSpPr/>
          <p:nvPr/>
        </p:nvSpPr>
        <p:spPr>
          <a:xfrm>
            <a:off x="701039" y="1364566"/>
            <a:ext cx="11031416" cy="5206831"/>
          </a:xfrm>
          <a:prstGeom prst="rect">
            <a:avLst/>
          </a:prstGeom>
          <a:solidFill>
            <a:schemeClr val="accent5">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09F4A7AF-BE8A-C516-30C7-40A13A152F96}"/>
              </a:ext>
            </a:extLst>
          </p:cNvPr>
          <p:cNvSpPr txBox="1"/>
          <p:nvPr/>
        </p:nvSpPr>
        <p:spPr>
          <a:xfrm>
            <a:off x="900332" y="1704931"/>
            <a:ext cx="10590629" cy="452431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lnSpc>
                <a:spcPct val="150000"/>
              </a:lnSpc>
            </a:pPr>
            <a:r>
              <a:rPr lang="fr-FR" sz="2000" dirty="0">
                <a:latin typeface="Times New Roman" panose="02020603050405020304" pitchFamily="18" charset="0"/>
                <a:cs typeface="Times New Roman" panose="02020603050405020304" pitchFamily="18" charset="0"/>
              </a:rPr>
              <a:t>Ce projet nous a permis de mettre en œuvre l’ensemble des compétences acquises durant le cours, notamment en traitement des données, en exploration, en modélisation et en évaluation de modèles de machine </a:t>
            </a:r>
            <a:r>
              <a:rPr lang="fr-FR" sz="2000" dirty="0" err="1">
                <a:latin typeface="Times New Roman" panose="02020603050405020304" pitchFamily="18" charset="0"/>
                <a:cs typeface="Times New Roman" panose="02020603050405020304" pitchFamily="18" charset="0"/>
              </a:rPr>
              <a:t>learning</a:t>
            </a:r>
            <a:r>
              <a:rPr lang="fr-FR" sz="2000" dirty="0">
                <a:latin typeface="Times New Roman" panose="02020603050405020304" pitchFamily="18" charset="0"/>
                <a:cs typeface="Times New Roman" panose="02020603050405020304" pitchFamily="18" charset="0"/>
              </a:rPr>
              <a:t>. À travers l’étude d’un cas réel de détection de fraude dans les transactions en ligne, nous avons appris à manipuler un jeu de données complexe et déséquilibré, à identifier les variables pertinentes, à appliquer des techniques de nettoyage efficaces et à comparer des algorithmes de classification avancés. Le modèle </a:t>
            </a:r>
            <a:r>
              <a:rPr lang="fr-FR" sz="2000" dirty="0" err="1">
                <a:latin typeface="Times New Roman" panose="02020603050405020304" pitchFamily="18" charset="0"/>
                <a:cs typeface="Times New Roman" panose="02020603050405020304" pitchFamily="18" charset="0"/>
              </a:rPr>
              <a:t>LightGBM</a:t>
            </a:r>
            <a:r>
              <a:rPr lang="fr-FR" sz="2000" dirty="0">
                <a:latin typeface="Times New Roman" panose="02020603050405020304" pitchFamily="18" charset="0"/>
                <a:cs typeface="Times New Roman" panose="02020603050405020304" pitchFamily="18" charset="0"/>
              </a:rPr>
              <a:t>, retenu pour sa performance selon la métrique AUC, s’est révélé particulièrement adapté au problème posé.</a:t>
            </a:r>
          </a:p>
          <a:p>
            <a:pPr algn="just">
              <a:lnSpc>
                <a:spcPct val="150000"/>
              </a:lnSpc>
            </a:pPr>
            <a:r>
              <a:rPr lang="fr-FR" sz="2000" dirty="0">
                <a:latin typeface="Times New Roman" panose="02020603050405020304" pitchFamily="18" charset="0"/>
                <a:cs typeface="Times New Roman" panose="02020603050405020304" pitchFamily="18" charset="0"/>
              </a:rPr>
              <a:t>Ce travail nous a également permis de mieux comprendre les enjeux liés à la sécurité des paiements numériques, et l'importance de solutions automatisées dans la lutte contre la fraude.</a:t>
            </a:r>
          </a:p>
          <a:p>
            <a:endParaRPr lang="fr-FR" dirty="0"/>
          </a:p>
        </p:txBody>
      </p:sp>
    </p:spTree>
    <p:extLst>
      <p:ext uri="{BB962C8B-B14F-4D97-AF65-F5344CB8AC3E}">
        <p14:creationId xmlns:p14="http://schemas.microsoft.com/office/powerpoint/2010/main" val="3378106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6"/>
          <p:cNvSpPr txBox="1">
            <a:spLocks noGrp="1"/>
          </p:cNvSpPr>
          <p:nvPr>
            <p:ph type="title"/>
          </p:nvPr>
        </p:nvSpPr>
        <p:spPr>
          <a:xfrm>
            <a:off x="5203592" y="265202"/>
            <a:ext cx="6378808" cy="566222"/>
          </a:xfrm>
          <a:prstGeom prst="rect">
            <a:avLst/>
          </a:prstGeom>
        </p:spPr>
        <p:txBody>
          <a:bodyPr spcFirstLastPara="1" vert="horz" wrap="square" lIns="121900" tIns="121900" rIns="121900" bIns="121900" rtlCol="0" anchor="ctr" anchorCtr="0">
            <a:noAutofit/>
          </a:bodyPr>
          <a:lstStyle/>
          <a:p>
            <a:pPr algn="ctr">
              <a:spcBef>
                <a:spcPts val="0"/>
              </a:spcBef>
            </a:pPr>
            <a:br>
              <a:rPr lang="en" dirty="0"/>
            </a:br>
            <a:r>
              <a:rPr lang="fr-FR" b="1" u="sng" dirty="0">
                <a:latin typeface="Times New Roman" panose="02020603050405020304" pitchFamily="18" charset="0"/>
                <a:cs typeface="Times New Roman" panose="02020603050405020304" pitchFamily="18" charset="0"/>
              </a:rPr>
              <a:t>PLAN</a:t>
            </a:r>
            <a:br>
              <a:rPr lang="fr-FR" dirty="0">
                <a:latin typeface="Algerian" panose="04020705040A02060702" pitchFamily="82" charset="0"/>
                <a:cs typeface="Times New Roman" panose="02020603050405020304" pitchFamily="18" charset="0"/>
              </a:rPr>
            </a:br>
            <a:r>
              <a:rPr lang="en" dirty="0"/>
              <a:t> </a:t>
            </a:r>
            <a:endParaRPr dirty="0"/>
          </a:p>
        </p:txBody>
      </p:sp>
      <p:grpSp>
        <p:nvGrpSpPr>
          <p:cNvPr id="236" name="Google Shape;236;p16"/>
          <p:cNvGrpSpPr/>
          <p:nvPr/>
        </p:nvGrpSpPr>
        <p:grpSpPr>
          <a:xfrm>
            <a:off x="4391198" y="1528669"/>
            <a:ext cx="3544834" cy="794801"/>
            <a:chOff x="3297249" y="1109874"/>
            <a:chExt cx="2658626" cy="596100"/>
          </a:xfrm>
        </p:grpSpPr>
        <p:sp>
          <p:nvSpPr>
            <p:cNvPr id="237" name="Google Shape;237;p16"/>
            <p:cNvSpPr/>
            <p:nvPr/>
          </p:nvSpPr>
          <p:spPr>
            <a:xfrm>
              <a:off x="3297249" y="1109874"/>
              <a:ext cx="596100" cy="596100"/>
            </a:xfrm>
            <a:prstGeom prst="ellipse">
              <a:avLst/>
            </a:prstGeom>
            <a:solidFill>
              <a:schemeClr val="accent1"/>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01</a:t>
              </a:r>
              <a:endParaRPr sz="2400">
                <a:solidFill>
                  <a:schemeClr val="lt1"/>
                </a:solidFill>
              </a:endParaRPr>
            </a:p>
          </p:txBody>
        </p:sp>
        <p:sp>
          <p:nvSpPr>
            <p:cNvPr id="239" name="Google Shape;239;p16"/>
            <p:cNvSpPr txBox="1"/>
            <p:nvPr/>
          </p:nvSpPr>
          <p:spPr>
            <a:xfrm>
              <a:off x="3974675" y="1222224"/>
              <a:ext cx="1981200" cy="371400"/>
            </a:xfrm>
            <a:prstGeom prst="rect">
              <a:avLst/>
            </a:prstGeom>
            <a:noFill/>
            <a:ln>
              <a:noFill/>
            </a:ln>
          </p:spPr>
          <p:txBody>
            <a:bodyPr spcFirstLastPara="1" wrap="square" lIns="121900" tIns="121900" rIns="121900" bIns="121900" anchor="ctr" anchorCtr="0">
              <a:noAutofit/>
            </a:bodyPr>
            <a:lstStyle/>
            <a:p>
              <a:r>
                <a:rPr lang="en" sz="2400" b="1" dirty="0">
                  <a:latin typeface="Fira Sans Extra Condensed"/>
                  <a:ea typeface="Fira Sans Extra Condensed"/>
                  <a:cs typeface="Fira Sans Extra Condensed"/>
                  <a:sym typeface="Fira Sans Extra Condensed"/>
                </a:rPr>
                <a:t>Description du projet</a:t>
              </a:r>
              <a:endParaRPr sz="2400" b="1" dirty="0">
                <a:solidFill>
                  <a:srgbClr val="000000"/>
                </a:solidFill>
                <a:latin typeface="Fira Sans Extra Condensed"/>
                <a:ea typeface="Fira Sans Extra Condensed"/>
                <a:cs typeface="Fira Sans Extra Condensed"/>
                <a:sym typeface="Fira Sans Extra Condensed"/>
              </a:endParaRPr>
            </a:p>
          </p:txBody>
        </p:sp>
      </p:grpSp>
      <p:grpSp>
        <p:nvGrpSpPr>
          <p:cNvPr id="241" name="Google Shape;241;p16"/>
          <p:cNvGrpSpPr/>
          <p:nvPr/>
        </p:nvGrpSpPr>
        <p:grpSpPr>
          <a:xfrm>
            <a:off x="552739" y="613611"/>
            <a:ext cx="3537895" cy="5587891"/>
            <a:chOff x="3525722" y="1985800"/>
            <a:chExt cx="2702609" cy="2746178"/>
          </a:xfrm>
        </p:grpSpPr>
        <p:sp>
          <p:nvSpPr>
            <p:cNvPr id="242" name="Google Shape;242;p16"/>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121900" tIns="121900" rIns="121900" bIns="121900" anchor="ctr" anchorCtr="0">
              <a:noAutofit/>
            </a:bodyPr>
            <a:lstStyle/>
            <a:p>
              <a:endParaRPr sz="2400"/>
            </a:p>
          </p:txBody>
        </p:sp>
        <p:sp>
          <p:nvSpPr>
            <p:cNvPr id="243" name="Google Shape;243;p16"/>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121900" tIns="121900" rIns="121900" bIns="121900" anchor="ctr" anchorCtr="0">
              <a:noAutofit/>
            </a:bodyPr>
            <a:lstStyle/>
            <a:p>
              <a:endParaRPr sz="2400"/>
            </a:p>
          </p:txBody>
        </p:sp>
        <p:sp>
          <p:nvSpPr>
            <p:cNvPr id="244" name="Google Shape;244;p16"/>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45" name="Google Shape;245;p16"/>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46" name="Google Shape;246;p16"/>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247" name="Google Shape;247;p16"/>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248" name="Google Shape;248;p16"/>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249" name="Google Shape;249;p16"/>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121900" tIns="121900" rIns="121900" bIns="121900" anchor="ctr" anchorCtr="0">
              <a:noAutofit/>
            </a:bodyPr>
            <a:lstStyle/>
            <a:p>
              <a:endParaRPr sz="2400"/>
            </a:p>
          </p:txBody>
        </p:sp>
        <p:sp>
          <p:nvSpPr>
            <p:cNvPr id="250" name="Google Shape;250;p16"/>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121900" tIns="121900" rIns="121900" bIns="121900" anchor="ctr" anchorCtr="0">
              <a:noAutofit/>
            </a:bodyPr>
            <a:lstStyle/>
            <a:p>
              <a:endParaRPr sz="2400"/>
            </a:p>
          </p:txBody>
        </p:sp>
        <p:sp>
          <p:nvSpPr>
            <p:cNvPr id="251" name="Google Shape;251;p16"/>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52" name="Google Shape;252;p16"/>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253" name="Google Shape;253;p16"/>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121900" tIns="121900" rIns="121900" bIns="121900" anchor="ctr" anchorCtr="0">
              <a:noAutofit/>
            </a:bodyPr>
            <a:lstStyle/>
            <a:p>
              <a:endParaRPr sz="2400"/>
            </a:p>
          </p:txBody>
        </p:sp>
        <p:sp>
          <p:nvSpPr>
            <p:cNvPr id="254" name="Google Shape;254;p16"/>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121900" tIns="121900" rIns="121900" bIns="121900" anchor="ctr" anchorCtr="0">
              <a:noAutofit/>
            </a:bodyPr>
            <a:lstStyle/>
            <a:p>
              <a:endParaRPr sz="2400"/>
            </a:p>
          </p:txBody>
        </p:sp>
        <p:sp>
          <p:nvSpPr>
            <p:cNvPr id="255" name="Google Shape;255;p16"/>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121900" tIns="121900" rIns="121900" bIns="121900" anchor="ctr" anchorCtr="0">
              <a:noAutofit/>
            </a:bodyPr>
            <a:lstStyle/>
            <a:p>
              <a:endParaRPr sz="2400"/>
            </a:p>
          </p:txBody>
        </p:sp>
        <p:sp>
          <p:nvSpPr>
            <p:cNvPr id="256" name="Google Shape;256;p16"/>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7" name="Google Shape;257;p16"/>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8" name="Google Shape;258;p16"/>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59" name="Google Shape;259;p16"/>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60" name="Google Shape;260;p16"/>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261" name="Google Shape;261;p16"/>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62" name="Google Shape;262;p16"/>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63" name="Google Shape;263;p16"/>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64" name="Google Shape;264;p16"/>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121900" tIns="121900" rIns="121900" bIns="121900" anchor="ctr" anchorCtr="0">
              <a:noAutofit/>
            </a:bodyPr>
            <a:lstStyle/>
            <a:p>
              <a:endParaRPr sz="2400"/>
            </a:p>
          </p:txBody>
        </p:sp>
        <p:sp>
          <p:nvSpPr>
            <p:cNvPr id="265" name="Google Shape;265;p16"/>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121900" tIns="121900" rIns="121900" bIns="121900" anchor="ctr" anchorCtr="0">
              <a:noAutofit/>
            </a:bodyPr>
            <a:lstStyle/>
            <a:p>
              <a:endParaRPr sz="2400"/>
            </a:p>
          </p:txBody>
        </p:sp>
        <p:sp>
          <p:nvSpPr>
            <p:cNvPr id="266" name="Google Shape;266;p16"/>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121900" tIns="121900" rIns="121900" bIns="121900" anchor="ctr" anchorCtr="0">
              <a:noAutofit/>
            </a:bodyPr>
            <a:lstStyle/>
            <a:p>
              <a:endParaRPr sz="2400"/>
            </a:p>
          </p:txBody>
        </p:sp>
        <p:sp>
          <p:nvSpPr>
            <p:cNvPr id="267" name="Google Shape;267;p16"/>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121900" tIns="121900" rIns="121900" bIns="121900" anchor="ctr" anchorCtr="0">
              <a:noAutofit/>
            </a:bodyPr>
            <a:lstStyle/>
            <a:p>
              <a:endParaRPr sz="2400"/>
            </a:p>
          </p:txBody>
        </p:sp>
        <p:sp>
          <p:nvSpPr>
            <p:cNvPr id="268" name="Google Shape;268;p16"/>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69" name="Google Shape;269;p16"/>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70" name="Google Shape;270;p16"/>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1" name="Google Shape;271;p16"/>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272" name="Google Shape;272;p16"/>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73" name="Google Shape;273;p16"/>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121900" tIns="121900" rIns="121900" bIns="121900" anchor="ctr" anchorCtr="0">
              <a:noAutofit/>
            </a:bodyPr>
            <a:lstStyle/>
            <a:p>
              <a:endParaRPr sz="2400"/>
            </a:p>
          </p:txBody>
        </p:sp>
        <p:sp>
          <p:nvSpPr>
            <p:cNvPr id="274" name="Google Shape;274;p16"/>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121900" tIns="121900" rIns="121900" bIns="121900" anchor="ctr" anchorCtr="0">
              <a:noAutofit/>
            </a:bodyPr>
            <a:lstStyle/>
            <a:p>
              <a:endParaRPr sz="2400"/>
            </a:p>
          </p:txBody>
        </p:sp>
        <p:sp>
          <p:nvSpPr>
            <p:cNvPr id="275" name="Google Shape;275;p16"/>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76" name="Google Shape;276;p16"/>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121900" tIns="121900" rIns="121900" bIns="121900" anchor="ctr" anchorCtr="0">
              <a:noAutofit/>
            </a:bodyPr>
            <a:lstStyle/>
            <a:p>
              <a:endParaRPr sz="2400"/>
            </a:p>
          </p:txBody>
        </p:sp>
        <p:sp>
          <p:nvSpPr>
            <p:cNvPr id="277" name="Google Shape;277;p16"/>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78" name="Google Shape;278;p16"/>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79" name="Google Shape;279;p16"/>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80" name="Google Shape;280;p16"/>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81" name="Google Shape;281;p16"/>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121900" tIns="121900" rIns="121900" bIns="121900" anchor="ctr" anchorCtr="0">
              <a:noAutofit/>
            </a:bodyPr>
            <a:lstStyle/>
            <a:p>
              <a:endParaRPr sz="2400"/>
            </a:p>
          </p:txBody>
        </p:sp>
        <p:sp>
          <p:nvSpPr>
            <p:cNvPr id="282" name="Google Shape;282;p16"/>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121900" tIns="121900" rIns="121900" bIns="121900" anchor="ctr" anchorCtr="0">
              <a:noAutofit/>
            </a:bodyPr>
            <a:lstStyle/>
            <a:p>
              <a:endParaRPr sz="2400"/>
            </a:p>
          </p:txBody>
        </p:sp>
        <p:sp>
          <p:nvSpPr>
            <p:cNvPr id="283" name="Google Shape;283;p16"/>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84" name="Google Shape;284;p16"/>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85" name="Google Shape;285;p16"/>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121900" tIns="121900" rIns="121900" bIns="121900" anchor="ctr" anchorCtr="0">
              <a:noAutofit/>
            </a:bodyPr>
            <a:lstStyle/>
            <a:p>
              <a:endParaRPr sz="2400"/>
            </a:p>
          </p:txBody>
        </p:sp>
        <p:sp>
          <p:nvSpPr>
            <p:cNvPr id="286" name="Google Shape;286;p16"/>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87" name="Google Shape;287;p16"/>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88" name="Google Shape;288;p16"/>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289" name="Google Shape;289;p16"/>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90" name="Google Shape;290;p16"/>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291" name="Google Shape;291;p16"/>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121900" tIns="121900" rIns="121900" bIns="121900" anchor="ctr" anchorCtr="0">
              <a:noAutofit/>
            </a:bodyPr>
            <a:lstStyle/>
            <a:p>
              <a:endParaRPr sz="2400"/>
            </a:p>
          </p:txBody>
        </p:sp>
        <p:sp>
          <p:nvSpPr>
            <p:cNvPr id="292" name="Google Shape;292;p16"/>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93" name="Google Shape;293;p16"/>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121900" tIns="121900" rIns="121900" bIns="121900" anchor="ctr" anchorCtr="0">
              <a:noAutofit/>
            </a:bodyPr>
            <a:lstStyle/>
            <a:p>
              <a:endParaRPr sz="2400"/>
            </a:p>
          </p:txBody>
        </p:sp>
        <p:sp>
          <p:nvSpPr>
            <p:cNvPr id="294" name="Google Shape;294;p16"/>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95" name="Google Shape;295;p16"/>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121900" tIns="121900" rIns="121900" bIns="121900" anchor="ctr" anchorCtr="0">
              <a:noAutofit/>
            </a:bodyPr>
            <a:lstStyle/>
            <a:p>
              <a:endParaRPr sz="2400"/>
            </a:p>
          </p:txBody>
        </p:sp>
        <p:sp>
          <p:nvSpPr>
            <p:cNvPr id="296" name="Google Shape;296;p16"/>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297" name="Google Shape;297;p16"/>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98" name="Google Shape;298;p16"/>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299" name="Google Shape;299;p16"/>
          <p:cNvGrpSpPr/>
          <p:nvPr/>
        </p:nvGrpSpPr>
        <p:grpSpPr>
          <a:xfrm>
            <a:off x="8044469" y="1441786"/>
            <a:ext cx="3544836" cy="896825"/>
            <a:chOff x="6033350" y="1081340"/>
            <a:chExt cx="2658627" cy="672619"/>
          </a:xfrm>
        </p:grpSpPr>
        <p:sp>
          <p:nvSpPr>
            <p:cNvPr id="301" name="Google Shape;301;p16"/>
            <p:cNvSpPr txBox="1"/>
            <p:nvPr/>
          </p:nvSpPr>
          <p:spPr>
            <a:xfrm>
              <a:off x="6710777" y="1081340"/>
              <a:ext cx="1981200" cy="672619"/>
            </a:xfrm>
            <a:prstGeom prst="rect">
              <a:avLst/>
            </a:prstGeom>
            <a:noFill/>
            <a:ln>
              <a:noFill/>
            </a:ln>
          </p:spPr>
          <p:txBody>
            <a:bodyPr spcFirstLastPara="1" wrap="square" lIns="121900" tIns="121900" rIns="121900" bIns="121900" anchor="ctr" anchorCtr="0">
              <a:noAutofit/>
            </a:bodyPr>
            <a:lstStyle/>
            <a:p>
              <a:r>
                <a:rPr lang="fr-SN" sz="2400" b="1" dirty="0">
                  <a:latin typeface="Fira Sans Extra Condensed"/>
                  <a:ea typeface="Fira Sans Extra Condensed"/>
                  <a:cs typeface="Fira Sans Extra Condensed"/>
                  <a:sym typeface="Fira Sans Extra Condensed"/>
                </a:rPr>
                <a:t>P</a:t>
              </a:r>
              <a:r>
                <a:rPr lang="en" sz="2400" b="1" dirty="0">
                  <a:latin typeface="Fira Sans Extra Condensed"/>
                  <a:ea typeface="Fira Sans Extra Condensed"/>
                  <a:cs typeface="Fira Sans Extra Condensed"/>
                  <a:sym typeface="Fira Sans Extra Condensed"/>
                </a:rPr>
                <a:t>resentation des modeles</a:t>
              </a:r>
              <a:endParaRPr sz="2400" b="1" dirty="0">
                <a:solidFill>
                  <a:srgbClr val="000000"/>
                </a:solidFill>
                <a:latin typeface="Fira Sans Extra Condensed"/>
                <a:ea typeface="Fira Sans Extra Condensed"/>
                <a:cs typeface="Fira Sans Extra Condensed"/>
                <a:sym typeface="Fira Sans Extra Condensed"/>
              </a:endParaRPr>
            </a:p>
          </p:txBody>
        </p:sp>
        <p:sp>
          <p:nvSpPr>
            <p:cNvPr id="303" name="Google Shape;303;p16"/>
            <p:cNvSpPr/>
            <p:nvPr/>
          </p:nvSpPr>
          <p:spPr>
            <a:xfrm>
              <a:off x="6033350" y="1109875"/>
              <a:ext cx="596100" cy="596100"/>
            </a:xfrm>
            <a:prstGeom prst="ellipse">
              <a:avLst/>
            </a:prstGeom>
            <a:solidFill>
              <a:schemeClr val="accent6"/>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04</a:t>
              </a:r>
              <a:endParaRPr sz="2400">
                <a:solidFill>
                  <a:schemeClr val="lt1"/>
                </a:solidFill>
              </a:endParaRPr>
            </a:p>
          </p:txBody>
        </p:sp>
      </p:grpSp>
      <p:grpSp>
        <p:nvGrpSpPr>
          <p:cNvPr id="304" name="Google Shape;304;p16"/>
          <p:cNvGrpSpPr/>
          <p:nvPr/>
        </p:nvGrpSpPr>
        <p:grpSpPr>
          <a:xfrm>
            <a:off x="4408792" y="3358922"/>
            <a:ext cx="3538006" cy="946920"/>
            <a:chOff x="3297248" y="2502860"/>
            <a:chExt cx="2653505" cy="710190"/>
          </a:xfrm>
        </p:grpSpPr>
        <p:sp>
          <p:nvSpPr>
            <p:cNvPr id="306" name="Google Shape;306;p16"/>
            <p:cNvSpPr txBox="1"/>
            <p:nvPr/>
          </p:nvSpPr>
          <p:spPr>
            <a:xfrm>
              <a:off x="3969553" y="2502860"/>
              <a:ext cx="1981200" cy="710190"/>
            </a:xfrm>
            <a:prstGeom prst="rect">
              <a:avLst/>
            </a:prstGeom>
            <a:noFill/>
            <a:ln>
              <a:noFill/>
            </a:ln>
          </p:spPr>
          <p:txBody>
            <a:bodyPr spcFirstLastPara="1" wrap="square" lIns="121900" tIns="121900" rIns="121900" bIns="121900" anchor="ctr" anchorCtr="0">
              <a:noAutofit/>
            </a:bodyPr>
            <a:lstStyle/>
            <a:p>
              <a:r>
                <a:rPr lang="fr-FR" sz="2400" b="1" dirty="0">
                  <a:solidFill>
                    <a:srgbClr val="000000"/>
                  </a:solidFill>
                  <a:latin typeface="Fira Sans Extra Condensed"/>
                  <a:ea typeface="Fira Sans Extra Condensed"/>
                  <a:cs typeface="Fira Sans Extra Condensed"/>
                  <a:sym typeface="Fira Sans Extra Condensed"/>
                </a:rPr>
                <a:t>Exploration des données</a:t>
              </a:r>
              <a:endParaRPr sz="2400" b="1" dirty="0">
                <a:solidFill>
                  <a:srgbClr val="000000"/>
                </a:solidFill>
                <a:latin typeface="Fira Sans Extra Condensed"/>
                <a:ea typeface="Fira Sans Extra Condensed"/>
                <a:cs typeface="Fira Sans Extra Condensed"/>
                <a:sym typeface="Fira Sans Extra Condensed"/>
              </a:endParaRPr>
            </a:p>
          </p:txBody>
        </p:sp>
        <p:sp>
          <p:nvSpPr>
            <p:cNvPr id="308" name="Google Shape;308;p16"/>
            <p:cNvSpPr/>
            <p:nvPr/>
          </p:nvSpPr>
          <p:spPr>
            <a:xfrm>
              <a:off x="3297248" y="2589598"/>
              <a:ext cx="596100" cy="596100"/>
            </a:xfrm>
            <a:prstGeom prst="ellipse">
              <a:avLst/>
            </a:prstGeom>
            <a:solidFill>
              <a:schemeClr val="accent4"/>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02</a:t>
              </a:r>
              <a:endParaRPr sz="2400">
                <a:solidFill>
                  <a:schemeClr val="lt1"/>
                </a:solidFill>
              </a:endParaRPr>
            </a:p>
          </p:txBody>
        </p:sp>
      </p:grpSp>
      <p:grpSp>
        <p:nvGrpSpPr>
          <p:cNvPr id="309" name="Google Shape;309;p16"/>
          <p:cNvGrpSpPr/>
          <p:nvPr/>
        </p:nvGrpSpPr>
        <p:grpSpPr>
          <a:xfrm>
            <a:off x="4396331" y="5406702"/>
            <a:ext cx="3538006" cy="794801"/>
            <a:chOff x="3297248" y="4055023"/>
            <a:chExt cx="2653505" cy="596100"/>
          </a:xfrm>
        </p:grpSpPr>
        <p:sp>
          <p:nvSpPr>
            <p:cNvPr id="311" name="Google Shape;311;p16"/>
            <p:cNvSpPr txBox="1"/>
            <p:nvPr/>
          </p:nvSpPr>
          <p:spPr>
            <a:xfrm>
              <a:off x="3969553" y="4201994"/>
              <a:ext cx="1981200" cy="371914"/>
            </a:xfrm>
            <a:prstGeom prst="rect">
              <a:avLst/>
            </a:prstGeom>
            <a:noFill/>
            <a:ln>
              <a:noFill/>
            </a:ln>
          </p:spPr>
          <p:txBody>
            <a:bodyPr spcFirstLastPara="1" wrap="square" lIns="121900" tIns="121900" rIns="121900" bIns="121900" anchor="ctr" anchorCtr="0">
              <a:noAutofit/>
            </a:bodyPr>
            <a:lstStyle/>
            <a:p>
              <a:r>
                <a:rPr lang="fr-SN" sz="2400" b="1" dirty="0">
                  <a:solidFill>
                    <a:srgbClr val="000000"/>
                  </a:solidFill>
                  <a:latin typeface="Fira Sans Extra Condensed"/>
                </a:rPr>
                <a:t>Traitement des </a:t>
              </a:r>
              <a:r>
                <a:rPr lang="fr-FR" sz="2400" b="1" dirty="0">
                  <a:solidFill>
                    <a:srgbClr val="000000"/>
                  </a:solidFill>
                  <a:latin typeface="Fira Sans Extra Condensed"/>
                  <a:ea typeface="Fira Sans Extra Condensed"/>
                  <a:cs typeface="Fira Sans Extra Condensed"/>
                  <a:sym typeface="Fira Sans Extra Condensed"/>
                </a:rPr>
                <a:t>données</a:t>
              </a:r>
              <a:r>
                <a:rPr lang="fr-SN" sz="2400" b="1" dirty="0">
                  <a:solidFill>
                    <a:srgbClr val="000000"/>
                  </a:solidFill>
                  <a:latin typeface="Fira Sans Extra Condensed"/>
                </a:rPr>
                <a:t> </a:t>
              </a:r>
            </a:p>
          </p:txBody>
        </p:sp>
        <p:sp>
          <p:nvSpPr>
            <p:cNvPr id="313" name="Google Shape;313;p16"/>
            <p:cNvSpPr/>
            <p:nvPr/>
          </p:nvSpPr>
          <p:spPr>
            <a:xfrm>
              <a:off x="3297248" y="4055023"/>
              <a:ext cx="596100" cy="596100"/>
            </a:xfrm>
            <a:prstGeom prst="ellipse">
              <a:avLst/>
            </a:prstGeom>
            <a:solidFill>
              <a:schemeClr val="accent5"/>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03</a:t>
              </a:r>
              <a:endParaRPr sz="2400">
                <a:solidFill>
                  <a:schemeClr val="lt1"/>
                </a:solidFill>
              </a:endParaRPr>
            </a:p>
          </p:txBody>
        </p:sp>
      </p:grpSp>
      <p:grpSp>
        <p:nvGrpSpPr>
          <p:cNvPr id="314" name="Google Shape;314;p16"/>
          <p:cNvGrpSpPr/>
          <p:nvPr/>
        </p:nvGrpSpPr>
        <p:grpSpPr>
          <a:xfrm>
            <a:off x="8044469" y="3489266"/>
            <a:ext cx="3534070" cy="803567"/>
            <a:chOff x="6033350" y="2616950"/>
            <a:chExt cx="2650552" cy="602675"/>
          </a:xfrm>
        </p:grpSpPr>
        <p:sp>
          <p:nvSpPr>
            <p:cNvPr id="316" name="Google Shape;316;p16"/>
            <p:cNvSpPr txBox="1"/>
            <p:nvPr/>
          </p:nvSpPr>
          <p:spPr>
            <a:xfrm>
              <a:off x="6702702" y="2623525"/>
              <a:ext cx="1981200" cy="596100"/>
            </a:xfrm>
            <a:prstGeom prst="rect">
              <a:avLst/>
            </a:prstGeom>
            <a:noFill/>
            <a:ln>
              <a:noFill/>
            </a:ln>
          </p:spPr>
          <p:txBody>
            <a:bodyPr spcFirstLastPara="1" wrap="square" lIns="121900" tIns="121900" rIns="121900" bIns="121900" anchor="ctr" anchorCtr="0">
              <a:noAutofit/>
            </a:bodyPr>
            <a:lstStyle/>
            <a:p>
              <a:r>
                <a:rPr lang="en" sz="2400" b="1" dirty="0">
                  <a:solidFill>
                    <a:srgbClr val="000000"/>
                  </a:solidFill>
                  <a:latin typeface="Fira Sans Extra Condensed"/>
                  <a:ea typeface="Fira Sans Extra Condensed"/>
                  <a:cs typeface="Fira Sans Extra Condensed"/>
                  <a:sym typeface="Fira Sans Extra Condensed"/>
                </a:rPr>
                <a:t>Presentation de l’application</a:t>
              </a:r>
              <a:endParaRPr sz="2400" b="1" dirty="0">
                <a:solidFill>
                  <a:srgbClr val="000000"/>
                </a:solidFill>
                <a:latin typeface="Fira Sans Extra Condensed"/>
                <a:ea typeface="Fira Sans Extra Condensed"/>
                <a:cs typeface="Fira Sans Extra Condensed"/>
                <a:sym typeface="Fira Sans Extra Condensed"/>
              </a:endParaRPr>
            </a:p>
          </p:txBody>
        </p:sp>
        <p:sp>
          <p:nvSpPr>
            <p:cNvPr id="318" name="Google Shape;318;p16"/>
            <p:cNvSpPr/>
            <p:nvPr/>
          </p:nvSpPr>
          <p:spPr>
            <a:xfrm>
              <a:off x="6033350" y="2616950"/>
              <a:ext cx="596100" cy="596100"/>
            </a:xfrm>
            <a:prstGeom prst="ellipse">
              <a:avLst/>
            </a:prstGeom>
            <a:solidFill>
              <a:schemeClr val="accent3"/>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05</a:t>
              </a:r>
              <a:endParaRPr sz="2400">
                <a:solidFill>
                  <a:schemeClr val="lt1"/>
                </a:solidFill>
              </a:endParaRPr>
            </a:p>
          </p:txBody>
        </p:sp>
      </p:grpSp>
      <p:grpSp>
        <p:nvGrpSpPr>
          <p:cNvPr id="319" name="Google Shape;319;p16"/>
          <p:cNvGrpSpPr/>
          <p:nvPr/>
        </p:nvGrpSpPr>
        <p:grpSpPr>
          <a:xfrm>
            <a:off x="8044468" y="5408001"/>
            <a:ext cx="3537969" cy="794800"/>
            <a:chOff x="6033350" y="4056000"/>
            <a:chExt cx="2653477" cy="596100"/>
          </a:xfrm>
        </p:grpSpPr>
        <p:sp>
          <p:nvSpPr>
            <p:cNvPr id="321" name="Google Shape;321;p16"/>
            <p:cNvSpPr txBox="1"/>
            <p:nvPr/>
          </p:nvSpPr>
          <p:spPr>
            <a:xfrm>
              <a:off x="6705627" y="4161828"/>
              <a:ext cx="1981200" cy="331800"/>
            </a:xfrm>
            <a:prstGeom prst="rect">
              <a:avLst/>
            </a:prstGeom>
            <a:noFill/>
            <a:ln>
              <a:noFill/>
            </a:ln>
          </p:spPr>
          <p:txBody>
            <a:bodyPr spcFirstLastPara="1" wrap="square" lIns="121900" tIns="121900" rIns="121900" bIns="121900" anchor="ctr" anchorCtr="0">
              <a:noAutofit/>
            </a:bodyPr>
            <a:lstStyle/>
            <a:p>
              <a:r>
                <a:rPr lang="en" sz="2400" b="1" dirty="0">
                  <a:solidFill>
                    <a:srgbClr val="000000"/>
                  </a:solidFill>
                  <a:latin typeface="Fira Sans Extra Condensed"/>
                  <a:ea typeface="Fira Sans Extra Condensed"/>
                  <a:cs typeface="Fira Sans Extra Condensed"/>
                  <a:sym typeface="Fira Sans Extra Condensed"/>
                </a:rPr>
                <a:t>Conclusion</a:t>
              </a:r>
              <a:endParaRPr sz="2400" b="1" dirty="0">
                <a:solidFill>
                  <a:srgbClr val="000000"/>
                </a:solidFill>
                <a:latin typeface="Fira Sans Extra Condensed"/>
                <a:ea typeface="Fira Sans Extra Condensed"/>
                <a:cs typeface="Fira Sans Extra Condensed"/>
                <a:sym typeface="Fira Sans Extra Condensed"/>
              </a:endParaRPr>
            </a:p>
          </p:txBody>
        </p:sp>
        <p:sp>
          <p:nvSpPr>
            <p:cNvPr id="323" name="Google Shape;323;p16"/>
            <p:cNvSpPr/>
            <p:nvPr/>
          </p:nvSpPr>
          <p:spPr>
            <a:xfrm>
              <a:off x="6033350" y="4056000"/>
              <a:ext cx="596100" cy="596100"/>
            </a:xfrm>
            <a:prstGeom prst="ellipse">
              <a:avLst/>
            </a:prstGeom>
            <a:solidFill>
              <a:schemeClr val="accent2"/>
            </a:solidFill>
            <a:ln>
              <a:noFill/>
            </a:ln>
          </p:spPr>
          <p:txBody>
            <a:bodyPr spcFirstLastPara="1" wrap="square" lIns="121900" tIns="121900" rIns="121900" bIns="121900" anchor="ctr" anchorCtr="0">
              <a:noAutofit/>
            </a:bodyPr>
            <a:lstStyle/>
            <a:p>
              <a:pPr algn="ctr"/>
              <a:r>
                <a:rPr lang="en" sz="2400" b="1">
                  <a:solidFill>
                    <a:schemeClr val="lt1"/>
                  </a:solidFill>
                  <a:latin typeface="Fira Sans Extra Condensed"/>
                  <a:ea typeface="Fira Sans Extra Condensed"/>
                  <a:cs typeface="Fira Sans Extra Condensed"/>
                  <a:sym typeface="Fira Sans Extra Condensed"/>
                </a:rPr>
                <a:t>06</a:t>
              </a:r>
              <a:endParaRPr sz="2400">
                <a:solidFill>
                  <a:schemeClr val="lt1"/>
                </a:solidFill>
              </a:endParaRPr>
            </a:p>
          </p:txBody>
        </p:sp>
      </p:grpSp>
      <p:cxnSp>
        <p:nvCxnSpPr>
          <p:cNvPr id="324" name="Google Shape;324;p16"/>
          <p:cNvCxnSpPr>
            <a:stCxn id="237" idx="4"/>
            <a:endCxn id="308" idx="0"/>
          </p:cNvCxnSpPr>
          <p:nvPr/>
        </p:nvCxnSpPr>
        <p:spPr>
          <a:xfrm>
            <a:off x="4788598" y="2323470"/>
            <a:ext cx="17594" cy="1151103"/>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16"/>
          <p:cNvCxnSpPr>
            <a:stCxn id="308" idx="4"/>
            <a:endCxn id="313" idx="0"/>
          </p:cNvCxnSpPr>
          <p:nvPr/>
        </p:nvCxnSpPr>
        <p:spPr>
          <a:xfrm flipH="1">
            <a:off x="4793731" y="4269373"/>
            <a:ext cx="12461" cy="1137326"/>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16"/>
          <p:cNvCxnSpPr>
            <a:stCxn id="303" idx="4"/>
            <a:endCxn id="318" idx="0"/>
          </p:cNvCxnSpPr>
          <p:nvPr/>
        </p:nvCxnSpPr>
        <p:spPr>
          <a:xfrm>
            <a:off x="8441867" y="2274633"/>
            <a:ext cx="0" cy="12148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16"/>
          <p:cNvCxnSpPr>
            <a:stCxn id="318" idx="4"/>
            <a:endCxn id="323" idx="0"/>
          </p:cNvCxnSpPr>
          <p:nvPr/>
        </p:nvCxnSpPr>
        <p:spPr>
          <a:xfrm>
            <a:off x="8441867" y="4284067"/>
            <a:ext cx="0" cy="1124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9;p16">
            <a:extLst>
              <a:ext uri="{FF2B5EF4-FFF2-40B4-BE49-F238E27FC236}">
                <a16:creationId xmlns:a16="http://schemas.microsoft.com/office/drawing/2014/main" id="{EC213161-59CB-E8EF-F34E-1303783301D0}"/>
              </a:ext>
            </a:extLst>
          </p:cNvPr>
          <p:cNvSpPr txBox="1"/>
          <p:nvPr/>
        </p:nvSpPr>
        <p:spPr>
          <a:xfrm>
            <a:off x="4102768" y="246711"/>
            <a:ext cx="5041232" cy="495201"/>
          </a:xfrm>
          <a:prstGeom prst="rect">
            <a:avLst/>
          </a:prstGeom>
          <a:noFill/>
          <a:ln>
            <a:noFill/>
          </a:ln>
        </p:spPr>
        <p:txBody>
          <a:bodyPr spcFirstLastPara="1" wrap="square" lIns="121900" tIns="121900" rIns="121900" bIns="121900" anchor="ctr" anchorCtr="0">
            <a:noAutofit/>
          </a:bodyPr>
          <a:lstStyle/>
          <a:p>
            <a:r>
              <a:rPr lang="en" sz="3600" b="1" u="sng" dirty="0">
                <a:latin typeface="Fira Sans Extra Condensed"/>
                <a:ea typeface="Fira Sans Extra Condensed"/>
                <a:cs typeface="Fira Sans Extra Condensed"/>
                <a:sym typeface="Fira Sans Extra Condensed"/>
              </a:rPr>
              <a:t>Description du projet</a:t>
            </a:r>
            <a:endParaRPr sz="3600" b="1" u="sng" dirty="0">
              <a:solidFill>
                <a:srgbClr val="000000"/>
              </a:solidFill>
              <a:latin typeface="Fira Sans Extra Condensed"/>
              <a:ea typeface="Fira Sans Extra Condensed"/>
              <a:cs typeface="Fira Sans Extra Condensed"/>
              <a:sym typeface="Fira Sans Extra Condensed"/>
            </a:endParaRPr>
          </a:p>
        </p:txBody>
      </p:sp>
      <p:sp>
        <p:nvSpPr>
          <p:cNvPr id="3" name="Google Shape;334;p17">
            <a:extLst>
              <a:ext uri="{FF2B5EF4-FFF2-40B4-BE49-F238E27FC236}">
                <a16:creationId xmlns:a16="http://schemas.microsoft.com/office/drawing/2014/main" id="{63339817-F5C2-6512-EC95-8A532CFC2D70}"/>
              </a:ext>
            </a:extLst>
          </p:cNvPr>
          <p:cNvSpPr/>
          <p:nvPr/>
        </p:nvSpPr>
        <p:spPr>
          <a:xfrm>
            <a:off x="542127" y="803077"/>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Rectangle 11">
            <a:extLst>
              <a:ext uri="{FF2B5EF4-FFF2-40B4-BE49-F238E27FC236}">
                <a16:creationId xmlns:a16="http://schemas.microsoft.com/office/drawing/2014/main" id="{7EEBED91-0FE2-B7BB-56CB-3439E5302CA6}"/>
              </a:ext>
            </a:extLst>
          </p:cNvPr>
          <p:cNvSpPr/>
          <p:nvPr/>
        </p:nvSpPr>
        <p:spPr>
          <a:xfrm>
            <a:off x="1128301" y="1431482"/>
            <a:ext cx="10521571" cy="4623441"/>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8CCCE6E2-6E8F-C31B-154E-34D9C10E8D71}"/>
              </a:ext>
            </a:extLst>
          </p:cNvPr>
          <p:cNvSpPr txBox="1"/>
          <p:nvPr/>
        </p:nvSpPr>
        <p:spPr>
          <a:xfrm>
            <a:off x="1326927" y="1587877"/>
            <a:ext cx="10049008" cy="424731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latin typeface="Times New Roman" panose="02020603050405020304" pitchFamily="18" charset="0"/>
                <a:cs typeface="Times New Roman" panose="02020603050405020304" pitchFamily="18" charset="0"/>
              </a:rPr>
              <a:t>Dans un monde où les transactions numériques sont devenues la norme, la fraude en ligne représente un enjeu majeur pour les entreprises comme Vesta Corporation, leader dans la gestion des paiements électroniques.</a:t>
            </a:r>
            <a:br>
              <a:rPr lang="fr-FR" dirty="0">
                <a:latin typeface="Times New Roman" panose="02020603050405020304" pitchFamily="18" charset="0"/>
                <a:cs typeface="Times New Roman" panose="02020603050405020304" pitchFamily="18" charset="0"/>
              </a:rPr>
            </a:br>
            <a:r>
              <a:rPr lang="fr-FR" dirty="0">
                <a:latin typeface="Times New Roman" panose="02020603050405020304" pitchFamily="18" charset="0"/>
                <a:cs typeface="Times New Roman" panose="02020603050405020304" pitchFamily="18" charset="0"/>
              </a:rPr>
              <a:t>Chaque transaction frauduleuse peut engendrer des pertes financières considérables, nuire à la réputation de l’entreprise et entamer la confiance des clients.</a:t>
            </a:r>
          </a:p>
          <a:p>
            <a:r>
              <a:rPr lang="fr-FR" dirty="0">
                <a:latin typeface="Times New Roman" panose="02020603050405020304" pitchFamily="18" charset="0"/>
                <a:cs typeface="Times New Roman" panose="02020603050405020304" pitchFamily="18" charset="0"/>
              </a:rPr>
              <a:t>Face à cette problématique, Vesta souhaite renforcer son dispositif de détection automatique de la fraude grâce à des modèles de machine </a:t>
            </a:r>
            <a:r>
              <a:rPr lang="fr-FR" dirty="0" err="1">
                <a:latin typeface="Times New Roman" panose="02020603050405020304" pitchFamily="18" charset="0"/>
                <a:cs typeface="Times New Roman" panose="02020603050405020304" pitchFamily="18" charset="0"/>
              </a:rPr>
              <a:t>learning</a:t>
            </a:r>
            <a:r>
              <a:rPr lang="fr-FR" dirty="0">
                <a:latin typeface="Times New Roman" panose="02020603050405020304" pitchFamily="18" charset="0"/>
                <a:cs typeface="Times New Roman" panose="02020603050405020304" pitchFamily="18" charset="0"/>
              </a:rPr>
              <a:t> avancés, capables d’identifier avec précision les comportements suspects à partir de données transactionnelles, comportementales et techniques (informations sur les appareils).</a:t>
            </a:r>
          </a:p>
          <a:p>
            <a:r>
              <a:rPr lang="fr-FR" dirty="0"/>
              <a:t>L’objectif de ce projet est de développer un modèle de classification à la fois fiable et performant, capable de distinguer efficacement les transactions légitimes des transactions frauduleuses, tout en tenant compte du déséquilibre des classes et de la dimension temporelle des données.</a:t>
            </a:r>
          </a:p>
          <a:p>
            <a:r>
              <a:rPr lang="fr-FR" dirty="0">
                <a:latin typeface="Times New Roman" panose="02020603050405020304" pitchFamily="18" charset="0"/>
                <a:cs typeface="Times New Roman" panose="02020603050405020304" pitchFamily="18" charset="0"/>
              </a:rPr>
              <a:t>Cette présentation exposera les différentes étapes du projet, depuis la description de projet, l’exploration des données, traitement des données, présentation des données, présentation de l’application et en fin la conclusion.</a:t>
            </a:r>
          </a:p>
        </p:txBody>
      </p:sp>
      <p:grpSp>
        <p:nvGrpSpPr>
          <p:cNvPr id="14" name="Google Shape;337;p17">
            <a:extLst>
              <a:ext uri="{FF2B5EF4-FFF2-40B4-BE49-F238E27FC236}">
                <a16:creationId xmlns:a16="http://schemas.microsoft.com/office/drawing/2014/main" id="{2095ED87-3DDB-EAA7-A134-099F9C49BF2A}"/>
              </a:ext>
            </a:extLst>
          </p:cNvPr>
          <p:cNvGrpSpPr/>
          <p:nvPr/>
        </p:nvGrpSpPr>
        <p:grpSpPr>
          <a:xfrm>
            <a:off x="770377" y="959471"/>
            <a:ext cx="472011" cy="472011"/>
            <a:chOff x="1190625" y="238125"/>
            <a:chExt cx="5238750" cy="5238750"/>
          </a:xfrm>
        </p:grpSpPr>
        <p:sp>
          <p:nvSpPr>
            <p:cNvPr id="15" name="Google Shape;338;p17">
              <a:extLst>
                <a:ext uri="{FF2B5EF4-FFF2-40B4-BE49-F238E27FC236}">
                  <a16:creationId xmlns:a16="http://schemas.microsoft.com/office/drawing/2014/main" id="{103F540F-292B-BC15-9E0A-A71FC6F913FC}"/>
                </a:ext>
              </a:extLst>
            </p:cNvPr>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9;p17">
              <a:extLst>
                <a:ext uri="{FF2B5EF4-FFF2-40B4-BE49-F238E27FC236}">
                  <a16:creationId xmlns:a16="http://schemas.microsoft.com/office/drawing/2014/main" id="{80C6CB6D-1D98-F41C-55B1-4501900EB3AB}"/>
                </a:ext>
              </a:extLst>
            </p:cNvPr>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40;p17">
              <a:extLst>
                <a:ext uri="{FF2B5EF4-FFF2-40B4-BE49-F238E27FC236}">
                  <a16:creationId xmlns:a16="http://schemas.microsoft.com/office/drawing/2014/main" id="{DF9A053D-F6B8-FDCA-273A-1BFF5E778B47}"/>
                </a:ext>
              </a:extLst>
            </p:cNvPr>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41;p17">
              <a:extLst>
                <a:ext uri="{FF2B5EF4-FFF2-40B4-BE49-F238E27FC236}">
                  <a16:creationId xmlns:a16="http://schemas.microsoft.com/office/drawing/2014/main" id="{9DAAA08B-132E-17EA-8C2F-5D11ACB4CBF3}"/>
                </a:ext>
              </a:extLst>
            </p:cNvPr>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42;p17">
              <a:extLst>
                <a:ext uri="{FF2B5EF4-FFF2-40B4-BE49-F238E27FC236}">
                  <a16:creationId xmlns:a16="http://schemas.microsoft.com/office/drawing/2014/main" id="{A6AC33D9-AAFC-07CD-4971-39F7E1C14FD4}"/>
                </a:ext>
              </a:extLst>
            </p:cNvPr>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43;p17">
              <a:extLst>
                <a:ext uri="{FF2B5EF4-FFF2-40B4-BE49-F238E27FC236}">
                  <a16:creationId xmlns:a16="http://schemas.microsoft.com/office/drawing/2014/main" id="{0E609467-A4A6-3C19-60D2-50989D214BFB}"/>
                </a:ext>
              </a:extLst>
            </p:cNvPr>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44;p17">
              <a:extLst>
                <a:ext uri="{FF2B5EF4-FFF2-40B4-BE49-F238E27FC236}">
                  <a16:creationId xmlns:a16="http://schemas.microsoft.com/office/drawing/2014/main" id="{5BAAE136-D362-74EF-FECA-8679285745B0}"/>
                </a:ext>
              </a:extLst>
            </p:cNvPr>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2137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06;p16">
            <a:extLst>
              <a:ext uri="{FF2B5EF4-FFF2-40B4-BE49-F238E27FC236}">
                <a16:creationId xmlns:a16="http://schemas.microsoft.com/office/drawing/2014/main" id="{1644F115-CAE8-790C-8017-54581161D1F7}"/>
              </a:ext>
            </a:extLst>
          </p:cNvPr>
          <p:cNvSpPr txBox="1"/>
          <p:nvPr/>
        </p:nvSpPr>
        <p:spPr>
          <a:xfrm>
            <a:off x="3560619" y="288758"/>
            <a:ext cx="4632886" cy="658162"/>
          </a:xfrm>
          <a:prstGeom prst="rect">
            <a:avLst/>
          </a:prstGeom>
          <a:noFill/>
          <a:ln>
            <a:noFill/>
          </a:ln>
        </p:spPr>
        <p:txBody>
          <a:bodyPr spcFirstLastPara="1" wrap="square" lIns="121900" tIns="121900" rIns="121900" bIns="121900" anchor="ctr" anchorCtr="0">
            <a:noAutofit/>
          </a:bodyPr>
          <a:lstStyle/>
          <a:p>
            <a:r>
              <a:rPr lang="fr-FR" sz="3600" b="1" u="sng" dirty="0">
                <a:latin typeface="Fira Sans Extra Condensed"/>
                <a:sym typeface="Fira Sans Extra Condensed"/>
              </a:rPr>
              <a:t>Exploration des données</a:t>
            </a:r>
            <a:endParaRPr sz="3600" b="1" u="sng" dirty="0">
              <a:latin typeface="Fira Sans Extra Condensed"/>
              <a:sym typeface="Fira Sans Extra Condensed"/>
            </a:endParaRPr>
          </a:p>
        </p:txBody>
      </p:sp>
      <p:graphicFrame>
        <p:nvGraphicFramePr>
          <p:cNvPr id="5" name="Tableau 4">
            <a:extLst>
              <a:ext uri="{FF2B5EF4-FFF2-40B4-BE49-F238E27FC236}">
                <a16:creationId xmlns:a16="http://schemas.microsoft.com/office/drawing/2014/main" id="{7581BADB-D05F-D9ED-670D-2682956573FE}"/>
              </a:ext>
            </a:extLst>
          </p:cNvPr>
          <p:cNvGraphicFramePr>
            <a:graphicFrameLocks noGrp="1"/>
          </p:cNvGraphicFramePr>
          <p:nvPr>
            <p:extLst>
              <p:ext uri="{D42A27DB-BD31-4B8C-83A1-F6EECF244321}">
                <p14:modId xmlns:p14="http://schemas.microsoft.com/office/powerpoint/2010/main" val="2971163575"/>
              </p:ext>
            </p:extLst>
          </p:nvPr>
        </p:nvGraphicFramePr>
        <p:xfrm>
          <a:off x="1969167" y="2388728"/>
          <a:ext cx="7018422" cy="2424025"/>
        </p:xfrm>
        <a:graphic>
          <a:graphicData uri="http://schemas.openxmlformats.org/drawingml/2006/table">
            <a:tbl>
              <a:tblPr firstRow="1" firstCol="1" bandRow="1">
                <a:tableStyleId>{5940675A-B579-460E-94D1-54222C63F5DA}</a:tableStyleId>
              </a:tblPr>
              <a:tblGrid>
                <a:gridCol w="2339474">
                  <a:extLst>
                    <a:ext uri="{9D8B030D-6E8A-4147-A177-3AD203B41FA5}">
                      <a16:colId xmlns:a16="http://schemas.microsoft.com/office/drawing/2014/main" val="1788049896"/>
                    </a:ext>
                  </a:extLst>
                </a:gridCol>
                <a:gridCol w="2339474">
                  <a:extLst>
                    <a:ext uri="{9D8B030D-6E8A-4147-A177-3AD203B41FA5}">
                      <a16:colId xmlns:a16="http://schemas.microsoft.com/office/drawing/2014/main" val="194974902"/>
                    </a:ext>
                  </a:extLst>
                </a:gridCol>
                <a:gridCol w="2339474">
                  <a:extLst>
                    <a:ext uri="{9D8B030D-6E8A-4147-A177-3AD203B41FA5}">
                      <a16:colId xmlns:a16="http://schemas.microsoft.com/office/drawing/2014/main" val="4095026031"/>
                    </a:ext>
                  </a:extLst>
                </a:gridCol>
              </a:tblGrid>
              <a:tr h="484805">
                <a:tc>
                  <a:txBody>
                    <a:bodyPr/>
                    <a:lstStyle/>
                    <a:p>
                      <a:pPr>
                        <a:lnSpc>
                          <a:spcPct val="115000"/>
                        </a:lnSpc>
                        <a:spcAft>
                          <a:spcPts val="1000"/>
                        </a:spcAft>
                        <a:buNone/>
                      </a:pPr>
                      <a:r>
                        <a:rPr lang="en-US" sz="1600" dirty="0" err="1">
                          <a:effectLst/>
                        </a:rPr>
                        <a:t>Fichier</a:t>
                      </a:r>
                      <a:endParaRPr lang="fr-S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600">
                          <a:effectLst/>
                        </a:rPr>
                        <a:t>Nombre d’observations</a:t>
                      </a:r>
                      <a:endParaRPr lang="fr-S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600">
                          <a:effectLst/>
                        </a:rPr>
                        <a:t>Nombre de variables</a:t>
                      </a:r>
                      <a:endParaRPr lang="fr-SN" sz="160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001020616"/>
                  </a:ext>
                </a:extLst>
              </a:tr>
              <a:tr h="484805">
                <a:tc>
                  <a:txBody>
                    <a:bodyPr/>
                    <a:lstStyle/>
                    <a:p>
                      <a:pPr>
                        <a:lnSpc>
                          <a:spcPct val="115000"/>
                        </a:lnSpc>
                        <a:spcAft>
                          <a:spcPts val="1000"/>
                        </a:spcAft>
                        <a:buNone/>
                      </a:pPr>
                      <a:r>
                        <a:rPr lang="en-US" sz="1600" dirty="0">
                          <a:effectLst/>
                        </a:rPr>
                        <a:t>Train transaction</a:t>
                      </a:r>
                      <a:endParaRPr lang="fr-S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buNone/>
                      </a:pPr>
                      <a:r>
                        <a:rPr lang="en-US" sz="1600" b="1" dirty="0">
                          <a:effectLst/>
                        </a:rPr>
                        <a:t>590 540</a:t>
                      </a:r>
                      <a:endParaRPr lang="fr-SN" sz="16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buNone/>
                      </a:pPr>
                      <a:r>
                        <a:rPr lang="en-US" sz="1600" b="1">
                          <a:effectLst/>
                        </a:rPr>
                        <a:t>393</a:t>
                      </a:r>
                      <a:endParaRPr lang="fr-SN" sz="1600" b="1">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388439427"/>
                  </a:ext>
                </a:extLst>
              </a:tr>
              <a:tr h="484805">
                <a:tc>
                  <a:txBody>
                    <a:bodyPr/>
                    <a:lstStyle/>
                    <a:p>
                      <a:pPr>
                        <a:lnSpc>
                          <a:spcPct val="115000"/>
                        </a:lnSpc>
                        <a:spcAft>
                          <a:spcPts val="1000"/>
                        </a:spcAft>
                        <a:buNone/>
                      </a:pPr>
                      <a:r>
                        <a:rPr lang="en-US" sz="1600" dirty="0">
                          <a:effectLst/>
                        </a:rPr>
                        <a:t>Train identity</a:t>
                      </a:r>
                      <a:endParaRPr lang="fr-S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buNone/>
                      </a:pPr>
                      <a:r>
                        <a:rPr lang="en-US" sz="1600" b="1" dirty="0">
                          <a:effectLst/>
                        </a:rPr>
                        <a:t>144 233</a:t>
                      </a:r>
                      <a:endParaRPr lang="fr-SN" sz="16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buNone/>
                      </a:pPr>
                      <a:r>
                        <a:rPr lang="en-US" sz="1600" b="1" dirty="0">
                          <a:effectLst/>
                        </a:rPr>
                        <a:t>41</a:t>
                      </a:r>
                      <a:endParaRPr lang="fr-SN" sz="16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719315405"/>
                  </a:ext>
                </a:extLst>
              </a:tr>
              <a:tr h="484805">
                <a:tc>
                  <a:txBody>
                    <a:bodyPr/>
                    <a:lstStyle/>
                    <a:p>
                      <a:pPr>
                        <a:lnSpc>
                          <a:spcPct val="115000"/>
                        </a:lnSpc>
                        <a:spcAft>
                          <a:spcPts val="1000"/>
                        </a:spcAft>
                        <a:buNone/>
                      </a:pPr>
                      <a:r>
                        <a:rPr lang="en-US" sz="1600" dirty="0">
                          <a:effectLst/>
                        </a:rPr>
                        <a:t>Test transaction</a:t>
                      </a:r>
                      <a:endParaRPr lang="fr-S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buNone/>
                      </a:pPr>
                      <a:r>
                        <a:rPr lang="en-US" sz="1600" b="1">
                          <a:effectLst/>
                        </a:rPr>
                        <a:t>506 691</a:t>
                      </a:r>
                      <a:endParaRPr lang="fr-SN" sz="1600" b="1">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buNone/>
                      </a:pPr>
                      <a:r>
                        <a:rPr lang="en-US" sz="1600" b="1">
                          <a:effectLst/>
                        </a:rPr>
                        <a:t>393</a:t>
                      </a:r>
                      <a:endParaRPr lang="fr-SN" sz="1600" b="1">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409915799"/>
                  </a:ext>
                </a:extLst>
              </a:tr>
              <a:tr h="484805">
                <a:tc>
                  <a:txBody>
                    <a:bodyPr/>
                    <a:lstStyle/>
                    <a:p>
                      <a:pPr>
                        <a:lnSpc>
                          <a:spcPct val="115000"/>
                        </a:lnSpc>
                        <a:spcAft>
                          <a:spcPts val="1000"/>
                        </a:spcAft>
                        <a:buNone/>
                      </a:pPr>
                      <a:r>
                        <a:rPr lang="en-US" sz="1600" dirty="0">
                          <a:effectLst/>
                        </a:rPr>
                        <a:t>Test identity</a:t>
                      </a:r>
                      <a:endParaRPr lang="fr-SN" sz="1600"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buNone/>
                      </a:pPr>
                      <a:r>
                        <a:rPr lang="en-US" sz="1600" b="1">
                          <a:effectLst/>
                        </a:rPr>
                        <a:t>141 907</a:t>
                      </a:r>
                      <a:endParaRPr lang="fr-SN" sz="1600" b="1">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buNone/>
                      </a:pPr>
                      <a:r>
                        <a:rPr lang="en-US" sz="1600" b="1" dirty="0">
                          <a:effectLst/>
                        </a:rPr>
                        <a:t>41</a:t>
                      </a:r>
                      <a:endParaRPr lang="fr-SN" sz="1600" b="1" dirty="0">
                        <a:effectLst/>
                        <a:latin typeface="Times New Roman" panose="020206030504050203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258524681"/>
                  </a:ext>
                </a:extLst>
              </a:tr>
            </a:tbl>
          </a:graphicData>
        </a:graphic>
      </p:graphicFrame>
      <p:sp>
        <p:nvSpPr>
          <p:cNvPr id="7" name="ZoneTexte 6">
            <a:extLst>
              <a:ext uri="{FF2B5EF4-FFF2-40B4-BE49-F238E27FC236}">
                <a16:creationId xmlns:a16="http://schemas.microsoft.com/office/drawing/2014/main" id="{D3A6E86F-918E-B56E-E133-3C951F83C09A}"/>
              </a:ext>
            </a:extLst>
          </p:cNvPr>
          <p:cNvSpPr txBox="1"/>
          <p:nvPr/>
        </p:nvSpPr>
        <p:spPr>
          <a:xfrm>
            <a:off x="421105" y="4716379"/>
            <a:ext cx="10744200" cy="2031325"/>
          </a:xfrm>
          <a:prstGeom prst="rect">
            <a:avLst/>
          </a:prstGeom>
          <a:noFill/>
        </p:spPr>
        <p:txBody>
          <a:bodyPr wrap="square" rtlCol="0">
            <a:spAutoFit/>
          </a:bodyPr>
          <a:lstStyle/>
          <a:p>
            <a:pPr lvl="0" eaLnBrk="0" fontAlgn="base" hangingPunct="0">
              <a:spcBef>
                <a:spcPct val="0"/>
              </a:spcBef>
              <a:spcAft>
                <a:spcPct val="0"/>
              </a:spcAft>
            </a:pPr>
            <a:r>
              <a:rPr lang="en-US" altLang="fr-FR" b="1" dirty="0">
                <a:latin typeface="Cambria" panose="02040503050406030204" pitchFamily="18" charset="0"/>
                <a:ea typeface="MS Mincho" panose="02020609040205080304" pitchFamily="49" charset="-128"/>
                <a:cs typeface="Times New Roman" panose="02020603050405020304" pitchFamily="18" charset="0"/>
              </a:rPr>
              <a:t>Remarques :</a:t>
            </a:r>
            <a:endParaRPr lang="fr-SN" altLang="fr-FR" b="1" dirty="0"/>
          </a:p>
          <a:p>
            <a:pPr lvl="0" eaLnBrk="0" fontAlgn="base" hangingPunct="0">
              <a:spcBef>
                <a:spcPct val="0"/>
              </a:spcBef>
              <a:spcAft>
                <a:spcPct val="0"/>
              </a:spcAft>
            </a:pPr>
            <a:r>
              <a:rPr lang="en-US" altLang="fr-FR" dirty="0">
                <a:latin typeface="Cambria" panose="02040503050406030204" pitchFamily="18" charset="0"/>
                <a:ea typeface="MS Mincho" panose="02020609040205080304" pitchFamily="49" charset="-128"/>
                <a:cs typeface="Times New Roman" panose="02020603050405020304" pitchFamily="18" charset="0"/>
              </a:rPr>
              <a:t>- Les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fichiers</a:t>
            </a:r>
            <a:r>
              <a:rPr lang="en-US" altLang="fr-FR" dirty="0">
                <a:latin typeface="Cambria" panose="02040503050406030204" pitchFamily="18" charset="0"/>
                <a:ea typeface="MS Mincho" panose="02020609040205080304" pitchFamily="49" charset="-128"/>
                <a:cs typeface="Times New Roman" panose="02020603050405020304" pitchFamily="18" charset="0"/>
              </a:rPr>
              <a:t> *_transaction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contiennent</a:t>
            </a:r>
            <a:r>
              <a:rPr lang="en-US" altLang="fr-FR" dirty="0">
                <a:latin typeface="Cambria" panose="02040503050406030204" pitchFamily="18" charset="0"/>
                <a:ea typeface="MS Mincho" panose="02020609040205080304" pitchFamily="49" charset="-128"/>
                <a:cs typeface="Times New Roman" panose="02020603050405020304" pitchFamily="18" charset="0"/>
              </a:rPr>
              <a:t> les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détails</a:t>
            </a:r>
            <a:r>
              <a:rPr lang="en-US" altLang="fr-FR" dirty="0">
                <a:latin typeface="Cambria" panose="02040503050406030204" pitchFamily="18" charset="0"/>
                <a:ea typeface="MS Mincho" panose="02020609040205080304" pitchFamily="49" charset="-128"/>
                <a:cs typeface="Times New Roman" panose="02020603050405020304" pitchFamily="18" charset="0"/>
              </a:rPr>
              <a:t> des transactions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montant</a:t>
            </a:r>
            <a:r>
              <a:rPr lang="en-US" altLang="fr-FR" dirty="0">
                <a:latin typeface="Cambria" panose="02040503050406030204" pitchFamily="18" charset="0"/>
                <a:ea typeface="MS Mincho" panose="02020609040205080304" pitchFamily="49" charset="-128"/>
                <a:cs typeface="Times New Roman" panose="02020603050405020304" pitchFamily="18" charset="0"/>
              </a:rPr>
              <a:t>, type, date, etc.).</a:t>
            </a:r>
            <a:endParaRPr lang="fr-SN" altLang="fr-FR" dirty="0"/>
          </a:p>
          <a:p>
            <a:pPr lvl="0" eaLnBrk="0" fontAlgn="base" hangingPunct="0">
              <a:spcBef>
                <a:spcPct val="0"/>
              </a:spcBef>
              <a:spcAft>
                <a:spcPct val="0"/>
              </a:spcAft>
            </a:pPr>
            <a:r>
              <a:rPr lang="en-US" altLang="fr-FR" dirty="0">
                <a:latin typeface="Cambria" panose="02040503050406030204" pitchFamily="18" charset="0"/>
                <a:ea typeface="MS Mincho" panose="02020609040205080304" pitchFamily="49" charset="-128"/>
                <a:cs typeface="Times New Roman" panose="02020603050405020304" pitchFamily="18" charset="0"/>
              </a:rPr>
              <a:t>- Les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fichiers</a:t>
            </a:r>
            <a:r>
              <a:rPr lang="en-US" altLang="fr-FR" dirty="0">
                <a:latin typeface="Cambria" panose="02040503050406030204" pitchFamily="18" charset="0"/>
                <a:ea typeface="MS Mincho" panose="02020609040205080304" pitchFamily="49" charset="-128"/>
                <a:cs typeface="Times New Roman" panose="02020603050405020304" pitchFamily="18" charset="0"/>
              </a:rPr>
              <a:t> *_identity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fournissent</a:t>
            </a:r>
            <a:r>
              <a:rPr lang="en-US" altLang="fr-FR" dirty="0">
                <a:latin typeface="Cambria" panose="02040503050406030204" pitchFamily="18" charset="0"/>
                <a:ea typeface="MS Mincho" panose="02020609040205080304" pitchFamily="49" charset="-128"/>
                <a:cs typeface="Times New Roman" panose="02020603050405020304" pitchFamily="18" charset="0"/>
              </a:rPr>
              <a:t> des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informations</a:t>
            </a:r>
            <a:r>
              <a:rPr lang="en-US" altLang="fr-FR" dirty="0">
                <a:latin typeface="Cambria" panose="02040503050406030204" pitchFamily="18" charset="0"/>
                <a:ea typeface="MS Mincho" panose="02020609040205080304" pitchFamily="49" charset="-128"/>
                <a:cs typeface="Times New Roman" panose="02020603050405020304" pitchFamily="18" charset="0"/>
              </a:rPr>
              <a:t>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complémentaires</a:t>
            </a:r>
            <a:r>
              <a:rPr lang="en-US" altLang="fr-FR" dirty="0">
                <a:latin typeface="Cambria" panose="02040503050406030204" pitchFamily="18" charset="0"/>
                <a:ea typeface="MS Mincho" panose="02020609040205080304" pitchFamily="49" charset="-128"/>
                <a:cs typeface="Times New Roman" panose="02020603050405020304" pitchFamily="18" charset="0"/>
              </a:rPr>
              <a:t> sur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l’identité</a:t>
            </a:r>
            <a:r>
              <a:rPr lang="en-US" altLang="fr-FR" dirty="0">
                <a:latin typeface="Cambria" panose="02040503050406030204" pitchFamily="18" charset="0"/>
                <a:ea typeface="MS Mincho" panose="02020609040205080304" pitchFamily="49" charset="-128"/>
                <a:cs typeface="Times New Roman" panose="02020603050405020304" pitchFamily="18" charset="0"/>
              </a:rPr>
              <a:t>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ou</a:t>
            </a:r>
            <a:r>
              <a:rPr lang="en-US" altLang="fr-FR" dirty="0">
                <a:latin typeface="Cambria" panose="02040503050406030204" pitchFamily="18" charset="0"/>
                <a:ea typeface="MS Mincho" panose="02020609040205080304" pitchFamily="49" charset="-128"/>
                <a:cs typeface="Times New Roman" panose="02020603050405020304" pitchFamily="18" charset="0"/>
              </a:rPr>
              <a:t>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l’appareil</a:t>
            </a:r>
            <a:r>
              <a:rPr lang="en-US" altLang="fr-FR" dirty="0">
                <a:latin typeface="Cambria" panose="02040503050406030204" pitchFamily="18" charset="0"/>
                <a:ea typeface="MS Mincho" panose="02020609040205080304" pitchFamily="49" charset="-128"/>
                <a:cs typeface="Times New Roman" panose="02020603050405020304" pitchFamily="18" charset="0"/>
              </a:rPr>
              <a:t>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utilisé</a:t>
            </a:r>
            <a:r>
              <a:rPr lang="en-US" altLang="fr-FR" dirty="0">
                <a:latin typeface="Cambria" panose="02040503050406030204" pitchFamily="18" charset="0"/>
                <a:ea typeface="MS Mincho" panose="02020609040205080304" pitchFamily="49" charset="-128"/>
                <a:cs typeface="Times New Roman" panose="02020603050405020304" pitchFamily="18" charset="0"/>
              </a:rPr>
              <a:t>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adresse</a:t>
            </a:r>
            <a:r>
              <a:rPr lang="en-US" altLang="fr-FR" dirty="0">
                <a:latin typeface="Cambria" panose="02040503050406030204" pitchFamily="18" charset="0"/>
                <a:ea typeface="MS Mincho" panose="02020609040205080304" pitchFamily="49" charset="-128"/>
                <a:cs typeface="Times New Roman" panose="02020603050405020304" pitchFamily="18" charset="0"/>
              </a:rPr>
              <a:t> IP, type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d’appareil</a:t>
            </a:r>
            <a:r>
              <a:rPr lang="en-US" altLang="fr-FR" dirty="0">
                <a:latin typeface="Cambria" panose="02040503050406030204" pitchFamily="18" charset="0"/>
                <a:ea typeface="MS Mincho" panose="02020609040205080304" pitchFamily="49" charset="-128"/>
                <a:cs typeface="Times New Roman" panose="02020603050405020304" pitchFamily="18" charset="0"/>
              </a:rPr>
              <a:t>,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navigateur</a:t>
            </a:r>
            <a:r>
              <a:rPr lang="en-US" altLang="fr-FR" dirty="0">
                <a:latin typeface="Cambria" panose="02040503050406030204" pitchFamily="18" charset="0"/>
                <a:ea typeface="MS Mincho" panose="02020609040205080304" pitchFamily="49" charset="-128"/>
                <a:cs typeface="Times New Roman" panose="02020603050405020304" pitchFamily="18" charset="0"/>
              </a:rPr>
              <a:t>…).</a:t>
            </a:r>
            <a:endParaRPr lang="fr-SN" altLang="fr-FR" dirty="0"/>
          </a:p>
          <a:p>
            <a:pPr lvl="0" eaLnBrk="0" fontAlgn="base" hangingPunct="0">
              <a:spcBef>
                <a:spcPct val="0"/>
              </a:spcBef>
              <a:spcAft>
                <a:spcPct val="0"/>
              </a:spcAft>
            </a:pPr>
            <a:r>
              <a:rPr lang="en-US" altLang="fr-FR" dirty="0">
                <a:latin typeface="Cambria" panose="02040503050406030204" pitchFamily="18" charset="0"/>
                <a:ea typeface="MS Mincho" panose="02020609040205080304" pitchFamily="49" charset="-128"/>
                <a:cs typeface="Times New Roman" panose="02020603050405020304" pitchFamily="18" charset="0"/>
              </a:rPr>
              <a:t>-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Toutes</a:t>
            </a:r>
            <a:r>
              <a:rPr lang="en-US" altLang="fr-FR" dirty="0">
                <a:latin typeface="Cambria" panose="02040503050406030204" pitchFamily="18" charset="0"/>
                <a:ea typeface="MS Mincho" panose="02020609040205080304" pitchFamily="49" charset="-128"/>
                <a:cs typeface="Times New Roman" panose="02020603050405020304" pitchFamily="18" charset="0"/>
              </a:rPr>
              <a:t> les transactions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n’ont</a:t>
            </a:r>
            <a:r>
              <a:rPr lang="en-US" altLang="fr-FR" dirty="0">
                <a:latin typeface="Cambria" panose="02040503050406030204" pitchFamily="18" charset="0"/>
                <a:ea typeface="MS Mincho" panose="02020609040205080304" pitchFamily="49" charset="-128"/>
                <a:cs typeface="Times New Roman" panose="02020603050405020304" pitchFamily="18" charset="0"/>
              </a:rPr>
              <a:t> pas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nécessairement</a:t>
            </a:r>
            <a:r>
              <a:rPr lang="en-US" altLang="fr-FR" dirty="0">
                <a:latin typeface="Cambria" panose="02040503050406030204" pitchFamily="18" charset="0"/>
                <a:ea typeface="MS Mincho" panose="02020609040205080304" pitchFamily="49" charset="-128"/>
                <a:cs typeface="Times New Roman" panose="02020603050405020304" pitchFamily="18" charset="0"/>
              </a:rPr>
              <a:t>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une</a:t>
            </a:r>
            <a:r>
              <a:rPr lang="en-US" altLang="fr-FR" dirty="0">
                <a:latin typeface="Cambria" panose="02040503050406030204" pitchFamily="18" charset="0"/>
                <a:ea typeface="MS Mincho" panose="02020609040205080304" pitchFamily="49" charset="-128"/>
                <a:cs typeface="Times New Roman" panose="02020603050405020304" pitchFamily="18" charset="0"/>
              </a:rPr>
              <a:t>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identité</a:t>
            </a:r>
            <a:r>
              <a:rPr lang="en-US" altLang="fr-FR" dirty="0">
                <a:latin typeface="Cambria" panose="02040503050406030204" pitchFamily="18" charset="0"/>
                <a:ea typeface="MS Mincho" panose="02020609040205080304" pitchFamily="49" charset="-128"/>
                <a:cs typeface="Times New Roman" panose="02020603050405020304" pitchFamily="18" charset="0"/>
              </a:rPr>
              <a:t>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associée</a:t>
            </a:r>
            <a:r>
              <a:rPr lang="en-US" altLang="fr-FR" dirty="0">
                <a:latin typeface="Cambria" panose="02040503050406030204" pitchFamily="18" charset="0"/>
                <a:ea typeface="MS Mincho" panose="02020609040205080304" pitchFamily="49" charset="-128"/>
                <a:cs typeface="Times New Roman" panose="02020603050405020304" pitchFamily="18" charset="0"/>
              </a:rPr>
              <a:t>,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ce</a:t>
            </a:r>
            <a:r>
              <a:rPr lang="en-US" altLang="fr-FR" dirty="0">
                <a:latin typeface="Cambria" panose="02040503050406030204" pitchFamily="18" charset="0"/>
                <a:ea typeface="MS Mincho" panose="02020609040205080304" pitchFamily="49" charset="-128"/>
                <a:cs typeface="Times New Roman" panose="02020603050405020304" pitchFamily="18" charset="0"/>
              </a:rPr>
              <a:t> qui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explique</a:t>
            </a:r>
            <a:r>
              <a:rPr lang="en-US" altLang="fr-FR" dirty="0">
                <a:latin typeface="Cambria" panose="02040503050406030204" pitchFamily="18" charset="0"/>
                <a:ea typeface="MS Mincho" panose="02020609040205080304" pitchFamily="49" charset="-128"/>
                <a:cs typeface="Times New Roman" panose="02020603050405020304" pitchFamily="18" charset="0"/>
              </a:rPr>
              <a:t> les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différences</a:t>
            </a:r>
            <a:r>
              <a:rPr lang="en-US" altLang="fr-FR" dirty="0">
                <a:latin typeface="Cambria" panose="02040503050406030204" pitchFamily="18" charset="0"/>
                <a:ea typeface="MS Mincho" panose="02020609040205080304" pitchFamily="49" charset="-128"/>
                <a:cs typeface="Times New Roman" panose="02020603050405020304" pitchFamily="18" charset="0"/>
              </a:rPr>
              <a:t> de taille entre les </a:t>
            </a:r>
            <a:r>
              <a:rPr lang="en-US" altLang="fr-FR" dirty="0" err="1">
                <a:latin typeface="Cambria" panose="02040503050406030204" pitchFamily="18" charset="0"/>
                <a:ea typeface="MS Mincho" panose="02020609040205080304" pitchFamily="49" charset="-128"/>
                <a:cs typeface="Times New Roman" panose="02020603050405020304" pitchFamily="18" charset="0"/>
              </a:rPr>
              <a:t>fichiers</a:t>
            </a:r>
            <a:r>
              <a:rPr lang="en-US" altLang="fr-FR" dirty="0">
                <a:latin typeface="Cambria" panose="02040503050406030204" pitchFamily="18" charset="0"/>
                <a:ea typeface="MS Mincho" panose="02020609040205080304" pitchFamily="49" charset="-128"/>
                <a:cs typeface="Times New Roman" panose="02020603050405020304" pitchFamily="18" charset="0"/>
              </a:rPr>
              <a:t>. On a merge les données transaction et les données identity</a:t>
            </a:r>
            <a:endParaRPr kumimoji="0" lang="en-US" altLang="fr-FR" sz="3200" b="0" i="0" u="none" strike="noStrike" cap="none" normalizeH="0" baseline="0" dirty="0">
              <a:ln>
                <a:noFill/>
              </a:ln>
              <a:solidFill>
                <a:schemeClr val="tx1"/>
              </a:solidFill>
              <a:effectLst/>
              <a:latin typeface="Arial" panose="020B0604020202020204" pitchFamily="34" charset="0"/>
            </a:endParaRPr>
          </a:p>
          <a:p>
            <a:endParaRPr lang="fr-FR" dirty="0"/>
          </a:p>
        </p:txBody>
      </p:sp>
      <p:sp>
        <p:nvSpPr>
          <p:cNvPr id="10" name="ZoneTexte 9">
            <a:extLst>
              <a:ext uri="{FF2B5EF4-FFF2-40B4-BE49-F238E27FC236}">
                <a16:creationId xmlns:a16="http://schemas.microsoft.com/office/drawing/2014/main" id="{8409E17A-4CF0-DDE4-42F8-C98ED4BDCAB2}"/>
              </a:ext>
            </a:extLst>
          </p:cNvPr>
          <p:cNvSpPr txBox="1"/>
          <p:nvPr/>
        </p:nvSpPr>
        <p:spPr>
          <a:xfrm>
            <a:off x="421105" y="931195"/>
            <a:ext cx="10803629" cy="1292662"/>
          </a:xfrm>
          <a:prstGeom prst="rect">
            <a:avLst/>
          </a:prstGeom>
          <a:noFill/>
        </p:spPr>
        <p:txBody>
          <a:bodyPr wrap="square" rtlCol="0">
            <a:spAutoFit/>
          </a:bodyPr>
          <a:lstStyle/>
          <a:p>
            <a:pPr lvl="0" algn="just" eaLnBrk="0" fontAlgn="base" hangingPunct="0">
              <a:spcBef>
                <a:spcPct val="0"/>
              </a:spcBef>
              <a:spcAft>
                <a:spcPct val="0"/>
              </a:spcAft>
            </a:pPr>
            <a:r>
              <a:rPr kumimoji="0" lang="en-US" altLang="fr-FR" sz="2400" b="1" i="0" u="none" strike="noStrike" cap="none" normalizeH="0" baseline="0" dirty="0" err="1">
                <a:ln>
                  <a:noFill/>
                </a:ln>
                <a:solidFill>
                  <a:srgbClr val="365F91"/>
                </a:solidFill>
                <a:effectLst/>
                <a:latin typeface="Times New Roman" panose="02020603050405020304" pitchFamily="18" charset="0"/>
                <a:ea typeface="MS Gothic" panose="020B0609070205080204" pitchFamily="49" charset="-128"/>
                <a:cs typeface="Times New Roman" panose="02020603050405020304" pitchFamily="18" charset="0"/>
              </a:rPr>
              <a:t>Présentation</a:t>
            </a:r>
            <a:r>
              <a:rPr kumimoji="0" lang="en-US" altLang="fr-FR" sz="2400" b="1" i="0" u="none" strike="noStrike" cap="none" normalizeH="0" baseline="0" dirty="0">
                <a:ln>
                  <a:noFill/>
                </a:ln>
                <a:solidFill>
                  <a:srgbClr val="365F91"/>
                </a:solidFill>
                <a:effectLst/>
                <a:latin typeface="Times New Roman" panose="02020603050405020304" pitchFamily="18" charset="0"/>
                <a:ea typeface="MS Gothic" panose="020B0609070205080204" pitchFamily="49" charset="-128"/>
                <a:cs typeface="Times New Roman" panose="02020603050405020304" pitchFamily="18" charset="0"/>
              </a:rPr>
              <a:t> des données</a:t>
            </a:r>
          </a:p>
          <a:p>
            <a:pPr lvl="0" algn="just" eaLnBrk="0" fontAlgn="base" hangingPunct="0">
              <a:spcBef>
                <a:spcPct val="0"/>
              </a:spcBef>
              <a:spcAft>
                <a:spcPct val="0"/>
              </a:spcAft>
            </a:pPr>
            <a:r>
              <a:rPr lang="en-US" altLang="fr-FR" dirty="0">
                <a:latin typeface="Times New Roman" panose="02020603050405020304" pitchFamily="18" charset="0"/>
                <a:ea typeface="MS Mincho" panose="02020609040205080304" pitchFamily="49" charset="-128"/>
                <a:cs typeface="Times New Roman" panose="02020603050405020304" pitchFamily="18" charset="0"/>
              </a:rPr>
              <a:t>Le jeu de données </a:t>
            </a:r>
            <a:r>
              <a:rPr lang="en-US" altLang="fr-FR" dirty="0" err="1">
                <a:latin typeface="Times New Roman" panose="02020603050405020304" pitchFamily="18" charset="0"/>
                <a:ea typeface="MS Mincho" panose="02020609040205080304" pitchFamily="49" charset="-128"/>
                <a:cs typeface="Times New Roman" panose="02020603050405020304" pitchFamily="18" charset="0"/>
              </a:rPr>
              <a:t>est</a:t>
            </a:r>
            <a:r>
              <a:rPr lang="en-US" altLang="fr-FR" dirty="0">
                <a:latin typeface="Times New Roman" panose="02020603050405020304" pitchFamily="18" charset="0"/>
                <a:ea typeface="MS Mincho" panose="02020609040205080304" pitchFamily="49" charset="-128"/>
                <a:cs typeface="Times New Roman" panose="02020603050405020304" pitchFamily="18" charset="0"/>
              </a:rPr>
              <a:t> </a:t>
            </a:r>
            <a:r>
              <a:rPr lang="en-US" altLang="fr-FR" dirty="0" err="1">
                <a:latin typeface="Times New Roman" panose="02020603050405020304" pitchFamily="18" charset="0"/>
                <a:ea typeface="MS Mincho" panose="02020609040205080304" pitchFamily="49" charset="-128"/>
                <a:cs typeface="Times New Roman" panose="02020603050405020304" pitchFamily="18" charset="0"/>
              </a:rPr>
              <a:t>composé</a:t>
            </a:r>
            <a:r>
              <a:rPr lang="en-US" altLang="fr-FR" dirty="0">
                <a:latin typeface="Times New Roman" panose="02020603050405020304" pitchFamily="18" charset="0"/>
                <a:ea typeface="MS Mincho" panose="02020609040205080304" pitchFamily="49" charset="-128"/>
                <a:cs typeface="Times New Roman" panose="02020603050405020304" pitchFamily="18" charset="0"/>
              </a:rPr>
              <a:t> de quatre </a:t>
            </a:r>
            <a:r>
              <a:rPr lang="en-US" altLang="fr-FR" dirty="0" err="1">
                <a:latin typeface="Times New Roman" panose="02020603050405020304" pitchFamily="18" charset="0"/>
                <a:ea typeface="MS Mincho" panose="02020609040205080304" pitchFamily="49" charset="-128"/>
                <a:cs typeface="Times New Roman" panose="02020603050405020304" pitchFamily="18" charset="0"/>
              </a:rPr>
              <a:t>fichiers</a:t>
            </a:r>
            <a:r>
              <a:rPr lang="en-US" altLang="fr-FR" dirty="0">
                <a:latin typeface="Times New Roman" panose="02020603050405020304" pitchFamily="18" charset="0"/>
                <a:ea typeface="MS Mincho" panose="02020609040205080304" pitchFamily="49" charset="-128"/>
                <a:cs typeface="Times New Roman" panose="02020603050405020304" pitchFamily="18" charset="0"/>
              </a:rPr>
              <a:t> </a:t>
            </a:r>
            <a:r>
              <a:rPr lang="en-US" altLang="fr-FR" dirty="0" err="1">
                <a:latin typeface="Times New Roman" panose="02020603050405020304" pitchFamily="18" charset="0"/>
                <a:ea typeface="MS Mincho" panose="02020609040205080304" pitchFamily="49" charset="-128"/>
                <a:cs typeface="Times New Roman" panose="02020603050405020304" pitchFamily="18" charset="0"/>
              </a:rPr>
              <a:t>principaux</a:t>
            </a:r>
            <a:r>
              <a:rPr lang="en-US" altLang="fr-FR" dirty="0">
                <a:latin typeface="Times New Roman" panose="02020603050405020304" pitchFamily="18" charset="0"/>
                <a:ea typeface="MS Mincho" panose="02020609040205080304" pitchFamily="49" charset="-128"/>
                <a:cs typeface="Times New Roman" panose="02020603050405020304" pitchFamily="18" charset="0"/>
              </a:rPr>
              <a:t>, </a:t>
            </a:r>
            <a:r>
              <a:rPr lang="en-US" altLang="fr-FR" dirty="0" err="1">
                <a:latin typeface="Times New Roman" panose="02020603050405020304" pitchFamily="18" charset="0"/>
                <a:ea typeface="MS Mincho" panose="02020609040205080304" pitchFamily="49" charset="-128"/>
                <a:cs typeface="Times New Roman" panose="02020603050405020304" pitchFamily="18" charset="0"/>
              </a:rPr>
              <a:t>séparant</a:t>
            </a:r>
            <a:r>
              <a:rPr lang="en-US" altLang="fr-FR" dirty="0">
                <a:latin typeface="Times New Roman" panose="02020603050405020304" pitchFamily="18" charset="0"/>
                <a:ea typeface="MS Mincho" panose="02020609040205080304" pitchFamily="49" charset="-128"/>
                <a:cs typeface="Times New Roman" panose="02020603050405020304" pitchFamily="18" charset="0"/>
              </a:rPr>
              <a:t> les </a:t>
            </a:r>
            <a:r>
              <a:rPr lang="en-US" altLang="fr-FR" dirty="0" err="1">
                <a:latin typeface="Times New Roman" panose="02020603050405020304" pitchFamily="18" charset="0"/>
                <a:ea typeface="MS Mincho" panose="02020609040205080304" pitchFamily="49" charset="-128"/>
                <a:cs typeface="Times New Roman" panose="02020603050405020304" pitchFamily="18" charset="0"/>
              </a:rPr>
              <a:t>informations</a:t>
            </a:r>
            <a:r>
              <a:rPr lang="en-US" altLang="fr-FR" dirty="0">
                <a:latin typeface="Times New Roman" panose="02020603050405020304" pitchFamily="18" charset="0"/>
                <a:ea typeface="MS Mincho" panose="02020609040205080304" pitchFamily="49" charset="-128"/>
                <a:cs typeface="Times New Roman" panose="02020603050405020304" pitchFamily="18" charset="0"/>
              </a:rPr>
              <a:t> </a:t>
            </a:r>
            <a:r>
              <a:rPr lang="en-US" altLang="fr-FR" dirty="0" err="1">
                <a:latin typeface="Times New Roman" panose="02020603050405020304" pitchFamily="18" charset="0"/>
                <a:ea typeface="MS Mincho" panose="02020609040205080304" pitchFamily="49" charset="-128"/>
                <a:cs typeface="Times New Roman" panose="02020603050405020304" pitchFamily="18" charset="0"/>
              </a:rPr>
              <a:t>transactionnelles</a:t>
            </a:r>
            <a:r>
              <a:rPr lang="en-US" altLang="fr-FR" dirty="0">
                <a:latin typeface="Times New Roman" panose="02020603050405020304" pitchFamily="18" charset="0"/>
                <a:ea typeface="MS Mincho" panose="02020609040205080304" pitchFamily="49" charset="-128"/>
                <a:cs typeface="Times New Roman" panose="02020603050405020304" pitchFamily="18" charset="0"/>
              </a:rPr>
              <a:t> et les </a:t>
            </a:r>
            <a:r>
              <a:rPr lang="en-US" altLang="fr-FR" dirty="0" err="1">
                <a:latin typeface="Times New Roman" panose="02020603050405020304" pitchFamily="18" charset="0"/>
                <a:ea typeface="MS Mincho" panose="02020609040205080304" pitchFamily="49" charset="-128"/>
                <a:cs typeface="Times New Roman" panose="02020603050405020304" pitchFamily="18" charset="0"/>
              </a:rPr>
              <a:t>informations</a:t>
            </a:r>
            <a:r>
              <a:rPr lang="en-US" altLang="fr-FR" dirty="0">
                <a:latin typeface="Times New Roman" panose="02020603050405020304" pitchFamily="18" charset="0"/>
                <a:ea typeface="MS Mincho" panose="02020609040205080304" pitchFamily="49" charset="-128"/>
                <a:cs typeface="Times New Roman" panose="02020603050405020304" pitchFamily="18" charset="0"/>
              </a:rPr>
              <a:t> </a:t>
            </a:r>
            <a:r>
              <a:rPr lang="en-US" altLang="fr-FR" dirty="0" err="1">
                <a:latin typeface="Times New Roman" panose="02020603050405020304" pitchFamily="18" charset="0"/>
                <a:ea typeface="MS Mincho" panose="02020609040205080304" pitchFamily="49" charset="-128"/>
                <a:cs typeface="Times New Roman" panose="02020603050405020304" pitchFamily="18" charset="0"/>
              </a:rPr>
              <a:t>d'identité</a:t>
            </a:r>
            <a:r>
              <a:rPr lang="en-US" altLang="fr-FR" dirty="0">
                <a:latin typeface="Times New Roman" panose="02020603050405020304" pitchFamily="18" charset="0"/>
                <a:ea typeface="MS Mincho" panose="02020609040205080304" pitchFamily="49" charset="-128"/>
                <a:cs typeface="Times New Roman" panose="02020603050405020304" pitchFamily="18" charset="0"/>
              </a:rPr>
              <a:t> :</a:t>
            </a:r>
            <a:endParaRPr lang="fr-SN" altLang="fr-FR" dirty="0">
              <a:latin typeface="Times New Roman" panose="02020603050405020304" pitchFamily="18" charset="0"/>
              <a:cs typeface="Times New Roman" panose="02020603050405020304" pitchFamily="18" charset="0"/>
            </a:endParaRPr>
          </a:p>
          <a:p>
            <a:endParaRPr lang="fr-FR" dirty="0"/>
          </a:p>
        </p:txBody>
      </p:sp>
      <p:sp>
        <p:nvSpPr>
          <p:cNvPr id="11" name="Google Shape;334;p17">
            <a:extLst>
              <a:ext uri="{FF2B5EF4-FFF2-40B4-BE49-F238E27FC236}">
                <a16:creationId xmlns:a16="http://schemas.microsoft.com/office/drawing/2014/main" id="{B87C0B3E-7BB7-95FB-0717-BE240A714866}"/>
              </a:ext>
            </a:extLst>
          </p:cNvPr>
          <p:cNvSpPr/>
          <p:nvPr/>
        </p:nvSpPr>
        <p:spPr>
          <a:xfrm>
            <a:off x="1184367" y="1916229"/>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40;p17">
            <a:extLst>
              <a:ext uri="{FF2B5EF4-FFF2-40B4-BE49-F238E27FC236}">
                <a16:creationId xmlns:a16="http://schemas.microsoft.com/office/drawing/2014/main" id="{7B666848-A131-43E7-AF0F-31EA5F9FE766}"/>
              </a:ext>
            </a:extLst>
          </p:cNvPr>
          <p:cNvSpPr/>
          <p:nvPr/>
        </p:nvSpPr>
        <p:spPr>
          <a:xfrm>
            <a:off x="1401375" y="2070287"/>
            <a:ext cx="350784" cy="472011"/>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992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DDF0F6-CF75-9962-A1E6-87F3A24FED02}"/>
              </a:ext>
            </a:extLst>
          </p:cNvPr>
          <p:cNvSpPr/>
          <p:nvPr/>
        </p:nvSpPr>
        <p:spPr>
          <a:xfrm>
            <a:off x="2686929" y="1420837"/>
            <a:ext cx="9261230" cy="5064369"/>
          </a:xfrm>
          <a:prstGeom prst="rect">
            <a:avLst/>
          </a:prstGeom>
          <a:solidFill>
            <a:schemeClr val="accent5">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FC5B2C97-CD27-2C89-D6C8-1F2CF0A5AD77}"/>
              </a:ext>
            </a:extLst>
          </p:cNvPr>
          <p:cNvSpPr txBox="1"/>
          <p:nvPr/>
        </p:nvSpPr>
        <p:spPr>
          <a:xfrm>
            <a:off x="3151163" y="1551563"/>
            <a:ext cx="8276492" cy="498598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b="1" dirty="0">
                <a:latin typeface="Times New Roman" panose="02020603050405020304" pitchFamily="18" charset="0"/>
                <a:cs typeface="Times New Roman" panose="02020603050405020304" pitchFamily="18" charset="0"/>
              </a:rPr>
              <a:t>Exploration </a:t>
            </a:r>
            <a:r>
              <a:rPr lang="en-US" sz="2000" b="1" dirty="0" err="1">
                <a:latin typeface="Times New Roman" panose="02020603050405020304" pitchFamily="18" charset="0"/>
                <a:cs typeface="Times New Roman" panose="02020603050405020304" pitchFamily="18" charset="0"/>
              </a:rPr>
              <a:t>initiale</a:t>
            </a:r>
            <a:r>
              <a:rPr lang="en-US" sz="2000" b="1" dirty="0">
                <a:latin typeface="Times New Roman" panose="02020603050405020304" pitchFamily="18" charset="0"/>
                <a:cs typeface="Times New Roman" panose="02020603050405020304" pitchFamily="18" charset="0"/>
              </a:rPr>
              <a:t> des données</a:t>
            </a:r>
            <a:endParaRPr lang="fr-SN"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Après fusion des </a:t>
            </a:r>
            <a:r>
              <a:rPr lang="en-US" sz="2000" dirty="0" err="1">
                <a:latin typeface="Times New Roman" panose="02020603050405020304" pitchFamily="18" charset="0"/>
                <a:cs typeface="Times New Roman" panose="02020603050405020304" pitchFamily="18" charset="0"/>
              </a:rPr>
              <a:t>fichiers</a:t>
            </a:r>
            <a:r>
              <a:rPr lang="en-US" sz="2000" dirty="0">
                <a:latin typeface="Times New Roman" panose="02020603050405020304" pitchFamily="18" charset="0"/>
                <a:cs typeface="Times New Roman" panose="02020603050405020304" pitchFamily="18" charset="0"/>
              </a:rPr>
              <a:t> transaction et identity, nous </a:t>
            </a:r>
            <a:r>
              <a:rPr lang="en-US" sz="2000" dirty="0" err="1">
                <a:latin typeface="Times New Roman" panose="02020603050405020304" pitchFamily="18" charset="0"/>
                <a:cs typeface="Times New Roman" panose="02020603050405020304" pitchFamily="18" charset="0"/>
              </a:rPr>
              <a:t>avons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constaté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une</a:t>
            </a:r>
            <a:r>
              <a:rPr lang="en-US" sz="2000" dirty="0">
                <a:latin typeface="Times New Roman" panose="02020603050405020304" pitchFamily="18" charset="0"/>
                <a:cs typeface="Times New Roman" panose="02020603050405020304" pitchFamily="18" charset="0"/>
              </a:rPr>
              <a:t> forte </a:t>
            </a:r>
            <a:r>
              <a:rPr lang="en-US" sz="2000" dirty="0" err="1">
                <a:latin typeface="Times New Roman" panose="02020603050405020304" pitchFamily="18" charset="0"/>
                <a:cs typeface="Times New Roman" panose="02020603050405020304" pitchFamily="18" charset="0"/>
              </a:rPr>
              <a:t>présence</a:t>
            </a:r>
            <a:r>
              <a:rPr lang="en-US" sz="2000" dirty="0">
                <a:latin typeface="Times New Roman" panose="02020603050405020304" pitchFamily="18" charset="0"/>
                <a:cs typeface="Times New Roman" panose="02020603050405020304" pitchFamily="18" charset="0"/>
              </a:rPr>
              <a:t> de </a:t>
            </a:r>
            <a:r>
              <a:rPr lang="en-US" sz="2000" dirty="0" err="1">
                <a:latin typeface="Times New Roman" panose="02020603050405020304" pitchFamily="18" charset="0"/>
                <a:cs typeface="Times New Roman" panose="02020603050405020304" pitchFamily="18" charset="0"/>
              </a:rPr>
              <a:t>valeurs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manquantes</a:t>
            </a:r>
            <a:r>
              <a:rPr lang="en-US" sz="2000" dirty="0">
                <a:latin typeface="Times New Roman" panose="02020603050405020304" pitchFamily="18" charset="0"/>
                <a:cs typeface="Times New Roman" panose="02020603050405020304" pitchFamily="18" charset="0"/>
              </a:rPr>
              <a:t> dans les données :</a:t>
            </a:r>
            <a:endParaRPr lang="fr-S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Dans la base </a:t>
            </a:r>
            <a:r>
              <a:rPr lang="en-US" sz="2000" dirty="0" err="1">
                <a:latin typeface="Times New Roman" panose="02020603050405020304" pitchFamily="18" charset="0"/>
                <a:cs typeface="Times New Roman" panose="02020603050405020304" pitchFamily="18" charset="0"/>
              </a:rPr>
              <a:t>d'entraînement</a:t>
            </a:r>
            <a:r>
              <a:rPr lang="en-US" sz="2000" dirty="0">
                <a:latin typeface="Times New Roman" panose="02020603050405020304" pitchFamily="18" charset="0"/>
                <a:cs typeface="Times New Roman" panose="02020603050405020304" pitchFamily="18" charset="0"/>
              </a:rPr>
              <a:t> (`train), 414 </a:t>
            </a:r>
            <a:r>
              <a:rPr lang="en-US" sz="2000" dirty="0" err="1">
                <a:latin typeface="Times New Roman" panose="02020603050405020304" pitchFamily="18" charset="0"/>
                <a:cs typeface="Times New Roman" panose="02020603050405020304" pitchFamily="18" charset="0"/>
              </a:rPr>
              <a:t>colonnes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contiennent</a:t>
            </a:r>
            <a:r>
              <a:rPr lang="en-US" sz="2000" dirty="0">
                <a:latin typeface="Times New Roman" panose="02020603050405020304" pitchFamily="18" charset="0"/>
                <a:cs typeface="Times New Roman" panose="02020603050405020304" pitchFamily="18" charset="0"/>
              </a:rPr>
              <a:t> des </a:t>
            </a:r>
            <a:r>
              <a:rPr lang="en-US" sz="2000" dirty="0" err="1">
                <a:latin typeface="Times New Roman" panose="02020603050405020304" pitchFamily="18" charset="0"/>
                <a:cs typeface="Times New Roman" panose="02020603050405020304" pitchFamily="18" charset="0"/>
              </a:rPr>
              <a:t>valeurs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manquantes</a:t>
            </a:r>
            <a:r>
              <a:rPr lang="en-US" sz="2000" dirty="0">
                <a:latin typeface="Times New Roman" panose="02020603050405020304" pitchFamily="18" charset="0"/>
                <a:cs typeface="Times New Roman" panose="02020603050405020304" pitchFamily="18" charset="0"/>
              </a:rPr>
              <a:t>. </a:t>
            </a:r>
            <a:endParaRPr lang="fr-S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Dans la base de test (test), 385 </a:t>
            </a:r>
            <a:r>
              <a:rPr lang="en-US" sz="2000" dirty="0" err="1">
                <a:latin typeface="Times New Roman" panose="02020603050405020304" pitchFamily="18" charset="0"/>
                <a:cs typeface="Times New Roman" panose="02020603050405020304" pitchFamily="18" charset="0"/>
              </a:rPr>
              <a:t>colonnes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contiennent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également</a:t>
            </a:r>
            <a:r>
              <a:rPr lang="en-US" sz="2000" dirty="0">
                <a:latin typeface="Times New Roman" panose="02020603050405020304" pitchFamily="18" charset="0"/>
                <a:cs typeface="Times New Roman" panose="02020603050405020304" pitchFamily="18" charset="0"/>
              </a:rPr>
              <a:t> des </a:t>
            </a:r>
            <a:r>
              <a:rPr lang="en-US" sz="2000" dirty="0" err="1">
                <a:latin typeface="Times New Roman" panose="02020603050405020304" pitchFamily="18" charset="0"/>
                <a:cs typeface="Times New Roman" panose="02020603050405020304" pitchFamily="18" charset="0"/>
              </a:rPr>
              <a:t>valeurs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manquantes</a:t>
            </a:r>
            <a:r>
              <a:rPr lang="en-US" sz="2000" dirty="0">
                <a:latin typeface="Times New Roman" panose="02020603050405020304" pitchFamily="18" charset="0"/>
                <a:cs typeface="Times New Roman" panose="02020603050405020304" pitchFamily="18" charset="0"/>
              </a:rPr>
              <a:t>. </a:t>
            </a:r>
            <a:endParaRPr lang="fr-S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Certaines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colonnes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une</a:t>
            </a:r>
            <a:r>
              <a:rPr lang="en-US" sz="2000" dirty="0">
                <a:latin typeface="Times New Roman" panose="02020603050405020304" pitchFamily="18" charset="0"/>
                <a:cs typeface="Times New Roman" panose="02020603050405020304" pitchFamily="18" charset="0"/>
              </a:rPr>
              <a:t> part très </a:t>
            </a:r>
            <a:r>
              <a:rPr lang="en-US" sz="2000" dirty="0" err="1">
                <a:latin typeface="Times New Roman" panose="02020603050405020304" pitchFamily="18" charset="0"/>
                <a:cs typeface="Times New Roman" panose="02020603050405020304" pitchFamily="18" charset="0"/>
              </a:rPr>
              <a:t>élevée</a:t>
            </a:r>
            <a:r>
              <a:rPr lang="en-US" sz="2000" dirty="0">
                <a:latin typeface="Times New Roman" panose="02020603050405020304" pitchFamily="18" charset="0"/>
                <a:cs typeface="Times New Roman" panose="02020603050405020304" pitchFamily="18" charset="0"/>
              </a:rPr>
              <a:t> de </a:t>
            </a:r>
            <a:r>
              <a:rPr lang="en-US" sz="2000" dirty="0" err="1">
                <a:latin typeface="Times New Roman" panose="02020603050405020304" pitchFamily="18" charset="0"/>
                <a:cs typeface="Times New Roman" panose="02020603050405020304" pitchFamily="18" charset="0"/>
              </a:rPr>
              <a:t>valeurs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manquantes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ce</a:t>
            </a:r>
            <a:r>
              <a:rPr lang="en-US" sz="2000" dirty="0">
                <a:latin typeface="Times New Roman" panose="02020603050405020304" pitchFamily="18" charset="0"/>
                <a:cs typeface="Times New Roman" panose="02020603050405020304" pitchFamily="18" charset="0"/>
              </a:rPr>
              <a:t> qui </a:t>
            </a:r>
            <a:r>
              <a:rPr lang="en-US" sz="2000" dirty="0" err="1">
                <a:latin typeface="Times New Roman" panose="02020603050405020304" pitchFamily="18" charset="0"/>
                <a:cs typeface="Times New Roman" panose="02020603050405020304" pitchFamily="18" charset="0"/>
              </a:rPr>
              <a:t>pourrait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nuire</a:t>
            </a:r>
            <a:r>
              <a:rPr lang="en-US" sz="2000" dirty="0">
                <a:latin typeface="Times New Roman" panose="02020603050405020304" pitchFamily="18" charset="0"/>
                <a:cs typeface="Times New Roman" panose="02020603050405020304" pitchFamily="18" charset="0"/>
              </a:rPr>
              <a:t> à la performance du </a:t>
            </a:r>
            <a:r>
              <a:rPr lang="en-US" sz="2000" dirty="0" err="1">
                <a:latin typeface="Times New Roman" panose="02020603050405020304" pitchFamily="18" charset="0"/>
                <a:cs typeface="Times New Roman" panose="02020603050405020304" pitchFamily="18" charset="0"/>
              </a:rPr>
              <a:t>modèle</a:t>
            </a:r>
            <a:r>
              <a:rPr lang="en-US" sz="2000" dirty="0">
                <a:latin typeface="Times New Roman" panose="02020603050405020304" pitchFamily="18" charset="0"/>
                <a:cs typeface="Times New Roman" panose="02020603050405020304" pitchFamily="18" charset="0"/>
              </a:rPr>
              <a:t>. </a:t>
            </a:r>
            <a:endParaRPr lang="fr-S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Une </a:t>
            </a:r>
            <a:r>
              <a:rPr lang="en-US" sz="2000" dirty="0" err="1">
                <a:latin typeface="Times New Roman" panose="02020603050405020304" pitchFamily="18" charset="0"/>
                <a:cs typeface="Times New Roman" panose="02020603050405020304" pitchFamily="18" charset="0"/>
              </a:rPr>
              <a:t>colonne</a:t>
            </a:r>
            <a:r>
              <a:rPr lang="en-US" sz="2000" dirty="0">
                <a:latin typeface="Times New Roman" panose="02020603050405020304" pitchFamily="18" charset="0"/>
                <a:cs typeface="Times New Roman" panose="02020603050405020304" pitchFamily="18" charset="0"/>
              </a:rPr>
              <a:t> dans la base test </a:t>
            </a:r>
            <a:r>
              <a:rPr lang="en-US" sz="2000" dirty="0" err="1">
                <a:latin typeface="Times New Roman" panose="02020603050405020304" pitchFamily="18" charset="0"/>
                <a:cs typeface="Times New Roman" panose="02020603050405020304" pitchFamily="18" charset="0"/>
              </a:rPr>
              <a:t>contient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une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seule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valeur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renseignée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ce</a:t>
            </a:r>
            <a:r>
              <a:rPr lang="en-US" sz="2000" dirty="0">
                <a:latin typeface="Times New Roman" panose="02020603050405020304" pitchFamily="18" charset="0"/>
                <a:cs typeface="Times New Roman" panose="02020603050405020304" pitchFamily="18" charset="0"/>
              </a:rPr>
              <a:t> qui la rend </a:t>
            </a:r>
            <a:r>
              <a:rPr lang="en-US" sz="2000" dirty="0" err="1">
                <a:latin typeface="Times New Roman" panose="02020603050405020304" pitchFamily="18" charset="0"/>
                <a:cs typeface="Times New Roman" panose="02020603050405020304" pitchFamily="18" charset="0"/>
              </a:rPr>
              <a:t>probablement</a:t>
            </a:r>
            <a:r>
              <a:rPr lang="en-US" sz="2000" dirty="0">
                <a:latin typeface="Times New Roman" panose="02020603050405020304" pitchFamily="18" charset="0"/>
                <a:cs typeface="Times New Roman" panose="02020603050405020304" pitchFamily="18" charset="0"/>
              </a:rPr>
              <a:t> peu utile. Les </a:t>
            </a:r>
            <a:r>
              <a:rPr lang="en-US" sz="2000" dirty="0" err="1">
                <a:latin typeface="Times New Roman" panose="02020603050405020304" pitchFamily="18" charset="0"/>
                <a:cs typeface="Times New Roman" panose="02020603050405020304" pitchFamily="18" charset="0"/>
              </a:rPr>
              <a:t>valeurs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manquantes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peuvent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être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informatives</a:t>
            </a:r>
            <a:r>
              <a:rPr lang="en-US" sz="2000" dirty="0">
                <a:latin typeface="Times New Roman" panose="02020603050405020304" pitchFamily="18" charset="0"/>
                <a:cs typeface="Times New Roman" panose="02020603050405020304" pitchFamily="18" charset="0"/>
              </a:rPr>
              <a:t>, car un </a:t>
            </a:r>
            <a:r>
              <a:rPr lang="en-US" sz="2000" dirty="0" err="1">
                <a:latin typeface="Times New Roman" panose="02020603050405020304" pitchFamily="18" charset="0"/>
                <a:cs typeface="Times New Roman" panose="02020603050405020304" pitchFamily="18" charset="0"/>
              </a:rPr>
              <a:t>frauduleux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peut</a:t>
            </a:r>
            <a:r>
              <a:rPr lang="en-US" sz="2000" dirty="0">
                <a:latin typeface="Times New Roman" panose="02020603050405020304" pitchFamily="18" charset="0"/>
                <a:cs typeface="Times New Roman" panose="02020603050405020304" pitchFamily="18" charset="0"/>
              </a:rPr>
              <a:t> ne pas reveler </a:t>
            </a:r>
            <a:r>
              <a:rPr lang="en-US" sz="2000" dirty="0" err="1">
                <a:latin typeface="Times New Roman" panose="02020603050405020304" pitchFamily="18" charset="0"/>
                <a:cs typeface="Times New Roman" panose="02020603050405020304" pitchFamily="18" charset="0"/>
              </a:rPr>
              <a:t>ses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identités</a:t>
            </a:r>
            <a:endParaRPr lang="fr-S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Dans la suite de </a:t>
            </a:r>
            <a:r>
              <a:rPr lang="en-US" sz="2000" dirty="0" err="1">
                <a:latin typeface="Times New Roman" panose="02020603050405020304" pitchFamily="18" charset="0"/>
                <a:cs typeface="Times New Roman" panose="02020603050405020304" pitchFamily="18" charset="0"/>
              </a:rPr>
              <a:t>l'analyse</a:t>
            </a:r>
            <a:r>
              <a:rPr lang="en-US" sz="2000" dirty="0">
                <a:latin typeface="Times New Roman" panose="02020603050405020304" pitchFamily="18" charset="0"/>
                <a:cs typeface="Times New Roman" panose="02020603050405020304" pitchFamily="18" charset="0"/>
              </a:rPr>
              <a:t>, nous </a:t>
            </a:r>
            <a:r>
              <a:rPr lang="en-US" sz="2000" dirty="0" err="1">
                <a:latin typeface="Times New Roman" panose="02020603050405020304" pitchFamily="18" charset="0"/>
                <a:cs typeface="Times New Roman" panose="02020603050405020304" pitchFamily="18" charset="0"/>
              </a:rPr>
              <a:t>allons</a:t>
            </a:r>
            <a:r>
              <a:rPr lang="en-US" sz="2000" dirty="0">
                <a:latin typeface="Times New Roman" panose="02020603050405020304" pitchFamily="18" charset="0"/>
                <a:cs typeface="Times New Roman" panose="02020603050405020304" pitchFamily="18" charset="0"/>
              </a:rPr>
              <a:t> explorer plus </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détail</a:t>
            </a:r>
            <a:r>
              <a:rPr lang="en-US" sz="2000" dirty="0">
                <a:latin typeface="Times New Roman" panose="02020603050405020304" pitchFamily="18" charset="0"/>
                <a:cs typeface="Times New Roman" panose="02020603050405020304" pitchFamily="18" charset="0"/>
              </a:rPr>
              <a:t> les données, </a:t>
            </a:r>
            <a:r>
              <a:rPr lang="en-US" sz="2000" dirty="0" err="1">
                <a:latin typeface="Times New Roman" panose="02020603050405020304" pitchFamily="18" charset="0"/>
                <a:cs typeface="Times New Roman" panose="02020603050405020304" pitchFamily="18" charset="0"/>
              </a:rPr>
              <a:t>étudier</a:t>
            </a:r>
            <a:r>
              <a:rPr lang="en-US" sz="2000" dirty="0">
                <a:latin typeface="Times New Roman" panose="02020603050405020304" pitchFamily="18" charset="0"/>
                <a:cs typeface="Times New Roman" panose="02020603050405020304" pitchFamily="18" charset="0"/>
              </a:rPr>
              <a:t> la distribution des variables et identifier les </a:t>
            </a:r>
            <a:r>
              <a:rPr lang="en-US" sz="2000" dirty="0" err="1">
                <a:latin typeface="Times New Roman" panose="02020603050405020304" pitchFamily="18" charset="0"/>
                <a:cs typeface="Times New Roman" panose="02020603050405020304" pitchFamily="18" charset="0"/>
              </a:rPr>
              <a:t>colonnes</a:t>
            </a:r>
            <a:r>
              <a:rPr lang="en-US" sz="2000" dirty="0">
                <a:latin typeface="Times New Roman" panose="02020603050405020304" pitchFamily="18" charset="0"/>
                <a:cs typeface="Times New Roman" panose="02020603050405020304" pitchFamily="18" charset="0"/>
              </a:rPr>
              <a:t> les plus </a:t>
            </a:r>
            <a:r>
              <a:rPr lang="en-US" sz="2000" dirty="0" err="1">
                <a:latin typeface="Times New Roman" panose="02020603050405020304" pitchFamily="18" charset="0"/>
                <a:cs typeface="Times New Roman" panose="02020603050405020304" pitchFamily="18" charset="0"/>
              </a:rPr>
              <a:t>pertinentes</a:t>
            </a:r>
            <a:r>
              <a:rPr lang="en-US" sz="2000" dirty="0">
                <a:latin typeface="Times New Roman" panose="02020603050405020304" pitchFamily="18" charset="0"/>
                <a:cs typeface="Times New Roman" panose="02020603050405020304" pitchFamily="18" charset="0"/>
              </a:rPr>
              <a:t> pour la </a:t>
            </a:r>
            <a:r>
              <a:rPr lang="en-US" sz="2000" dirty="0" err="1">
                <a:latin typeface="Times New Roman" panose="02020603050405020304" pitchFamily="18" charset="0"/>
                <a:cs typeface="Times New Roman" panose="02020603050405020304" pitchFamily="18" charset="0"/>
              </a:rPr>
              <a:t>modélisation</a:t>
            </a:r>
            <a:r>
              <a:rPr lang="en-US" sz="2000" dirty="0">
                <a:latin typeface="Times New Roman" panose="02020603050405020304" pitchFamily="18" charset="0"/>
                <a:cs typeface="Times New Roman" panose="02020603050405020304" pitchFamily="18" charset="0"/>
              </a:rPr>
              <a:t>. </a:t>
            </a:r>
            <a:endParaRPr lang="fr-SN" sz="2000" dirty="0">
              <a:latin typeface="Times New Roman" panose="02020603050405020304" pitchFamily="18" charset="0"/>
              <a:cs typeface="Times New Roman" panose="02020603050405020304" pitchFamily="18" charset="0"/>
            </a:endParaRPr>
          </a:p>
          <a:p>
            <a:endParaRPr lang="fr-FR" dirty="0"/>
          </a:p>
        </p:txBody>
      </p:sp>
      <p:sp>
        <p:nvSpPr>
          <p:cNvPr id="4" name="Google Shape;360;p18">
            <a:extLst>
              <a:ext uri="{FF2B5EF4-FFF2-40B4-BE49-F238E27FC236}">
                <a16:creationId xmlns:a16="http://schemas.microsoft.com/office/drawing/2014/main" id="{C53349A2-44B5-B199-E337-7DBD9F153CEB}"/>
              </a:ext>
            </a:extLst>
          </p:cNvPr>
          <p:cNvSpPr/>
          <p:nvPr/>
        </p:nvSpPr>
        <p:spPr>
          <a:xfrm>
            <a:off x="140677" y="1420836"/>
            <a:ext cx="2489982" cy="5064369"/>
          </a:xfrm>
          <a:prstGeom prst="roundRect">
            <a:avLst>
              <a:gd name="adj" fmla="val 14082"/>
            </a:avLst>
          </a:prstGeom>
          <a:solidFill>
            <a:srgbClr val="0070C0">
              <a:alpha val="25099"/>
            </a:srgbClr>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362;p18">
            <a:extLst>
              <a:ext uri="{FF2B5EF4-FFF2-40B4-BE49-F238E27FC236}">
                <a16:creationId xmlns:a16="http://schemas.microsoft.com/office/drawing/2014/main" id="{EA3B4D2D-999B-A803-61B1-BF6BBB890A1E}"/>
              </a:ext>
            </a:extLst>
          </p:cNvPr>
          <p:cNvGrpSpPr/>
          <p:nvPr/>
        </p:nvGrpSpPr>
        <p:grpSpPr>
          <a:xfrm>
            <a:off x="318943" y="3953021"/>
            <a:ext cx="2133450" cy="1431550"/>
            <a:chOff x="851113" y="2915825"/>
            <a:chExt cx="2133450" cy="1431550"/>
          </a:xfrm>
        </p:grpSpPr>
        <p:sp>
          <p:nvSpPr>
            <p:cNvPr id="6" name="Google Shape;363;p18">
              <a:extLst>
                <a:ext uri="{FF2B5EF4-FFF2-40B4-BE49-F238E27FC236}">
                  <a16:creationId xmlns:a16="http://schemas.microsoft.com/office/drawing/2014/main" id="{DBFB708A-99D1-530A-EF23-6F3AFC989722}"/>
                </a:ext>
              </a:extLst>
            </p:cNvPr>
            <p:cNvSpPr/>
            <p:nvPr/>
          </p:nvSpPr>
          <p:spPr>
            <a:xfrm>
              <a:off x="863938" y="3086225"/>
              <a:ext cx="2076150" cy="1071900"/>
            </a:xfrm>
            <a:custGeom>
              <a:avLst/>
              <a:gdLst/>
              <a:ahLst/>
              <a:cxnLst/>
              <a:rect l="l" t="t" r="r" b="b"/>
              <a:pathLst>
                <a:path w="83046" h="42876" extrusionOk="0">
                  <a:moveTo>
                    <a:pt x="40299" y="1"/>
                  </a:moveTo>
                  <a:lnTo>
                    <a:pt x="39445" y="15"/>
                  </a:lnTo>
                  <a:lnTo>
                    <a:pt x="38592" y="44"/>
                  </a:lnTo>
                  <a:lnTo>
                    <a:pt x="37752" y="100"/>
                  </a:lnTo>
                  <a:lnTo>
                    <a:pt x="36912" y="157"/>
                  </a:lnTo>
                  <a:lnTo>
                    <a:pt x="36087" y="243"/>
                  </a:lnTo>
                  <a:lnTo>
                    <a:pt x="35262" y="328"/>
                  </a:lnTo>
                  <a:lnTo>
                    <a:pt x="34436" y="442"/>
                  </a:lnTo>
                  <a:lnTo>
                    <a:pt x="33640" y="570"/>
                  </a:lnTo>
                  <a:lnTo>
                    <a:pt x="32843" y="698"/>
                  </a:lnTo>
                  <a:lnTo>
                    <a:pt x="32046" y="855"/>
                  </a:lnTo>
                  <a:lnTo>
                    <a:pt x="31263" y="1025"/>
                  </a:lnTo>
                  <a:lnTo>
                    <a:pt x="30481" y="1196"/>
                  </a:lnTo>
                  <a:lnTo>
                    <a:pt x="29712" y="1395"/>
                  </a:lnTo>
                  <a:lnTo>
                    <a:pt x="28958" y="1595"/>
                  </a:lnTo>
                  <a:lnTo>
                    <a:pt x="28204" y="1808"/>
                  </a:lnTo>
                  <a:lnTo>
                    <a:pt x="27464" y="2036"/>
                  </a:lnTo>
                  <a:lnTo>
                    <a:pt x="26724" y="2263"/>
                  </a:lnTo>
                  <a:lnTo>
                    <a:pt x="25998" y="2520"/>
                  </a:lnTo>
                  <a:lnTo>
                    <a:pt x="25272" y="2776"/>
                  </a:lnTo>
                  <a:lnTo>
                    <a:pt x="24575" y="3032"/>
                  </a:lnTo>
                  <a:lnTo>
                    <a:pt x="23864" y="3316"/>
                  </a:lnTo>
                  <a:lnTo>
                    <a:pt x="23181" y="3601"/>
                  </a:lnTo>
                  <a:lnTo>
                    <a:pt x="22483" y="3886"/>
                  </a:lnTo>
                  <a:lnTo>
                    <a:pt x="21815" y="4184"/>
                  </a:lnTo>
                  <a:lnTo>
                    <a:pt x="21146" y="4497"/>
                  </a:lnTo>
                  <a:lnTo>
                    <a:pt x="20491" y="4811"/>
                  </a:lnTo>
                  <a:lnTo>
                    <a:pt x="19837" y="5138"/>
                  </a:lnTo>
                  <a:lnTo>
                    <a:pt x="19196" y="5465"/>
                  </a:lnTo>
                  <a:lnTo>
                    <a:pt x="18570" y="5792"/>
                  </a:lnTo>
                  <a:lnTo>
                    <a:pt x="17944" y="6134"/>
                  </a:lnTo>
                  <a:lnTo>
                    <a:pt x="17332" y="6475"/>
                  </a:lnTo>
                  <a:lnTo>
                    <a:pt x="16137" y="7187"/>
                  </a:lnTo>
                  <a:lnTo>
                    <a:pt x="14984" y="7898"/>
                  </a:lnTo>
                  <a:lnTo>
                    <a:pt x="13860" y="8624"/>
                  </a:lnTo>
                  <a:lnTo>
                    <a:pt x="12779" y="9364"/>
                  </a:lnTo>
                  <a:lnTo>
                    <a:pt x="11740" y="10104"/>
                  </a:lnTo>
                  <a:lnTo>
                    <a:pt x="10729" y="10858"/>
                  </a:lnTo>
                  <a:lnTo>
                    <a:pt x="9776" y="11598"/>
                  </a:lnTo>
                  <a:lnTo>
                    <a:pt x="8851" y="12338"/>
                  </a:lnTo>
                  <a:lnTo>
                    <a:pt x="7983" y="13078"/>
                  </a:lnTo>
                  <a:lnTo>
                    <a:pt x="7143" y="13790"/>
                  </a:lnTo>
                  <a:lnTo>
                    <a:pt x="6347" y="14501"/>
                  </a:lnTo>
                  <a:lnTo>
                    <a:pt x="5607" y="15184"/>
                  </a:lnTo>
                  <a:lnTo>
                    <a:pt x="4895" y="15853"/>
                  </a:lnTo>
                  <a:lnTo>
                    <a:pt x="4241" y="16508"/>
                  </a:lnTo>
                  <a:lnTo>
                    <a:pt x="3629" y="17119"/>
                  </a:lnTo>
                  <a:lnTo>
                    <a:pt x="3060" y="17717"/>
                  </a:lnTo>
                  <a:lnTo>
                    <a:pt x="2533" y="18258"/>
                  </a:lnTo>
                  <a:lnTo>
                    <a:pt x="2063" y="18784"/>
                  </a:lnTo>
                  <a:lnTo>
                    <a:pt x="1637" y="19254"/>
                  </a:lnTo>
                  <a:lnTo>
                    <a:pt x="925" y="20079"/>
                  </a:lnTo>
                  <a:lnTo>
                    <a:pt x="413" y="20691"/>
                  </a:lnTo>
                  <a:lnTo>
                    <a:pt x="0" y="21218"/>
                  </a:lnTo>
                  <a:lnTo>
                    <a:pt x="1039" y="22342"/>
                  </a:lnTo>
                  <a:lnTo>
                    <a:pt x="2078" y="23423"/>
                  </a:lnTo>
                  <a:lnTo>
                    <a:pt x="3102" y="24476"/>
                  </a:lnTo>
                  <a:lnTo>
                    <a:pt x="4141" y="25501"/>
                  </a:lnTo>
                  <a:lnTo>
                    <a:pt x="5166" y="26483"/>
                  </a:lnTo>
                  <a:lnTo>
                    <a:pt x="6204" y="27436"/>
                  </a:lnTo>
                  <a:lnTo>
                    <a:pt x="7229" y="28361"/>
                  </a:lnTo>
                  <a:lnTo>
                    <a:pt x="8253" y="29243"/>
                  </a:lnTo>
                  <a:lnTo>
                    <a:pt x="9264" y="30097"/>
                  </a:lnTo>
                  <a:lnTo>
                    <a:pt x="10288" y="30922"/>
                  </a:lnTo>
                  <a:lnTo>
                    <a:pt x="11299" y="31719"/>
                  </a:lnTo>
                  <a:lnTo>
                    <a:pt x="12309" y="32474"/>
                  </a:lnTo>
                  <a:lnTo>
                    <a:pt x="13319" y="33199"/>
                  </a:lnTo>
                  <a:lnTo>
                    <a:pt x="14315" y="33897"/>
                  </a:lnTo>
                  <a:lnTo>
                    <a:pt x="15326" y="34565"/>
                  </a:lnTo>
                  <a:lnTo>
                    <a:pt x="16322" y="35206"/>
                  </a:lnTo>
                  <a:lnTo>
                    <a:pt x="17304" y="35818"/>
                  </a:lnTo>
                  <a:lnTo>
                    <a:pt x="18300" y="36401"/>
                  </a:lnTo>
                  <a:lnTo>
                    <a:pt x="19282" y="36956"/>
                  </a:lnTo>
                  <a:lnTo>
                    <a:pt x="20263" y="37482"/>
                  </a:lnTo>
                  <a:lnTo>
                    <a:pt x="21245" y="37981"/>
                  </a:lnTo>
                  <a:lnTo>
                    <a:pt x="22213" y="38450"/>
                  </a:lnTo>
                  <a:lnTo>
                    <a:pt x="23195" y="38891"/>
                  </a:lnTo>
                  <a:lnTo>
                    <a:pt x="24148" y="39318"/>
                  </a:lnTo>
                  <a:lnTo>
                    <a:pt x="25116" y="39702"/>
                  </a:lnTo>
                  <a:lnTo>
                    <a:pt x="26069" y="40072"/>
                  </a:lnTo>
                  <a:lnTo>
                    <a:pt x="27023" y="40414"/>
                  </a:lnTo>
                  <a:lnTo>
                    <a:pt x="27976" y="40741"/>
                  </a:lnTo>
                  <a:lnTo>
                    <a:pt x="28915" y="41040"/>
                  </a:lnTo>
                  <a:lnTo>
                    <a:pt x="29854" y="41310"/>
                  </a:lnTo>
                  <a:lnTo>
                    <a:pt x="30779" y="41552"/>
                  </a:lnTo>
                  <a:lnTo>
                    <a:pt x="31704" y="41780"/>
                  </a:lnTo>
                  <a:lnTo>
                    <a:pt x="32629" y="41979"/>
                  </a:lnTo>
                  <a:lnTo>
                    <a:pt x="33554" y="42164"/>
                  </a:lnTo>
                  <a:lnTo>
                    <a:pt x="34465" y="42321"/>
                  </a:lnTo>
                  <a:lnTo>
                    <a:pt x="35376" y="42463"/>
                  </a:lnTo>
                  <a:lnTo>
                    <a:pt x="36272" y="42577"/>
                  </a:lnTo>
                  <a:lnTo>
                    <a:pt x="37169" y="42676"/>
                  </a:lnTo>
                  <a:lnTo>
                    <a:pt x="38051" y="42762"/>
                  </a:lnTo>
                  <a:lnTo>
                    <a:pt x="38933" y="42819"/>
                  </a:lnTo>
                  <a:lnTo>
                    <a:pt x="39815" y="42847"/>
                  </a:lnTo>
                  <a:lnTo>
                    <a:pt x="40683" y="42876"/>
                  </a:lnTo>
                  <a:lnTo>
                    <a:pt x="41551" y="42876"/>
                  </a:lnTo>
                  <a:lnTo>
                    <a:pt x="42419" y="42861"/>
                  </a:lnTo>
                  <a:lnTo>
                    <a:pt x="43273" y="42833"/>
                  </a:lnTo>
                  <a:lnTo>
                    <a:pt x="44113" y="42776"/>
                  </a:lnTo>
                  <a:lnTo>
                    <a:pt x="44952" y="42719"/>
                  </a:lnTo>
                  <a:lnTo>
                    <a:pt x="45792" y="42634"/>
                  </a:lnTo>
                  <a:lnTo>
                    <a:pt x="46617" y="42534"/>
                  </a:lnTo>
                  <a:lnTo>
                    <a:pt x="47443" y="42420"/>
                  </a:lnTo>
                  <a:lnTo>
                    <a:pt x="48254" y="42306"/>
                  </a:lnTo>
                  <a:lnTo>
                    <a:pt x="49065" y="42164"/>
                  </a:lnTo>
                  <a:lnTo>
                    <a:pt x="49862" y="42008"/>
                  </a:lnTo>
                  <a:lnTo>
                    <a:pt x="50659" y="41837"/>
                  </a:lnTo>
                  <a:lnTo>
                    <a:pt x="51441" y="41652"/>
                  </a:lnTo>
                  <a:lnTo>
                    <a:pt x="52224" y="41453"/>
                  </a:lnTo>
                  <a:lnTo>
                    <a:pt x="52992" y="41253"/>
                  </a:lnTo>
                  <a:lnTo>
                    <a:pt x="53761" y="41026"/>
                  </a:lnTo>
                  <a:lnTo>
                    <a:pt x="54515" y="40798"/>
                  </a:lnTo>
                  <a:lnTo>
                    <a:pt x="55255" y="40556"/>
                  </a:lnTo>
                  <a:lnTo>
                    <a:pt x="55995" y="40314"/>
                  </a:lnTo>
                  <a:lnTo>
                    <a:pt x="56735" y="40044"/>
                  </a:lnTo>
                  <a:lnTo>
                    <a:pt x="57460" y="39773"/>
                  </a:lnTo>
                  <a:lnTo>
                    <a:pt x="58172" y="39489"/>
                  </a:lnTo>
                  <a:lnTo>
                    <a:pt x="58883" y="39204"/>
                  </a:lnTo>
                  <a:lnTo>
                    <a:pt x="59581" y="38905"/>
                  </a:lnTo>
                  <a:lnTo>
                    <a:pt x="60278" y="38592"/>
                  </a:lnTo>
                  <a:lnTo>
                    <a:pt x="60961" y="38279"/>
                  </a:lnTo>
                  <a:lnTo>
                    <a:pt x="61644" y="37966"/>
                  </a:lnTo>
                  <a:lnTo>
                    <a:pt x="62299" y="37639"/>
                  </a:lnTo>
                  <a:lnTo>
                    <a:pt x="62967" y="37297"/>
                  </a:lnTo>
                  <a:lnTo>
                    <a:pt x="63608" y="36956"/>
                  </a:lnTo>
                  <a:lnTo>
                    <a:pt x="64248" y="36614"/>
                  </a:lnTo>
                  <a:lnTo>
                    <a:pt x="64888" y="36259"/>
                  </a:lnTo>
                  <a:lnTo>
                    <a:pt x="66112" y="35547"/>
                  </a:lnTo>
                  <a:lnTo>
                    <a:pt x="67322" y="34807"/>
                  </a:lnTo>
                  <a:lnTo>
                    <a:pt x="68474" y="34067"/>
                  </a:lnTo>
                  <a:lnTo>
                    <a:pt x="69599" y="33313"/>
                  </a:lnTo>
                  <a:lnTo>
                    <a:pt x="70680" y="32559"/>
                  </a:lnTo>
                  <a:lnTo>
                    <a:pt x="71719" y="31790"/>
                  </a:lnTo>
                  <a:lnTo>
                    <a:pt x="72729" y="31036"/>
                  </a:lnTo>
                  <a:lnTo>
                    <a:pt x="73682" y="30282"/>
                  </a:lnTo>
                  <a:lnTo>
                    <a:pt x="74607" y="29528"/>
                  </a:lnTo>
                  <a:lnTo>
                    <a:pt x="75475" y="28788"/>
                  </a:lnTo>
                  <a:lnTo>
                    <a:pt x="76315" y="28062"/>
                  </a:lnTo>
                  <a:lnTo>
                    <a:pt x="77098" y="27365"/>
                  </a:lnTo>
                  <a:lnTo>
                    <a:pt x="77838" y="26682"/>
                  </a:lnTo>
                  <a:lnTo>
                    <a:pt x="78535" y="26027"/>
                  </a:lnTo>
                  <a:lnTo>
                    <a:pt x="79189" y="25387"/>
                  </a:lnTo>
                  <a:lnTo>
                    <a:pt x="79787" y="24789"/>
                  </a:lnTo>
                  <a:lnTo>
                    <a:pt x="80342" y="24220"/>
                  </a:lnTo>
                  <a:lnTo>
                    <a:pt x="81295" y="23210"/>
                  </a:lnTo>
                  <a:lnTo>
                    <a:pt x="82050" y="22385"/>
                  </a:lnTo>
                  <a:lnTo>
                    <a:pt x="82590" y="21744"/>
                  </a:lnTo>
                  <a:lnTo>
                    <a:pt x="83046" y="21218"/>
                  </a:lnTo>
                  <a:lnTo>
                    <a:pt x="81936" y="20108"/>
                  </a:lnTo>
                  <a:lnTo>
                    <a:pt x="80840" y="19040"/>
                  </a:lnTo>
                  <a:lnTo>
                    <a:pt x="79744" y="18016"/>
                  </a:lnTo>
                  <a:lnTo>
                    <a:pt x="78663" y="17020"/>
                  </a:lnTo>
                  <a:lnTo>
                    <a:pt x="77581" y="16052"/>
                  </a:lnTo>
                  <a:lnTo>
                    <a:pt x="76500" y="15113"/>
                  </a:lnTo>
                  <a:lnTo>
                    <a:pt x="75419" y="14217"/>
                  </a:lnTo>
                  <a:lnTo>
                    <a:pt x="74351" y="13348"/>
                  </a:lnTo>
                  <a:lnTo>
                    <a:pt x="73284" y="12509"/>
                  </a:lnTo>
                  <a:lnTo>
                    <a:pt x="72231" y="11712"/>
                  </a:lnTo>
                  <a:lnTo>
                    <a:pt x="71164" y="10929"/>
                  </a:lnTo>
                  <a:lnTo>
                    <a:pt x="70111" y="10189"/>
                  </a:lnTo>
                  <a:lnTo>
                    <a:pt x="69072" y="9478"/>
                  </a:lnTo>
                  <a:lnTo>
                    <a:pt x="68033" y="8795"/>
                  </a:lnTo>
                  <a:lnTo>
                    <a:pt x="66994" y="8140"/>
                  </a:lnTo>
                  <a:lnTo>
                    <a:pt x="65956" y="7514"/>
                  </a:lnTo>
                  <a:lnTo>
                    <a:pt x="64931" y="6917"/>
                  </a:lnTo>
                  <a:lnTo>
                    <a:pt x="63907" y="6347"/>
                  </a:lnTo>
                  <a:lnTo>
                    <a:pt x="62896" y="5807"/>
                  </a:lnTo>
                  <a:lnTo>
                    <a:pt x="61886" y="5280"/>
                  </a:lnTo>
                  <a:lnTo>
                    <a:pt x="60876" y="4796"/>
                  </a:lnTo>
                  <a:lnTo>
                    <a:pt x="59879" y="4341"/>
                  </a:lnTo>
                  <a:lnTo>
                    <a:pt x="58883" y="3900"/>
                  </a:lnTo>
                  <a:lnTo>
                    <a:pt x="57902" y="3487"/>
                  </a:lnTo>
                  <a:lnTo>
                    <a:pt x="56920" y="3103"/>
                  </a:lnTo>
                  <a:lnTo>
                    <a:pt x="55938" y="2747"/>
                  </a:lnTo>
                  <a:lnTo>
                    <a:pt x="54970" y="2406"/>
                  </a:lnTo>
                  <a:lnTo>
                    <a:pt x="54003" y="2093"/>
                  </a:lnTo>
                  <a:lnTo>
                    <a:pt x="53049" y="1808"/>
                  </a:lnTo>
                  <a:lnTo>
                    <a:pt x="52096" y="1538"/>
                  </a:lnTo>
                  <a:lnTo>
                    <a:pt x="51142" y="1296"/>
                  </a:lnTo>
                  <a:lnTo>
                    <a:pt x="50203" y="1082"/>
                  </a:lnTo>
                  <a:lnTo>
                    <a:pt x="49278" y="883"/>
                  </a:lnTo>
                  <a:lnTo>
                    <a:pt x="48353" y="698"/>
                  </a:lnTo>
                  <a:lnTo>
                    <a:pt x="47428" y="542"/>
                  </a:lnTo>
                  <a:lnTo>
                    <a:pt x="46518" y="413"/>
                  </a:lnTo>
                  <a:lnTo>
                    <a:pt x="45607" y="285"/>
                  </a:lnTo>
                  <a:lnTo>
                    <a:pt x="44710" y="200"/>
                  </a:lnTo>
                  <a:lnTo>
                    <a:pt x="43814" y="115"/>
                  </a:lnTo>
                  <a:lnTo>
                    <a:pt x="42917" y="58"/>
                  </a:lnTo>
                  <a:lnTo>
                    <a:pt x="42049" y="29"/>
                  </a:lnTo>
                  <a:lnTo>
                    <a:pt x="411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4;p18">
              <a:extLst>
                <a:ext uri="{FF2B5EF4-FFF2-40B4-BE49-F238E27FC236}">
                  <a16:creationId xmlns:a16="http://schemas.microsoft.com/office/drawing/2014/main" id="{92A2889B-15BE-542B-87FF-CD72739CC8C3}"/>
                </a:ext>
              </a:extLst>
            </p:cNvPr>
            <p:cNvSpPr/>
            <p:nvPr/>
          </p:nvSpPr>
          <p:spPr>
            <a:xfrm>
              <a:off x="863938" y="3086225"/>
              <a:ext cx="2076150" cy="1071900"/>
            </a:xfrm>
            <a:custGeom>
              <a:avLst/>
              <a:gdLst/>
              <a:ahLst/>
              <a:cxnLst/>
              <a:rect l="l" t="t" r="r" b="b"/>
              <a:pathLst>
                <a:path w="83046" h="42876" fill="none" extrusionOk="0">
                  <a:moveTo>
                    <a:pt x="0" y="21218"/>
                  </a:moveTo>
                  <a:lnTo>
                    <a:pt x="0" y="21218"/>
                  </a:lnTo>
                  <a:lnTo>
                    <a:pt x="413" y="20691"/>
                  </a:lnTo>
                  <a:lnTo>
                    <a:pt x="925" y="20079"/>
                  </a:lnTo>
                  <a:lnTo>
                    <a:pt x="1637" y="19254"/>
                  </a:lnTo>
                  <a:lnTo>
                    <a:pt x="2063" y="18784"/>
                  </a:lnTo>
                  <a:lnTo>
                    <a:pt x="2533" y="18258"/>
                  </a:lnTo>
                  <a:lnTo>
                    <a:pt x="3060" y="17717"/>
                  </a:lnTo>
                  <a:lnTo>
                    <a:pt x="3629" y="17119"/>
                  </a:lnTo>
                  <a:lnTo>
                    <a:pt x="4241" y="16508"/>
                  </a:lnTo>
                  <a:lnTo>
                    <a:pt x="4895" y="15853"/>
                  </a:lnTo>
                  <a:lnTo>
                    <a:pt x="5607" y="15184"/>
                  </a:lnTo>
                  <a:lnTo>
                    <a:pt x="6347" y="14501"/>
                  </a:lnTo>
                  <a:lnTo>
                    <a:pt x="7143" y="13790"/>
                  </a:lnTo>
                  <a:lnTo>
                    <a:pt x="7983" y="13078"/>
                  </a:lnTo>
                  <a:lnTo>
                    <a:pt x="8851" y="12338"/>
                  </a:lnTo>
                  <a:lnTo>
                    <a:pt x="9776" y="11598"/>
                  </a:lnTo>
                  <a:lnTo>
                    <a:pt x="10729" y="10858"/>
                  </a:lnTo>
                  <a:lnTo>
                    <a:pt x="11740" y="10104"/>
                  </a:lnTo>
                  <a:lnTo>
                    <a:pt x="12779" y="9364"/>
                  </a:lnTo>
                  <a:lnTo>
                    <a:pt x="13860" y="8624"/>
                  </a:lnTo>
                  <a:lnTo>
                    <a:pt x="14984" y="7898"/>
                  </a:lnTo>
                  <a:lnTo>
                    <a:pt x="16137" y="7187"/>
                  </a:lnTo>
                  <a:lnTo>
                    <a:pt x="17332" y="6475"/>
                  </a:lnTo>
                  <a:lnTo>
                    <a:pt x="17944" y="6134"/>
                  </a:lnTo>
                  <a:lnTo>
                    <a:pt x="18570" y="5792"/>
                  </a:lnTo>
                  <a:lnTo>
                    <a:pt x="19196" y="5465"/>
                  </a:lnTo>
                  <a:lnTo>
                    <a:pt x="19837" y="5138"/>
                  </a:lnTo>
                  <a:lnTo>
                    <a:pt x="20491" y="4811"/>
                  </a:lnTo>
                  <a:lnTo>
                    <a:pt x="21146" y="4497"/>
                  </a:lnTo>
                  <a:lnTo>
                    <a:pt x="21815" y="4184"/>
                  </a:lnTo>
                  <a:lnTo>
                    <a:pt x="22483" y="3886"/>
                  </a:lnTo>
                  <a:lnTo>
                    <a:pt x="23181" y="3601"/>
                  </a:lnTo>
                  <a:lnTo>
                    <a:pt x="23864" y="3316"/>
                  </a:lnTo>
                  <a:lnTo>
                    <a:pt x="24575" y="3032"/>
                  </a:lnTo>
                  <a:lnTo>
                    <a:pt x="25272" y="2776"/>
                  </a:lnTo>
                  <a:lnTo>
                    <a:pt x="25998" y="2520"/>
                  </a:lnTo>
                  <a:lnTo>
                    <a:pt x="26724" y="2263"/>
                  </a:lnTo>
                  <a:lnTo>
                    <a:pt x="27464" y="2036"/>
                  </a:lnTo>
                  <a:lnTo>
                    <a:pt x="28204" y="1808"/>
                  </a:lnTo>
                  <a:lnTo>
                    <a:pt x="28958" y="1595"/>
                  </a:lnTo>
                  <a:lnTo>
                    <a:pt x="29712" y="1395"/>
                  </a:lnTo>
                  <a:lnTo>
                    <a:pt x="30481" y="1196"/>
                  </a:lnTo>
                  <a:lnTo>
                    <a:pt x="31263" y="1025"/>
                  </a:lnTo>
                  <a:lnTo>
                    <a:pt x="32046" y="855"/>
                  </a:lnTo>
                  <a:lnTo>
                    <a:pt x="32843" y="698"/>
                  </a:lnTo>
                  <a:lnTo>
                    <a:pt x="33640" y="570"/>
                  </a:lnTo>
                  <a:lnTo>
                    <a:pt x="34436" y="442"/>
                  </a:lnTo>
                  <a:lnTo>
                    <a:pt x="35262" y="328"/>
                  </a:lnTo>
                  <a:lnTo>
                    <a:pt x="36087" y="243"/>
                  </a:lnTo>
                  <a:lnTo>
                    <a:pt x="36912" y="157"/>
                  </a:lnTo>
                  <a:lnTo>
                    <a:pt x="37752" y="100"/>
                  </a:lnTo>
                  <a:lnTo>
                    <a:pt x="38592" y="44"/>
                  </a:lnTo>
                  <a:lnTo>
                    <a:pt x="39445" y="15"/>
                  </a:lnTo>
                  <a:lnTo>
                    <a:pt x="40299" y="1"/>
                  </a:lnTo>
                  <a:lnTo>
                    <a:pt x="41167" y="1"/>
                  </a:lnTo>
                  <a:lnTo>
                    <a:pt x="42049" y="29"/>
                  </a:lnTo>
                  <a:lnTo>
                    <a:pt x="42917" y="58"/>
                  </a:lnTo>
                  <a:lnTo>
                    <a:pt x="43814" y="115"/>
                  </a:lnTo>
                  <a:lnTo>
                    <a:pt x="44710" y="200"/>
                  </a:lnTo>
                  <a:lnTo>
                    <a:pt x="45607" y="285"/>
                  </a:lnTo>
                  <a:lnTo>
                    <a:pt x="46518" y="413"/>
                  </a:lnTo>
                  <a:lnTo>
                    <a:pt x="47428" y="542"/>
                  </a:lnTo>
                  <a:lnTo>
                    <a:pt x="48353" y="698"/>
                  </a:lnTo>
                  <a:lnTo>
                    <a:pt x="49278" y="883"/>
                  </a:lnTo>
                  <a:lnTo>
                    <a:pt x="50203" y="1082"/>
                  </a:lnTo>
                  <a:lnTo>
                    <a:pt x="51142" y="1296"/>
                  </a:lnTo>
                  <a:lnTo>
                    <a:pt x="52096" y="1538"/>
                  </a:lnTo>
                  <a:lnTo>
                    <a:pt x="53049" y="1808"/>
                  </a:lnTo>
                  <a:lnTo>
                    <a:pt x="54003" y="2093"/>
                  </a:lnTo>
                  <a:lnTo>
                    <a:pt x="54970" y="2406"/>
                  </a:lnTo>
                  <a:lnTo>
                    <a:pt x="55938" y="2747"/>
                  </a:lnTo>
                  <a:lnTo>
                    <a:pt x="56920" y="3103"/>
                  </a:lnTo>
                  <a:lnTo>
                    <a:pt x="57902" y="3487"/>
                  </a:lnTo>
                  <a:lnTo>
                    <a:pt x="58883" y="3900"/>
                  </a:lnTo>
                  <a:lnTo>
                    <a:pt x="59879" y="4341"/>
                  </a:lnTo>
                  <a:lnTo>
                    <a:pt x="60876" y="4796"/>
                  </a:lnTo>
                  <a:lnTo>
                    <a:pt x="61886" y="5280"/>
                  </a:lnTo>
                  <a:lnTo>
                    <a:pt x="62896" y="5807"/>
                  </a:lnTo>
                  <a:lnTo>
                    <a:pt x="63907" y="6347"/>
                  </a:lnTo>
                  <a:lnTo>
                    <a:pt x="64931" y="6917"/>
                  </a:lnTo>
                  <a:lnTo>
                    <a:pt x="65956" y="7514"/>
                  </a:lnTo>
                  <a:lnTo>
                    <a:pt x="66994" y="8140"/>
                  </a:lnTo>
                  <a:lnTo>
                    <a:pt x="68033" y="8795"/>
                  </a:lnTo>
                  <a:lnTo>
                    <a:pt x="69072" y="9478"/>
                  </a:lnTo>
                  <a:lnTo>
                    <a:pt x="70111" y="10189"/>
                  </a:lnTo>
                  <a:lnTo>
                    <a:pt x="71164" y="10929"/>
                  </a:lnTo>
                  <a:lnTo>
                    <a:pt x="72231" y="11712"/>
                  </a:lnTo>
                  <a:lnTo>
                    <a:pt x="73284" y="12509"/>
                  </a:lnTo>
                  <a:lnTo>
                    <a:pt x="74351" y="13348"/>
                  </a:lnTo>
                  <a:lnTo>
                    <a:pt x="75419" y="14217"/>
                  </a:lnTo>
                  <a:lnTo>
                    <a:pt x="76500" y="15113"/>
                  </a:lnTo>
                  <a:lnTo>
                    <a:pt x="77581" y="16052"/>
                  </a:lnTo>
                  <a:lnTo>
                    <a:pt x="78663" y="17020"/>
                  </a:lnTo>
                  <a:lnTo>
                    <a:pt x="79744" y="18016"/>
                  </a:lnTo>
                  <a:lnTo>
                    <a:pt x="80840" y="19040"/>
                  </a:lnTo>
                  <a:lnTo>
                    <a:pt x="81936" y="20108"/>
                  </a:lnTo>
                  <a:lnTo>
                    <a:pt x="83046" y="21218"/>
                  </a:lnTo>
                  <a:lnTo>
                    <a:pt x="83046" y="21218"/>
                  </a:lnTo>
                  <a:lnTo>
                    <a:pt x="82590" y="21744"/>
                  </a:lnTo>
                  <a:lnTo>
                    <a:pt x="82050" y="22385"/>
                  </a:lnTo>
                  <a:lnTo>
                    <a:pt x="81295" y="23210"/>
                  </a:lnTo>
                  <a:lnTo>
                    <a:pt x="80342" y="24220"/>
                  </a:lnTo>
                  <a:lnTo>
                    <a:pt x="79787" y="24789"/>
                  </a:lnTo>
                  <a:lnTo>
                    <a:pt x="79189" y="25387"/>
                  </a:lnTo>
                  <a:lnTo>
                    <a:pt x="78535" y="26027"/>
                  </a:lnTo>
                  <a:lnTo>
                    <a:pt x="77838" y="26682"/>
                  </a:lnTo>
                  <a:lnTo>
                    <a:pt x="77098" y="27365"/>
                  </a:lnTo>
                  <a:lnTo>
                    <a:pt x="76315" y="28062"/>
                  </a:lnTo>
                  <a:lnTo>
                    <a:pt x="75475" y="28788"/>
                  </a:lnTo>
                  <a:lnTo>
                    <a:pt x="74607" y="29528"/>
                  </a:lnTo>
                  <a:lnTo>
                    <a:pt x="73682" y="30282"/>
                  </a:lnTo>
                  <a:lnTo>
                    <a:pt x="72729" y="31036"/>
                  </a:lnTo>
                  <a:lnTo>
                    <a:pt x="71719" y="31790"/>
                  </a:lnTo>
                  <a:lnTo>
                    <a:pt x="70680" y="32559"/>
                  </a:lnTo>
                  <a:lnTo>
                    <a:pt x="69599" y="33313"/>
                  </a:lnTo>
                  <a:lnTo>
                    <a:pt x="68474" y="34067"/>
                  </a:lnTo>
                  <a:lnTo>
                    <a:pt x="67322" y="34807"/>
                  </a:lnTo>
                  <a:lnTo>
                    <a:pt x="66112" y="35547"/>
                  </a:lnTo>
                  <a:lnTo>
                    <a:pt x="64888" y="36259"/>
                  </a:lnTo>
                  <a:lnTo>
                    <a:pt x="64248" y="36614"/>
                  </a:lnTo>
                  <a:lnTo>
                    <a:pt x="63608" y="36956"/>
                  </a:lnTo>
                  <a:lnTo>
                    <a:pt x="62967" y="37297"/>
                  </a:lnTo>
                  <a:lnTo>
                    <a:pt x="62299" y="37639"/>
                  </a:lnTo>
                  <a:lnTo>
                    <a:pt x="61644" y="37966"/>
                  </a:lnTo>
                  <a:lnTo>
                    <a:pt x="60961" y="38279"/>
                  </a:lnTo>
                  <a:lnTo>
                    <a:pt x="60278" y="38592"/>
                  </a:lnTo>
                  <a:lnTo>
                    <a:pt x="59581" y="38905"/>
                  </a:lnTo>
                  <a:lnTo>
                    <a:pt x="58883" y="39204"/>
                  </a:lnTo>
                  <a:lnTo>
                    <a:pt x="58172" y="39489"/>
                  </a:lnTo>
                  <a:lnTo>
                    <a:pt x="57460" y="39773"/>
                  </a:lnTo>
                  <a:lnTo>
                    <a:pt x="56735" y="40044"/>
                  </a:lnTo>
                  <a:lnTo>
                    <a:pt x="55995" y="40314"/>
                  </a:lnTo>
                  <a:lnTo>
                    <a:pt x="55255" y="40556"/>
                  </a:lnTo>
                  <a:lnTo>
                    <a:pt x="54515" y="40798"/>
                  </a:lnTo>
                  <a:lnTo>
                    <a:pt x="53761" y="41026"/>
                  </a:lnTo>
                  <a:lnTo>
                    <a:pt x="52992" y="41253"/>
                  </a:lnTo>
                  <a:lnTo>
                    <a:pt x="52224" y="41453"/>
                  </a:lnTo>
                  <a:lnTo>
                    <a:pt x="51441" y="41652"/>
                  </a:lnTo>
                  <a:lnTo>
                    <a:pt x="50659" y="41837"/>
                  </a:lnTo>
                  <a:lnTo>
                    <a:pt x="49862" y="42008"/>
                  </a:lnTo>
                  <a:lnTo>
                    <a:pt x="49065" y="42164"/>
                  </a:lnTo>
                  <a:lnTo>
                    <a:pt x="48254" y="42306"/>
                  </a:lnTo>
                  <a:lnTo>
                    <a:pt x="47443" y="42420"/>
                  </a:lnTo>
                  <a:lnTo>
                    <a:pt x="46617" y="42534"/>
                  </a:lnTo>
                  <a:lnTo>
                    <a:pt x="45792" y="42634"/>
                  </a:lnTo>
                  <a:lnTo>
                    <a:pt x="44952" y="42719"/>
                  </a:lnTo>
                  <a:lnTo>
                    <a:pt x="44113" y="42776"/>
                  </a:lnTo>
                  <a:lnTo>
                    <a:pt x="43273" y="42833"/>
                  </a:lnTo>
                  <a:lnTo>
                    <a:pt x="42419" y="42861"/>
                  </a:lnTo>
                  <a:lnTo>
                    <a:pt x="41551" y="42876"/>
                  </a:lnTo>
                  <a:lnTo>
                    <a:pt x="40683" y="42876"/>
                  </a:lnTo>
                  <a:lnTo>
                    <a:pt x="39815" y="42847"/>
                  </a:lnTo>
                  <a:lnTo>
                    <a:pt x="38933" y="42819"/>
                  </a:lnTo>
                  <a:lnTo>
                    <a:pt x="38051" y="42762"/>
                  </a:lnTo>
                  <a:lnTo>
                    <a:pt x="37169" y="42676"/>
                  </a:lnTo>
                  <a:lnTo>
                    <a:pt x="36272" y="42577"/>
                  </a:lnTo>
                  <a:lnTo>
                    <a:pt x="35376" y="42463"/>
                  </a:lnTo>
                  <a:lnTo>
                    <a:pt x="34465" y="42321"/>
                  </a:lnTo>
                  <a:lnTo>
                    <a:pt x="33554" y="42164"/>
                  </a:lnTo>
                  <a:lnTo>
                    <a:pt x="32629" y="41979"/>
                  </a:lnTo>
                  <a:lnTo>
                    <a:pt x="31704" y="41780"/>
                  </a:lnTo>
                  <a:lnTo>
                    <a:pt x="30779" y="41552"/>
                  </a:lnTo>
                  <a:lnTo>
                    <a:pt x="29854" y="41310"/>
                  </a:lnTo>
                  <a:lnTo>
                    <a:pt x="28915" y="41040"/>
                  </a:lnTo>
                  <a:lnTo>
                    <a:pt x="27976" y="40741"/>
                  </a:lnTo>
                  <a:lnTo>
                    <a:pt x="27023" y="40414"/>
                  </a:lnTo>
                  <a:lnTo>
                    <a:pt x="26069" y="40072"/>
                  </a:lnTo>
                  <a:lnTo>
                    <a:pt x="25116" y="39702"/>
                  </a:lnTo>
                  <a:lnTo>
                    <a:pt x="24148" y="39318"/>
                  </a:lnTo>
                  <a:lnTo>
                    <a:pt x="23195" y="38891"/>
                  </a:lnTo>
                  <a:lnTo>
                    <a:pt x="22213" y="38450"/>
                  </a:lnTo>
                  <a:lnTo>
                    <a:pt x="21245" y="37981"/>
                  </a:lnTo>
                  <a:lnTo>
                    <a:pt x="20263" y="37482"/>
                  </a:lnTo>
                  <a:lnTo>
                    <a:pt x="19282" y="36956"/>
                  </a:lnTo>
                  <a:lnTo>
                    <a:pt x="18300" y="36401"/>
                  </a:lnTo>
                  <a:lnTo>
                    <a:pt x="17304" y="35818"/>
                  </a:lnTo>
                  <a:lnTo>
                    <a:pt x="16322" y="35206"/>
                  </a:lnTo>
                  <a:lnTo>
                    <a:pt x="15326" y="34565"/>
                  </a:lnTo>
                  <a:lnTo>
                    <a:pt x="14315" y="33897"/>
                  </a:lnTo>
                  <a:lnTo>
                    <a:pt x="13319" y="33199"/>
                  </a:lnTo>
                  <a:lnTo>
                    <a:pt x="12309" y="32474"/>
                  </a:lnTo>
                  <a:lnTo>
                    <a:pt x="11299" y="31719"/>
                  </a:lnTo>
                  <a:lnTo>
                    <a:pt x="10288" y="30922"/>
                  </a:lnTo>
                  <a:lnTo>
                    <a:pt x="9264" y="30097"/>
                  </a:lnTo>
                  <a:lnTo>
                    <a:pt x="8253" y="29243"/>
                  </a:lnTo>
                  <a:lnTo>
                    <a:pt x="7229" y="28361"/>
                  </a:lnTo>
                  <a:lnTo>
                    <a:pt x="6204" y="27436"/>
                  </a:lnTo>
                  <a:lnTo>
                    <a:pt x="5166" y="26483"/>
                  </a:lnTo>
                  <a:lnTo>
                    <a:pt x="4141" y="25501"/>
                  </a:lnTo>
                  <a:lnTo>
                    <a:pt x="3102" y="24476"/>
                  </a:lnTo>
                  <a:lnTo>
                    <a:pt x="2078" y="23423"/>
                  </a:lnTo>
                  <a:lnTo>
                    <a:pt x="1039" y="22342"/>
                  </a:lnTo>
                  <a:lnTo>
                    <a:pt x="0" y="21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5;p18">
              <a:extLst>
                <a:ext uri="{FF2B5EF4-FFF2-40B4-BE49-F238E27FC236}">
                  <a16:creationId xmlns:a16="http://schemas.microsoft.com/office/drawing/2014/main" id="{03A9003C-0A6D-6891-6D00-93804EDFE98D}"/>
                </a:ext>
              </a:extLst>
            </p:cNvPr>
            <p:cNvSpPr/>
            <p:nvPr/>
          </p:nvSpPr>
          <p:spPr>
            <a:xfrm>
              <a:off x="1438463" y="3160225"/>
              <a:ext cx="926750" cy="926750"/>
            </a:xfrm>
            <a:custGeom>
              <a:avLst/>
              <a:gdLst/>
              <a:ahLst/>
              <a:cxnLst/>
              <a:rect l="l" t="t" r="r" b="b"/>
              <a:pathLst>
                <a:path w="37070" h="37070" extrusionOk="0">
                  <a:moveTo>
                    <a:pt x="18542" y="1"/>
                  </a:moveTo>
                  <a:lnTo>
                    <a:pt x="18058" y="15"/>
                  </a:lnTo>
                  <a:lnTo>
                    <a:pt x="17589" y="29"/>
                  </a:lnTo>
                  <a:lnTo>
                    <a:pt x="17105" y="58"/>
                  </a:lnTo>
                  <a:lnTo>
                    <a:pt x="16635" y="100"/>
                  </a:lnTo>
                  <a:lnTo>
                    <a:pt x="16180" y="157"/>
                  </a:lnTo>
                  <a:lnTo>
                    <a:pt x="15710" y="214"/>
                  </a:lnTo>
                  <a:lnTo>
                    <a:pt x="15255" y="299"/>
                  </a:lnTo>
                  <a:lnTo>
                    <a:pt x="14799" y="385"/>
                  </a:lnTo>
                  <a:lnTo>
                    <a:pt x="14344" y="484"/>
                  </a:lnTo>
                  <a:lnTo>
                    <a:pt x="13903" y="584"/>
                  </a:lnTo>
                  <a:lnTo>
                    <a:pt x="13462" y="712"/>
                  </a:lnTo>
                  <a:lnTo>
                    <a:pt x="13021" y="840"/>
                  </a:lnTo>
                  <a:lnTo>
                    <a:pt x="12594" y="983"/>
                  </a:lnTo>
                  <a:lnTo>
                    <a:pt x="12167" y="1125"/>
                  </a:lnTo>
                  <a:lnTo>
                    <a:pt x="11740" y="1296"/>
                  </a:lnTo>
                  <a:lnTo>
                    <a:pt x="11327" y="1466"/>
                  </a:lnTo>
                  <a:lnTo>
                    <a:pt x="10915" y="1637"/>
                  </a:lnTo>
                  <a:lnTo>
                    <a:pt x="10502" y="1836"/>
                  </a:lnTo>
                  <a:lnTo>
                    <a:pt x="10104" y="2036"/>
                  </a:lnTo>
                  <a:lnTo>
                    <a:pt x="9705" y="2249"/>
                  </a:lnTo>
                  <a:lnTo>
                    <a:pt x="9307" y="2462"/>
                  </a:lnTo>
                  <a:lnTo>
                    <a:pt x="8923" y="2690"/>
                  </a:lnTo>
                  <a:lnTo>
                    <a:pt x="8553" y="2932"/>
                  </a:lnTo>
                  <a:lnTo>
                    <a:pt x="8168" y="3174"/>
                  </a:lnTo>
                  <a:lnTo>
                    <a:pt x="7813" y="3430"/>
                  </a:lnTo>
                  <a:lnTo>
                    <a:pt x="7443" y="3686"/>
                  </a:lnTo>
                  <a:lnTo>
                    <a:pt x="7101" y="3957"/>
                  </a:lnTo>
                  <a:lnTo>
                    <a:pt x="6745" y="4241"/>
                  </a:lnTo>
                  <a:lnTo>
                    <a:pt x="6404" y="4526"/>
                  </a:lnTo>
                  <a:lnTo>
                    <a:pt x="6077" y="4825"/>
                  </a:lnTo>
                  <a:lnTo>
                    <a:pt x="5749" y="5123"/>
                  </a:lnTo>
                  <a:lnTo>
                    <a:pt x="5436" y="5436"/>
                  </a:lnTo>
                  <a:lnTo>
                    <a:pt x="5123" y="5750"/>
                  </a:lnTo>
                  <a:lnTo>
                    <a:pt x="4824" y="6077"/>
                  </a:lnTo>
                  <a:lnTo>
                    <a:pt x="4525" y="6404"/>
                  </a:lnTo>
                  <a:lnTo>
                    <a:pt x="4241" y="6746"/>
                  </a:lnTo>
                  <a:lnTo>
                    <a:pt x="3956" y="7101"/>
                  </a:lnTo>
                  <a:lnTo>
                    <a:pt x="3686" y="7443"/>
                  </a:lnTo>
                  <a:lnTo>
                    <a:pt x="3430" y="7813"/>
                  </a:lnTo>
                  <a:lnTo>
                    <a:pt x="3174" y="8183"/>
                  </a:lnTo>
                  <a:lnTo>
                    <a:pt x="2918" y="8553"/>
                  </a:lnTo>
                  <a:lnTo>
                    <a:pt x="2690" y="8923"/>
                  </a:lnTo>
                  <a:lnTo>
                    <a:pt x="2462" y="9307"/>
                  </a:lnTo>
                  <a:lnTo>
                    <a:pt x="2234" y="9705"/>
                  </a:lnTo>
                  <a:lnTo>
                    <a:pt x="2035" y="10104"/>
                  </a:lnTo>
                  <a:lnTo>
                    <a:pt x="1836" y="10502"/>
                  </a:lnTo>
                  <a:lnTo>
                    <a:pt x="1637" y="10915"/>
                  </a:lnTo>
                  <a:lnTo>
                    <a:pt x="1466" y="11328"/>
                  </a:lnTo>
                  <a:lnTo>
                    <a:pt x="1295" y="11740"/>
                  </a:lnTo>
                  <a:lnTo>
                    <a:pt x="1125" y="12167"/>
                  </a:lnTo>
                  <a:lnTo>
                    <a:pt x="982" y="12594"/>
                  </a:lnTo>
                  <a:lnTo>
                    <a:pt x="840" y="13021"/>
                  </a:lnTo>
                  <a:lnTo>
                    <a:pt x="712" y="13462"/>
                  </a:lnTo>
                  <a:lnTo>
                    <a:pt x="584" y="13903"/>
                  </a:lnTo>
                  <a:lnTo>
                    <a:pt x="484" y="14359"/>
                  </a:lnTo>
                  <a:lnTo>
                    <a:pt x="385" y="14800"/>
                  </a:lnTo>
                  <a:lnTo>
                    <a:pt x="299" y="15255"/>
                  </a:lnTo>
                  <a:lnTo>
                    <a:pt x="214" y="15710"/>
                  </a:lnTo>
                  <a:lnTo>
                    <a:pt x="157" y="16180"/>
                  </a:lnTo>
                  <a:lnTo>
                    <a:pt x="100" y="16650"/>
                  </a:lnTo>
                  <a:lnTo>
                    <a:pt x="57" y="17105"/>
                  </a:lnTo>
                  <a:lnTo>
                    <a:pt x="29" y="17589"/>
                  </a:lnTo>
                  <a:lnTo>
                    <a:pt x="15" y="18058"/>
                  </a:lnTo>
                  <a:lnTo>
                    <a:pt x="0" y="18542"/>
                  </a:lnTo>
                  <a:lnTo>
                    <a:pt x="15" y="19012"/>
                  </a:lnTo>
                  <a:lnTo>
                    <a:pt x="29" y="19496"/>
                  </a:lnTo>
                  <a:lnTo>
                    <a:pt x="57" y="19965"/>
                  </a:lnTo>
                  <a:lnTo>
                    <a:pt x="100" y="20435"/>
                  </a:lnTo>
                  <a:lnTo>
                    <a:pt x="157" y="20904"/>
                  </a:lnTo>
                  <a:lnTo>
                    <a:pt x="214" y="21360"/>
                  </a:lnTo>
                  <a:lnTo>
                    <a:pt x="299" y="21815"/>
                  </a:lnTo>
                  <a:lnTo>
                    <a:pt x="385" y="22270"/>
                  </a:lnTo>
                  <a:lnTo>
                    <a:pt x="484" y="22726"/>
                  </a:lnTo>
                  <a:lnTo>
                    <a:pt x="584" y="23167"/>
                  </a:lnTo>
                  <a:lnTo>
                    <a:pt x="712" y="23608"/>
                  </a:lnTo>
                  <a:lnTo>
                    <a:pt x="840" y="24049"/>
                  </a:lnTo>
                  <a:lnTo>
                    <a:pt x="982" y="24476"/>
                  </a:lnTo>
                  <a:lnTo>
                    <a:pt x="1125" y="24903"/>
                  </a:lnTo>
                  <a:lnTo>
                    <a:pt x="1295" y="25330"/>
                  </a:lnTo>
                  <a:lnTo>
                    <a:pt x="1466" y="25757"/>
                  </a:lnTo>
                  <a:lnTo>
                    <a:pt x="1637" y="26169"/>
                  </a:lnTo>
                  <a:lnTo>
                    <a:pt x="1836" y="26568"/>
                  </a:lnTo>
                  <a:lnTo>
                    <a:pt x="2035" y="26981"/>
                  </a:lnTo>
                  <a:lnTo>
                    <a:pt x="2234" y="27365"/>
                  </a:lnTo>
                  <a:lnTo>
                    <a:pt x="2462" y="27763"/>
                  </a:lnTo>
                  <a:lnTo>
                    <a:pt x="2690" y="28147"/>
                  </a:lnTo>
                  <a:lnTo>
                    <a:pt x="2918" y="28532"/>
                  </a:lnTo>
                  <a:lnTo>
                    <a:pt x="3174" y="28902"/>
                  </a:lnTo>
                  <a:lnTo>
                    <a:pt x="3430" y="29272"/>
                  </a:lnTo>
                  <a:lnTo>
                    <a:pt x="3686" y="29627"/>
                  </a:lnTo>
                  <a:lnTo>
                    <a:pt x="3956" y="29983"/>
                  </a:lnTo>
                  <a:lnTo>
                    <a:pt x="4241" y="30325"/>
                  </a:lnTo>
                  <a:lnTo>
                    <a:pt x="4525" y="30666"/>
                  </a:lnTo>
                  <a:lnTo>
                    <a:pt x="4824" y="30993"/>
                  </a:lnTo>
                  <a:lnTo>
                    <a:pt x="5123" y="31321"/>
                  </a:lnTo>
                  <a:lnTo>
                    <a:pt x="5436" y="31648"/>
                  </a:lnTo>
                  <a:lnTo>
                    <a:pt x="5749" y="31947"/>
                  </a:lnTo>
                  <a:lnTo>
                    <a:pt x="6077" y="32260"/>
                  </a:lnTo>
                  <a:lnTo>
                    <a:pt x="6404" y="32545"/>
                  </a:lnTo>
                  <a:lnTo>
                    <a:pt x="6745" y="32843"/>
                  </a:lnTo>
                  <a:lnTo>
                    <a:pt x="7101" y="33114"/>
                  </a:lnTo>
                  <a:lnTo>
                    <a:pt x="7443" y="33384"/>
                  </a:lnTo>
                  <a:lnTo>
                    <a:pt x="7813" y="33654"/>
                  </a:lnTo>
                  <a:lnTo>
                    <a:pt x="8168" y="33911"/>
                  </a:lnTo>
                  <a:lnTo>
                    <a:pt x="8553" y="34152"/>
                  </a:lnTo>
                  <a:lnTo>
                    <a:pt x="8923" y="34380"/>
                  </a:lnTo>
                  <a:lnTo>
                    <a:pt x="9307" y="34608"/>
                  </a:lnTo>
                  <a:lnTo>
                    <a:pt x="9705" y="34836"/>
                  </a:lnTo>
                  <a:lnTo>
                    <a:pt x="10104" y="35035"/>
                  </a:lnTo>
                  <a:lnTo>
                    <a:pt x="10502" y="35248"/>
                  </a:lnTo>
                  <a:lnTo>
                    <a:pt x="10915" y="35433"/>
                  </a:lnTo>
                  <a:lnTo>
                    <a:pt x="11327" y="35618"/>
                  </a:lnTo>
                  <a:lnTo>
                    <a:pt x="11740" y="35789"/>
                  </a:lnTo>
                  <a:lnTo>
                    <a:pt x="12167" y="35945"/>
                  </a:lnTo>
                  <a:lnTo>
                    <a:pt x="12594" y="36102"/>
                  </a:lnTo>
                  <a:lnTo>
                    <a:pt x="13021" y="36230"/>
                  </a:lnTo>
                  <a:lnTo>
                    <a:pt x="13462" y="36372"/>
                  </a:lnTo>
                  <a:lnTo>
                    <a:pt x="13903" y="36486"/>
                  </a:lnTo>
                  <a:lnTo>
                    <a:pt x="14344" y="36600"/>
                  </a:lnTo>
                  <a:lnTo>
                    <a:pt x="14799" y="36700"/>
                  </a:lnTo>
                  <a:lnTo>
                    <a:pt x="15255" y="36785"/>
                  </a:lnTo>
                  <a:lnTo>
                    <a:pt x="15710" y="36856"/>
                  </a:lnTo>
                  <a:lnTo>
                    <a:pt x="16180" y="36927"/>
                  </a:lnTo>
                  <a:lnTo>
                    <a:pt x="16635" y="36970"/>
                  </a:lnTo>
                  <a:lnTo>
                    <a:pt x="17105" y="37013"/>
                  </a:lnTo>
                  <a:lnTo>
                    <a:pt x="17589" y="37041"/>
                  </a:lnTo>
                  <a:lnTo>
                    <a:pt x="18058" y="37070"/>
                  </a:lnTo>
                  <a:lnTo>
                    <a:pt x="19012" y="37070"/>
                  </a:lnTo>
                  <a:lnTo>
                    <a:pt x="19495" y="37041"/>
                  </a:lnTo>
                  <a:lnTo>
                    <a:pt x="19965" y="37013"/>
                  </a:lnTo>
                  <a:lnTo>
                    <a:pt x="20435" y="36970"/>
                  </a:lnTo>
                  <a:lnTo>
                    <a:pt x="20890" y="36927"/>
                  </a:lnTo>
                  <a:lnTo>
                    <a:pt x="21359" y="36856"/>
                  </a:lnTo>
                  <a:lnTo>
                    <a:pt x="21815" y="36785"/>
                  </a:lnTo>
                  <a:lnTo>
                    <a:pt x="22270" y="36700"/>
                  </a:lnTo>
                  <a:lnTo>
                    <a:pt x="22726" y="36600"/>
                  </a:lnTo>
                  <a:lnTo>
                    <a:pt x="23167" y="36486"/>
                  </a:lnTo>
                  <a:lnTo>
                    <a:pt x="23608" y="36372"/>
                  </a:lnTo>
                  <a:lnTo>
                    <a:pt x="24049" y="36230"/>
                  </a:lnTo>
                  <a:lnTo>
                    <a:pt x="24476" y="36102"/>
                  </a:lnTo>
                  <a:lnTo>
                    <a:pt x="24903" y="35945"/>
                  </a:lnTo>
                  <a:lnTo>
                    <a:pt x="25330" y="35789"/>
                  </a:lnTo>
                  <a:lnTo>
                    <a:pt x="25742" y="35618"/>
                  </a:lnTo>
                  <a:lnTo>
                    <a:pt x="26169" y="35433"/>
                  </a:lnTo>
                  <a:lnTo>
                    <a:pt x="26568" y="35248"/>
                  </a:lnTo>
                  <a:lnTo>
                    <a:pt x="26966" y="35035"/>
                  </a:lnTo>
                  <a:lnTo>
                    <a:pt x="27364" y="34836"/>
                  </a:lnTo>
                  <a:lnTo>
                    <a:pt x="27763" y="34608"/>
                  </a:lnTo>
                  <a:lnTo>
                    <a:pt x="28147" y="34380"/>
                  </a:lnTo>
                  <a:lnTo>
                    <a:pt x="28531" y="34152"/>
                  </a:lnTo>
                  <a:lnTo>
                    <a:pt x="28901" y="33911"/>
                  </a:lnTo>
                  <a:lnTo>
                    <a:pt x="29257" y="33654"/>
                  </a:lnTo>
                  <a:lnTo>
                    <a:pt x="29627" y="33384"/>
                  </a:lnTo>
                  <a:lnTo>
                    <a:pt x="29983" y="33114"/>
                  </a:lnTo>
                  <a:lnTo>
                    <a:pt x="30324" y="32843"/>
                  </a:lnTo>
                  <a:lnTo>
                    <a:pt x="30666" y="32545"/>
                  </a:lnTo>
                  <a:lnTo>
                    <a:pt x="30993" y="32260"/>
                  </a:lnTo>
                  <a:lnTo>
                    <a:pt x="31320" y="31947"/>
                  </a:lnTo>
                  <a:lnTo>
                    <a:pt x="31633" y="31648"/>
                  </a:lnTo>
                  <a:lnTo>
                    <a:pt x="31946" y="31321"/>
                  </a:lnTo>
                  <a:lnTo>
                    <a:pt x="32260" y="30993"/>
                  </a:lnTo>
                  <a:lnTo>
                    <a:pt x="32544" y="30666"/>
                  </a:lnTo>
                  <a:lnTo>
                    <a:pt x="32843" y="30325"/>
                  </a:lnTo>
                  <a:lnTo>
                    <a:pt x="33113" y="29983"/>
                  </a:lnTo>
                  <a:lnTo>
                    <a:pt x="33384" y="29627"/>
                  </a:lnTo>
                  <a:lnTo>
                    <a:pt x="33654" y="29272"/>
                  </a:lnTo>
                  <a:lnTo>
                    <a:pt x="33896" y="28902"/>
                  </a:lnTo>
                  <a:lnTo>
                    <a:pt x="34152" y="28532"/>
                  </a:lnTo>
                  <a:lnTo>
                    <a:pt x="34380" y="28147"/>
                  </a:lnTo>
                  <a:lnTo>
                    <a:pt x="34607" y="27763"/>
                  </a:lnTo>
                  <a:lnTo>
                    <a:pt x="34835" y="27365"/>
                  </a:lnTo>
                  <a:lnTo>
                    <a:pt x="35034" y="26981"/>
                  </a:lnTo>
                  <a:lnTo>
                    <a:pt x="35234" y="26568"/>
                  </a:lnTo>
                  <a:lnTo>
                    <a:pt x="35433" y="26169"/>
                  </a:lnTo>
                  <a:lnTo>
                    <a:pt x="35618" y="25757"/>
                  </a:lnTo>
                  <a:lnTo>
                    <a:pt x="35789" y="25330"/>
                  </a:lnTo>
                  <a:lnTo>
                    <a:pt x="35945" y="24903"/>
                  </a:lnTo>
                  <a:lnTo>
                    <a:pt x="36087" y="24476"/>
                  </a:lnTo>
                  <a:lnTo>
                    <a:pt x="36230" y="24049"/>
                  </a:lnTo>
                  <a:lnTo>
                    <a:pt x="36358" y="23608"/>
                  </a:lnTo>
                  <a:lnTo>
                    <a:pt x="36486" y="23167"/>
                  </a:lnTo>
                  <a:lnTo>
                    <a:pt x="36600" y="22726"/>
                  </a:lnTo>
                  <a:lnTo>
                    <a:pt x="36685" y="22270"/>
                  </a:lnTo>
                  <a:lnTo>
                    <a:pt x="36785" y="21815"/>
                  </a:lnTo>
                  <a:lnTo>
                    <a:pt x="36856" y="21360"/>
                  </a:lnTo>
                  <a:lnTo>
                    <a:pt x="36913" y="20904"/>
                  </a:lnTo>
                  <a:lnTo>
                    <a:pt x="36970" y="20435"/>
                  </a:lnTo>
                  <a:lnTo>
                    <a:pt x="37012" y="19965"/>
                  </a:lnTo>
                  <a:lnTo>
                    <a:pt x="37041" y="19496"/>
                  </a:lnTo>
                  <a:lnTo>
                    <a:pt x="37055" y="19012"/>
                  </a:lnTo>
                  <a:lnTo>
                    <a:pt x="37069" y="18542"/>
                  </a:lnTo>
                  <a:lnTo>
                    <a:pt x="37055" y="18058"/>
                  </a:lnTo>
                  <a:lnTo>
                    <a:pt x="37041" y="17589"/>
                  </a:lnTo>
                  <a:lnTo>
                    <a:pt x="37012" y="17105"/>
                  </a:lnTo>
                  <a:lnTo>
                    <a:pt x="36970" y="16650"/>
                  </a:lnTo>
                  <a:lnTo>
                    <a:pt x="36913" y="16180"/>
                  </a:lnTo>
                  <a:lnTo>
                    <a:pt x="36856" y="15710"/>
                  </a:lnTo>
                  <a:lnTo>
                    <a:pt x="36785" y="15255"/>
                  </a:lnTo>
                  <a:lnTo>
                    <a:pt x="36685" y="14800"/>
                  </a:lnTo>
                  <a:lnTo>
                    <a:pt x="36600" y="14359"/>
                  </a:lnTo>
                  <a:lnTo>
                    <a:pt x="36486" y="13903"/>
                  </a:lnTo>
                  <a:lnTo>
                    <a:pt x="36358" y="13462"/>
                  </a:lnTo>
                  <a:lnTo>
                    <a:pt x="36230" y="13021"/>
                  </a:lnTo>
                  <a:lnTo>
                    <a:pt x="36087" y="12594"/>
                  </a:lnTo>
                  <a:lnTo>
                    <a:pt x="35945" y="12167"/>
                  </a:lnTo>
                  <a:lnTo>
                    <a:pt x="35789" y="11740"/>
                  </a:lnTo>
                  <a:lnTo>
                    <a:pt x="35618" y="11328"/>
                  </a:lnTo>
                  <a:lnTo>
                    <a:pt x="35433" y="10915"/>
                  </a:lnTo>
                  <a:lnTo>
                    <a:pt x="35234" y="10502"/>
                  </a:lnTo>
                  <a:lnTo>
                    <a:pt x="35034" y="10104"/>
                  </a:lnTo>
                  <a:lnTo>
                    <a:pt x="34835" y="9705"/>
                  </a:lnTo>
                  <a:lnTo>
                    <a:pt x="34607" y="9307"/>
                  </a:lnTo>
                  <a:lnTo>
                    <a:pt x="34380" y="8923"/>
                  </a:lnTo>
                  <a:lnTo>
                    <a:pt x="34152" y="8553"/>
                  </a:lnTo>
                  <a:lnTo>
                    <a:pt x="33896" y="8183"/>
                  </a:lnTo>
                  <a:lnTo>
                    <a:pt x="33654" y="7813"/>
                  </a:lnTo>
                  <a:lnTo>
                    <a:pt x="33384" y="7443"/>
                  </a:lnTo>
                  <a:lnTo>
                    <a:pt x="33113" y="7101"/>
                  </a:lnTo>
                  <a:lnTo>
                    <a:pt x="32843" y="6746"/>
                  </a:lnTo>
                  <a:lnTo>
                    <a:pt x="32544" y="6404"/>
                  </a:lnTo>
                  <a:lnTo>
                    <a:pt x="32260" y="6077"/>
                  </a:lnTo>
                  <a:lnTo>
                    <a:pt x="31946" y="5750"/>
                  </a:lnTo>
                  <a:lnTo>
                    <a:pt x="31633" y="5436"/>
                  </a:lnTo>
                  <a:lnTo>
                    <a:pt x="31320" y="5123"/>
                  </a:lnTo>
                  <a:lnTo>
                    <a:pt x="30993" y="4825"/>
                  </a:lnTo>
                  <a:lnTo>
                    <a:pt x="30666" y="4526"/>
                  </a:lnTo>
                  <a:lnTo>
                    <a:pt x="30324" y="4241"/>
                  </a:lnTo>
                  <a:lnTo>
                    <a:pt x="29983" y="3957"/>
                  </a:lnTo>
                  <a:lnTo>
                    <a:pt x="29627" y="3686"/>
                  </a:lnTo>
                  <a:lnTo>
                    <a:pt x="29257" y="3430"/>
                  </a:lnTo>
                  <a:lnTo>
                    <a:pt x="28901" y="3174"/>
                  </a:lnTo>
                  <a:lnTo>
                    <a:pt x="28531" y="2932"/>
                  </a:lnTo>
                  <a:lnTo>
                    <a:pt x="28147" y="2690"/>
                  </a:lnTo>
                  <a:lnTo>
                    <a:pt x="27763" y="2462"/>
                  </a:lnTo>
                  <a:lnTo>
                    <a:pt x="27364" y="2249"/>
                  </a:lnTo>
                  <a:lnTo>
                    <a:pt x="26966" y="2036"/>
                  </a:lnTo>
                  <a:lnTo>
                    <a:pt x="26568" y="1836"/>
                  </a:lnTo>
                  <a:lnTo>
                    <a:pt x="26169" y="1637"/>
                  </a:lnTo>
                  <a:lnTo>
                    <a:pt x="25742" y="1466"/>
                  </a:lnTo>
                  <a:lnTo>
                    <a:pt x="25330" y="1296"/>
                  </a:lnTo>
                  <a:lnTo>
                    <a:pt x="24903" y="1125"/>
                  </a:lnTo>
                  <a:lnTo>
                    <a:pt x="24476" y="983"/>
                  </a:lnTo>
                  <a:lnTo>
                    <a:pt x="24049" y="840"/>
                  </a:lnTo>
                  <a:lnTo>
                    <a:pt x="23608" y="712"/>
                  </a:lnTo>
                  <a:lnTo>
                    <a:pt x="23167" y="584"/>
                  </a:lnTo>
                  <a:lnTo>
                    <a:pt x="22726" y="484"/>
                  </a:lnTo>
                  <a:lnTo>
                    <a:pt x="22270" y="385"/>
                  </a:lnTo>
                  <a:lnTo>
                    <a:pt x="21815" y="299"/>
                  </a:lnTo>
                  <a:lnTo>
                    <a:pt x="21359" y="214"/>
                  </a:lnTo>
                  <a:lnTo>
                    <a:pt x="20890" y="157"/>
                  </a:lnTo>
                  <a:lnTo>
                    <a:pt x="20435" y="100"/>
                  </a:lnTo>
                  <a:lnTo>
                    <a:pt x="19965" y="58"/>
                  </a:lnTo>
                  <a:lnTo>
                    <a:pt x="19495" y="29"/>
                  </a:lnTo>
                  <a:lnTo>
                    <a:pt x="19012" y="15"/>
                  </a:lnTo>
                  <a:lnTo>
                    <a:pt x="18542"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6;p18">
              <a:extLst>
                <a:ext uri="{FF2B5EF4-FFF2-40B4-BE49-F238E27FC236}">
                  <a16:creationId xmlns:a16="http://schemas.microsoft.com/office/drawing/2014/main" id="{E85D3ECD-9133-72D0-CFAB-38EB257FCF7B}"/>
                </a:ext>
              </a:extLst>
            </p:cNvPr>
            <p:cNvSpPr/>
            <p:nvPr/>
          </p:nvSpPr>
          <p:spPr>
            <a:xfrm>
              <a:off x="1438463" y="3160225"/>
              <a:ext cx="926750" cy="926750"/>
            </a:xfrm>
            <a:custGeom>
              <a:avLst/>
              <a:gdLst/>
              <a:ahLst/>
              <a:cxnLst/>
              <a:rect l="l" t="t" r="r" b="b"/>
              <a:pathLst>
                <a:path w="37070" h="37070" fill="none" extrusionOk="0">
                  <a:moveTo>
                    <a:pt x="37069" y="18542"/>
                  </a:moveTo>
                  <a:lnTo>
                    <a:pt x="37069" y="18542"/>
                  </a:lnTo>
                  <a:lnTo>
                    <a:pt x="37055" y="19012"/>
                  </a:lnTo>
                  <a:lnTo>
                    <a:pt x="37041" y="19496"/>
                  </a:lnTo>
                  <a:lnTo>
                    <a:pt x="37012" y="19965"/>
                  </a:lnTo>
                  <a:lnTo>
                    <a:pt x="36970" y="20435"/>
                  </a:lnTo>
                  <a:lnTo>
                    <a:pt x="36913" y="20904"/>
                  </a:lnTo>
                  <a:lnTo>
                    <a:pt x="36856" y="21360"/>
                  </a:lnTo>
                  <a:lnTo>
                    <a:pt x="36785" y="21815"/>
                  </a:lnTo>
                  <a:lnTo>
                    <a:pt x="36685" y="22270"/>
                  </a:lnTo>
                  <a:lnTo>
                    <a:pt x="36600" y="22726"/>
                  </a:lnTo>
                  <a:lnTo>
                    <a:pt x="36486" y="23167"/>
                  </a:lnTo>
                  <a:lnTo>
                    <a:pt x="36358" y="23608"/>
                  </a:lnTo>
                  <a:lnTo>
                    <a:pt x="36230" y="24049"/>
                  </a:lnTo>
                  <a:lnTo>
                    <a:pt x="36087" y="24476"/>
                  </a:lnTo>
                  <a:lnTo>
                    <a:pt x="35945" y="24903"/>
                  </a:lnTo>
                  <a:lnTo>
                    <a:pt x="35789" y="25330"/>
                  </a:lnTo>
                  <a:lnTo>
                    <a:pt x="35618" y="25757"/>
                  </a:lnTo>
                  <a:lnTo>
                    <a:pt x="35433" y="26169"/>
                  </a:lnTo>
                  <a:lnTo>
                    <a:pt x="35234" y="26568"/>
                  </a:lnTo>
                  <a:lnTo>
                    <a:pt x="35034" y="26981"/>
                  </a:lnTo>
                  <a:lnTo>
                    <a:pt x="34835" y="27365"/>
                  </a:lnTo>
                  <a:lnTo>
                    <a:pt x="34607" y="27763"/>
                  </a:lnTo>
                  <a:lnTo>
                    <a:pt x="34380" y="28147"/>
                  </a:lnTo>
                  <a:lnTo>
                    <a:pt x="34152" y="28532"/>
                  </a:lnTo>
                  <a:lnTo>
                    <a:pt x="33896" y="28902"/>
                  </a:lnTo>
                  <a:lnTo>
                    <a:pt x="33654" y="29272"/>
                  </a:lnTo>
                  <a:lnTo>
                    <a:pt x="33384" y="29627"/>
                  </a:lnTo>
                  <a:lnTo>
                    <a:pt x="33113" y="29983"/>
                  </a:lnTo>
                  <a:lnTo>
                    <a:pt x="32843" y="30325"/>
                  </a:lnTo>
                  <a:lnTo>
                    <a:pt x="32544" y="30666"/>
                  </a:lnTo>
                  <a:lnTo>
                    <a:pt x="32260" y="30993"/>
                  </a:lnTo>
                  <a:lnTo>
                    <a:pt x="31946" y="31321"/>
                  </a:lnTo>
                  <a:lnTo>
                    <a:pt x="31633" y="31648"/>
                  </a:lnTo>
                  <a:lnTo>
                    <a:pt x="31320" y="31947"/>
                  </a:lnTo>
                  <a:lnTo>
                    <a:pt x="30993" y="32260"/>
                  </a:lnTo>
                  <a:lnTo>
                    <a:pt x="30666" y="32545"/>
                  </a:lnTo>
                  <a:lnTo>
                    <a:pt x="30324" y="32843"/>
                  </a:lnTo>
                  <a:lnTo>
                    <a:pt x="29983" y="33114"/>
                  </a:lnTo>
                  <a:lnTo>
                    <a:pt x="29627" y="33384"/>
                  </a:lnTo>
                  <a:lnTo>
                    <a:pt x="29257" y="33654"/>
                  </a:lnTo>
                  <a:lnTo>
                    <a:pt x="28901" y="33911"/>
                  </a:lnTo>
                  <a:lnTo>
                    <a:pt x="28531" y="34152"/>
                  </a:lnTo>
                  <a:lnTo>
                    <a:pt x="28147" y="34380"/>
                  </a:lnTo>
                  <a:lnTo>
                    <a:pt x="27763" y="34608"/>
                  </a:lnTo>
                  <a:lnTo>
                    <a:pt x="27364" y="34836"/>
                  </a:lnTo>
                  <a:lnTo>
                    <a:pt x="26966" y="35035"/>
                  </a:lnTo>
                  <a:lnTo>
                    <a:pt x="26568" y="35248"/>
                  </a:lnTo>
                  <a:lnTo>
                    <a:pt x="26169" y="35433"/>
                  </a:lnTo>
                  <a:lnTo>
                    <a:pt x="25742" y="35618"/>
                  </a:lnTo>
                  <a:lnTo>
                    <a:pt x="25330" y="35789"/>
                  </a:lnTo>
                  <a:lnTo>
                    <a:pt x="24903" y="35945"/>
                  </a:lnTo>
                  <a:lnTo>
                    <a:pt x="24476" y="36102"/>
                  </a:lnTo>
                  <a:lnTo>
                    <a:pt x="24049" y="36230"/>
                  </a:lnTo>
                  <a:lnTo>
                    <a:pt x="23608" y="36372"/>
                  </a:lnTo>
                  <a:lnTo>
                    <a:pt x="23167" y="36486"/>
                  </a:lnTo>
                  <a:lnTo>
                    <a:pt x="22726" y="36600"/>
                  </a:lnTo>
                  <a:lnTo>
                    <a:pt x="22270" y="36700"/>
                  </a:lnTo>
                  <a:lnTo>
                    <a:pt x="21815" y="36785"/>
                  </a:lnTo>
                  <a:lnTo>
                    <a:pt x="21359" y="36856"/>
                  </a:lnTo>
                  <a:lnTo>
                    <a:pt x="20890" y="36927"/>
                  </a:lnTo>
                  <a:lnTo>
                    <a:pt x="20435" y="36970"/>
                  </a:lnTo>
                  <a:lnTo>
                    <a:pt x="19965" y="37013"/>
                  </a:lnTo>
                  <a:lnTo>
                    <a:pt x="19495" y="37041"/>
                  </a:lnTo>
                  <a:lnTo>
                    <a:pt x="19012" y="37070"/>
                  </a:lnTo>
                  <a:lnTo>
                    <a:pt x="18542" y="37070"/>
                  </a:lnTo>
                  <a:lnTo>
                    <a:pt x="18542" y="37070"/>
                  </a:lnTo>
                  <a:lnTo>
                    <a:pt x="18058" y="37070"/>
                  </a:lnTo>
                  <a:lnTo>
                    <a:pt x="17589" y="37041"/>
                  </a:lnTo>
                  <a:lnTo>
                    <a:pt x="17105" y="37013"/>
                  </a:lnTo>
                  <a:lnTo>
                    <a:pt x="16635" y="36970"/>
                  </a:lnTo>
                  <a:lnTo>
                    <a:pt x="16180" y="36927"/>
                  </a:lnTo>
                  <a:lnTo>
                    <a:pt x="15710" y="36856"/>
                  </a:lnTo>
                  <a:lnTo>
                    <a:pt x="15255" y="36785"/>
                  </a:lnTo>
                  <a:lnTo>
                    <a:pt x="14799" y="36700"/>
                  </a:lnTo>
                  <a:lnTo>
                    <a:pt x="14344" y="36600"/>
                  </a:lnTo>
                  <a:lnTo>
                    <a:pt x="13903" y="36486"/>
                  </a:lnTo>
                  <a:lnTo>
                    <a:pt x="13462" y="36372"/>
                  </a:lnTo>
                  <a:lnTo>
                    <a:pt x="13021" y="36230"/>
                  </a:lnTo>
                  <a:lnTo>
                    <a:pt x="12594" y="36102"/>
                  </a:lnTo>
                  <a:lnTo>
                    <a:pt x="12167" y="35945"/>
                  </a:lnTo>
                  <a:lnTo>
                    <a:pt x="11740" y="35789"/>
                  </a:lnTo>
                  <a:lnTo>
                    <a:pt x="11327" y="35618"/>
                  </a:lnTo>
                  <a:lnTo>
                    <a:pt x="10915" y="35433"/>
                  </a:lnTo>
                  <a:lnTo>
                    <a:pt x="10502" y="35248"/>
                  </a:lnTo>
                  <a:lnTo>
                    <a:pt x="10104" y="35035"/>
                  </a:lnTo>
                  <a:lnTo>
                    <a:pt x="9705" y="34836"/>
                  </a:lnTo>
                  <a:lnTo>
                    <a:pt x="9307" y="34608"/>
                  </a:lnTo>
                  <a:lnTo>
                    <a:pt x="8923" y="34380"/>
                  </a:lnTo>
                  <a:lnTo>
                    <a:pt x="8553" y="34152"/>
                  </a:lnTo>
                  <a:lnTo>
                    <a:pt x="8168" y="33911"/>
                  </a:lnTo>
                  <a:lnTo>
                    <a:pt x="7813" y="33654"/>
                  </a:lnTo>
                  <a:lnTo>
                    <a:pt x="7443" y="33384"/>
                  </a:lnTo>
                  <a:lnTo>
                    <a:pt x="7101" y="33114"/>
                  </a:lnTo>
                  <a:lnTo>
                    <a:pt x="6745" y="32843"/>
                  </a:lnTo>
                  <a:lnTo>
                    <a:pt x="6404" y="32545"/>
                  </a:lnTo>
                  <a:lnTo>
                    <a:pt x="6077" y="32260"/>
                  </a:lnTo>
                  <a:lnTo>
                    <a:pt x="5749" y="31947"/>
                  </a:lnTo>
                  <a:lnTo>
                    <a:pt x="5436" y="31648"/>
                  </a:lnTo>
                  <a:lnTo>
                    <a:pt x="5123" y="31321"/>
                  </a:lnTo>
                  <a:lnTo>
                    <a:pt x="4824" y="30993"/>
                  </a:lnTo>
                  <a:lnTo>
                    <a:pt x="4525" y="30666"/>
                  </a:lnTo>
                  <a:lnTo>
                    <a:pt x="4241" y="30325"/>
                  </a:lnTo>
                  <a:lnTo>
                    <a:pt x="3956" y="29983"/>
                  </a:lnTo>
                  <a:lnTo>
                    <a:pt x="3686" y="29627"/>
                  </a:lnTo>
                  <a:lnTo>
                    <a:pt x="3430" y="29272"/>
                  </a:lnTo>
                  <a:lnTo>
                    <a:pt x="3174" y="28902"/>
                  </a:lnTo>
                  <a:lnTo>
                    <a:pt x="2918" y="28532"/>
                  </a:lnTo>
                  <a:lnTo>
                    <a:pt x="2690" y="28147"/>
                  </a:lnTo>
                  <a:lnTo>
                    <a:pt x="2462" y="27763"/>
                  </a:lnTo>
                  <a:lnTo>
                    <a:pt x="2234" y="27365"/>
                  </a:lnTo>
                  <a:lnTo>
                    <a:pt x="2035" y="26981"/>
                  </a:lnTo>
                  <a:lnTo>
                    <a:pt x="1836" y="26568"/>
                  </a:lnTo>
                  <a:lnTo>
                    <a:pt x="1637" y="26169"/>
                  </a:lnTo>
                  <a:lnTo>
                    <a:pt x="1466" y="25757"/>
                  </a:lnTo>
                  <a:lnTo>
                    <a:pt x="1295" y="25330"/>
                  </a:lnTo>
                  <a:lnTo>
                    <a:pt x="1125" y="24903"/>
                  </a:lnTo>
                  <a:lnTo>
                    <a:pt x="982" y="24476"/>
                  </a:lnTo>
                  <a:lnTo>
                    <a:pt x="840" y="24049"/>
                  </a:lnTo>
                  <a:lnTo>
                    <a:pt x="712" y="23608"/>
                  </a:lnTo>
                  <a:lnTo>
                    <a:pt x="584" y="23167"/>
                  </a:lnTo>
                  <a:lnTo>
                    <a:pt x="484" y="22726"/>
                  </a:lnTo>
                  <a:lnTo>
                    <a:pt x="385" y="22270"/>
                  </a:lnTo>
                  <a:lnTo>
                    <a:pt x="299" y="21815"/>
                  </a:lnTo>
                  <a:lnTo>
                    <a:pt x="214" y="21360"/>
                  </a:lnTo>
                  <a:lnTo>
                    <a:pt x="157" y="20904"/>
                  </a:lnTo>
                  <a:lnTo>
                    <a:pt x="100" y="20435"/>
                  </a:lnTo>
                  <a:lnTo>
                    <a:pt x="57" y="19965"/>
                  </a:lnTo>
                  <a:lnTo>
                    <a:pt x="29" y="19496"/>
                  </a:lnTo>
                  <a:lnTo>
                    <a:pt x="15" y="19012"/>
                  </a:lnTo>
                  <a:lnTo>
                    <a:pt x="0" y="18542"/>
                  </a:lnTo>
                  <a:lnTo>
                    <a:pt x="0" y="18542"/>
                  </a:lnTo>
                  <a:lnTo>
                    <a:pt x="15" y="18058"/>
                  </a:lnTo>
                  <a:lnTo>
                    <a:pt x="29" y="17589"/>
                  </a:lnTo>
                  <a:lnTo>
                    <a:pt x="57" y="17105"/>
                  </a:lnTo>
                  <a:lnTo>
                    <a:pt x="100" y="16650"/>
                  </a:lnTo>
                  <a:lnTo>
                    <a:pt x="157" y="16180"/>
                  </a:lnTo>
                  <a:lnTo>
                    <a:pt x="214" y="15710"/>
                  </a:lnTo>
                  <a:lnTo>
                    <a:pt x="299" y="15255"/>
                  </a:lnTo>
                  <a:lnTo>
                    <a:pt x="385" y="14800"/>
                  </a:lnTo>
                  <a:lnTo>
                    <a:pt x="484" y="14359"/>
                  </a:lnTo>
                  <a:lnTo>
                    <a:pt x="584" y="13903"/>
                  </a:lnTo>
                  <a:lnTo>
                    <a:pt x="712" y="13462"/>
                  </a:lnTo>
                  <a:lnTo>
                    <a:pt x="840" y="13021"/>
                  </a:lnTo>
                  <a:lnTo>
                    <a:pt x="982" y="12594"/>
                  </a:lnTo>
                  <a:lnTo>
                    <a:pt x="1125" y="12167"/>
                  </a:lnTo>
                  <a:lnTo>
                    <a:pt x="1295" y="11740"/>
                  </a:lnTo>
                  <a:lnTo>
                    <a:pt x="1466" y="11328"/>
                  </a:lnTo>
                  <a:lnTo>
                    <a:pt x="1637" y="10915"/>
                  </a:lnTo>
                  <a:lnTo>
                    <a:pt x="1836" y="10502"/>
                  </a:lnTo>
                  <a:lnTo>
                    <a:pt x="2035" y="10104"/>
                  </a:lnTo>
                  <a:lnTo>
                    <a:pt x="2234" y="9705"/>
                  </a:lnTo>
                  <a:lnTo>
                    <a:pt x="2462" y="9307"/>
                  </a:lnTo>
                  <a:lnTo>
                    <a:pt x="2690" y="8923"/>
                  </a:lnTo>
                  <a:lnTo>
                    <a:pt x="2918" y="8553"/>
                  </a:lnTo>
                  <a:lnTo>
                    <a:pt x="3174" y="8183"/>
                  </a:lnTo>
                  <a:lnTo>
                    <a:pt x="3430" y="7813"/>
                  </a:lnTo>
                  <a:lnTo>
                    <a:pt x="3686" y="7443"/>
                  </a:lnTo>
                  <a:lnTo>
                    <a:pt x="3956" y="7101"/>
                  </a:lnTo>
                  <a:lnTo>
                    <a:pt x="4241" y="6746"/>
                  </a:lnTo>
                  <a:lnTo>
                    <a:pt x="4525" y="6404"/>
                  </a:lnTo>
                  <a:lnTo>
                    <a:pt x="4824" y="6077"/>
                  </a:lnTo>
                  <a:lnTo>
                    <a:pt x="5123" y="5750"/>
                  </a:lnTo>
                  <a:lnTo>
                    <a:pt x="5436" y="5436"/>
                  </a:lnTo>
                  <a:lnTo>
                    <a:pt x="5749" y="5123"/>
                  </a:lnTo>
                  <a:lnTo>
                    <a:pt x="6077" y="4825"/>
                  </a:lnTo>
                  <a:lnTo>
                    <a:pt x="6404" y="4526"/>
                  </a:lnTo>
                  <a:lnTo>
                    <a:pt x="6745" y="4241"/>
                  </a:lnTo>
                  <a:lnTo>
                    <a:pt x="7101" y="3957"/>
                  </a:lnTo>
                  <a:lnTo>
                    <a:pt x="7443" y="3686"/>
                  </a:lnTo>
                  <a:lnTo>
                    <a:pt x="7813" y="3430"/>
                  </a:lnTo>
                  <a:lnTo>
                    <a:pt x="8168" y="3174"/>
                  </a:lnTo>
                  <a:lnTo>
                    <a:pt x="8553" y="2932"/>
                  </a:lnTo>
                  <a:lnTo>
                    <a:pt x="8923" y="2690"/>
                  </a:lnTo>
                  <a:lnTo>
                    <a:pt x="9307" y="2462"/>
                  </a:lnTo>
                  <a:lnTo>
                    <a:pt x="9705" y="2249"/>
                  </a:lnTo>
                  <a:lnTo>
                    <a:pt x="10104" y="2036"/>
                  </a:lnTo>
                  <a:lnTo>
                    <a:pt x="10502" y="1836"/>
                  </a:lnTo>
                  <a:lnTo>
                    <a:pt x="10915" y="1637"/>
                  </a:lnTo>
                  <a:lnTo>
                    <a:pt x="11327" y="1466"/>
                  </a:lnTo>
                  <a:lnTo>
                    <a:pt x="11740" y="1296"/>
                  </a:lnTo>
                  <a:lnTo>
                    <a:pt x="12167" y="1125"/>
                  </a:lnTo>
                  <a:lnTo>
                    <a:pt x="12594" y="983"/>
                  </a:lnTo>
                  <a:lnTo>
                    <a:pt x="13021" y="840"/>
                  </a:lnTo>
                  <a:lnTo>
                    <a:pt x="13462" y="712"/>
                  </a:lnTo>
                  <a:lnTo>
                    <a:pt x="13903" y="584"/>
                  </a:lnTo>
                  <a:lnTo>
                    <a:pt x="14344" y="484"/>
                  </a:lnTo>
                  <a:lnTo>
                    <a:pt x="14799" y="385"/>
                  </a:lnTo>
                  <a:lnTo>
                    <a:pt x="15255" y="299"/>
                  </a:lnTo>
                  <a:lnTo>
                    <a:pt x="15710" y="214"/>
                  </a:lnTo>
                  <a:lnTo>
                    <a:pt x="16180" y="157"/>
                  </a:lnTo>
                  <a:lnTo>
                    <a:pt x="16635" y="100"/>
                  </a:lnTo>
                  <a:lnTo>
                    <a:pt x="17105" y="58"/>
                  </a:lnTo>
                  <a:lnTo>
                    <a:pt x="17589" y="29"/>
                  </a:lnTo>
                  <a:lnTo>
                    <a:pt x="18058" y="15"/>
                  </a:lnTo>
                  <a:lnTo>
                    <a:pt x="18542" y="1"/>
                  </a:lnTo>
                  <a:lnTo>
                    <a:pt x="18542" y="1"/>
                  </a:lnTo>
                  <a:lnTo>
                    <a:pt x="19012" y="15"/>
                  </a:lnTo>
                  <a:lnTo>
                    <a:pt x="19495" y="29"/>
                  </a:lnTo>
                  <a:lnTo>
                    <a:pt x="19965" y="58"/>
                  </a:lnTo>
                  <a:lnTo>
                    <a:pt x="20435" y="100"/>
                  </a:lnTo>
                  <a:lnTo>
                    <a:pt x="20890" y="157"/>
                  </a:lnTo>
                  <a:lnTo>
                    <a:pt x="21359" y="214"/>
                  </a:lnTo>
                  <a:lnTo>
                    <a:pt x="21815" y="299"/>
                  </a:lnTo>
                  <a:lnTo>
                    <a:pt x="22270" y="385"/>
                  </a:lnTo>
                  <a:lnTo>
                    <a:pt x="22726" y="484"/>
                  </a:lnTo>
                  <a:lnTo>
                    <a:pt x="23167" y="584"/>
                  </a:lnTo>
                  <a:lnTo>
                    <a:pt x="23608" y="712"/>
                  </a:lnTo>
                  <a:lnTo>
                    <a:pt x="24049" y="840"/>
                  </a:lnTo>
                  <a:lnTo>
                    <a:pt x="24476" y="983"/>
                  </a:lnTo>
                  <a:lnTo>
                    <a:pt x="24903" y="1125"/>
                  </a:lnTo>
                  <a:lnTo>
                    <a:pt x="25330" y="1296"/>
                  </a:lnTo>
                  <a:lnTo>
                    <a:pt x="25742" y="1466"/>
                  </a:lnTo>
                  <a:lnTo>
                    <a:pt x="26169" y="1637"/>
                  </a:lnTo>
                  <a:lnTo>
                    <a:pt x="26568" y="1836"/>
                  </a:lnTo>
                  <a:lnTo>
                    <a:pt x="26966" y="2036"/>
                  </a:lnTo>
                  <a:lnTo>
                    <a:pt x="27364" y="2249"/>
                  </a:lnTo>
                  <a:lnTo>
                    <a:pt x="27763" y="2462"/>
                  </a:lnTo>
                  <a:lnTo>
                    <a:pt x="28147" y="2690"/>
                  </a:lnTo>
                  <a:lnTo>
                    <a:pt x="28531" y="2932"/>
                  </a:lnTo>
                  <a:lnTo>
                    <a:pt x="28901" y="3174"/>
                  </a:lnTo>
                  <a:lnTo>
                    <a:pt x="29257" y="3430"/>
                  </a:lnTo>
                  <a:lnTo>
                    <a:pt x="29627" y="3686"/>
                  </a:lnTo>
                  <a:lnTo>
                    <a:pt x="29983" y="3957"/>
                  </a:lnTo>
                  <a:lnTo>
                    <a:pt x="30324" y="4241"/>
                  </a:lnTo>
                  <a:lnTo>
                    <a:pt x="30666" y="4526"/>
                  </a:lnTo>
                  <a:lnTo>
                    <a:pt x="30993" y="4825"/>
                  </a:lnTo>
                  <a:lnTo>
                    <a:pt x="31320" y="5123"/>
                  </a:lnTo>
                  <a:lnTo>
                    <a:pt x="31633" y="5436"/>
                  </a:lnTo>
                  <a:lnTo>
                    <a:pt x="31946" y="5750"/>
                  </a:lnTo>
                  <a:lnTo>
                    <a:pt x="32260" y="6077"/>
                  </a:lnTo>
                  <a:lnTo>
                    <a:pt x="32544" y="6404"/>
                  </a:lnTo>
                  <a:lnTo>
                    <a:pt x="32843" y="6746"/>
                  </a:lnTo>
                  <a:lnTo>
                    <a:pt x="33113" y="7101"/>
                  </a:lnTo>
                  <a:lnTo>
                    <a:pt x="33384" y="7443"/>
                  </a:lnTo>
                  <a:lnTo>
                    <a:pt x="33654" y="7813"/>
                  </a:lnTo>
                  <a:lnTo>
                    <a:pt x="33896" y="8183"/>
                  </a:lnTo>
                  <a:lnTo>
                    <a:pt x="34152" y="8553"/>
                  </a:lnTo>
                  <a:lnTo>
                    <a:pt x="34380" y="8923"/>
                  </a:lnTo>
                  <a:lnTo>
                    <a:pt x="34607" y="9307"/>
                  </a:lnTo>
                  <a:lnTo>
                    <a:pt x="34835" y="9705"/>
                  </a:lnTo>
                  <a:lnTo>
                    <a:pt x="35034" y="10104"/>
                  </a:lnTo>
                  <a:lnTo>
                    <a:pt x="35234" y="10502"/>
                  </a:lnTo>
                  <a:lnTo>
                    <a:pt x="35433" y="10915"/>
                  </a:lnTo>
                  <a:lnTo>
                    <a:pt x="35618" y="11328"/>
                  </a:lnTo>
                  <a:lnTo>
                    <a:pt x="35789" y="11740"/>
                  </a:lnTo>
                  <a:lnTo>
                    <a:pt x="35945" y="12167"/>
                  </a:lnTo>
                  <a:lnTo>
                    <a:pt x="36087" y="12594"/>
                  </a:lnTo>
                  <a:lnTo>
                    <a:pt x="36230" y="13021"/>
                  </a:lnTo>
                  <a:lnTo>
                    <a:pt x="36358" y="13462"/>
                  </a:lnTo>
                  <a:lnTo>
                    <a:pt x="36486" y="13903"/>
                  </a:lnTo>
                  <a:lnTo>
                    <a:pt x="36600" y="14359"/>
                  </a:lnTo>
                  <a:lnTo>
                    <a:pt x="36685" y="14800"/>
                  </a:lnTo>
                  <a:lnTo>
                    <a:pt x="36785" y="15255"/>
                  </a:lnTo>
                  <a:lnTo>
                    <a:pt x="36856" y="15710"/>
                  </a:lnTo>
                  <a:lnTo>
                    <a:pt x="36913" y="16180"/>
                  </a:lnTo>
                  <a:lnTo>
                    <a:pt x="36970" y="16650"/>
                  </a:lnTo>
                  <a:lnTo>
                    <a:pt x="37012" y="17105"/>
                  </a:lnTo>
                  <a:lnTo>
                    <a:pt x="37041" y="17589"/>
                  </a:lnTo>
                  <a:lnTo>
                    <a:pt x="37055" y="18058"/>
                  </a:lnTo>
                  <a:lnTo>
                    <a:pt x="37069" y="1854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7;p18">
              <a:extLst>
                <a:ext uri="{FF2B5EF4-FFF2-40B4-BE49-F238E27FC236}">
                  <a16:creationId xmlns:a16="http://schemas.microsoft.com/office/drawing/2014/main" id="{4CA75E13-7213-1DD0-10F0-E21D167430F2}"/>
                </a:ext>
              </a:extLst>
            </p:cNvPr>
            <p:cNvSpPr/>
            <p:nvPr/>
          </p:nvSpPr>
          <p:spPr>
            <a:xfrm>
              <a:off x="1577563" y="3298975"/>
              <a:ext cx="649625" cy="649975"/>
            </a:xfrm>
            <a:custGeom>
              <a:avLst/>
              <a:gdLst/>
              <a:ahLst/>
              <a:cxnLst/>
              <a:rect l="l" t="t" r="r" b="b"/>
              <a:pathLst>
                <a:path w="25985" h="25999" extrusionOk="0">
                  <a:moveTo>
                    <a:pt x="13746" y="0"/>
                  </a:moveTo>
                  <a:lnTo>
                    <a:pt x="13604" y="2377"/>
                  </a:lnTo>
                  <a:lnTo>
                    <a:pt x="14145" y="2419"/>
                  </a:lnTo>
                  <a:lnTo>
                    <a:pt x="14401" y="57"/>
                  </a:lnTo>
                  <a:lnTo>
                    <a:pt x="13746" y="0"/>
                  </a:lnTo>
                  <a:close/>
                  <a:moveTo>
                    <a:pt x="11142" y="100"/>
                  </a:moveTo>
                  <a:lnTo>
                    <a:pt x="10815" y="157"/>
                  </a:lnTo>
                  <a:lnTo>
                    <a:pt x="10502" y="214"/>
                  </a:lnTo>
                  <a:lnTo>
                    <a:pt x="10943" y="2547"/>
                  </a:lnTo>
                  <a:lnTo>
                    <a:pt x="11470" y="2462"/>
                  </a:lnTo>
                  <a:lnTo>
                    <a:pt x="11142" y="100"/>
                  </a:lnTo>
                  <a:close/>
                  <a:moveTo>
                    <a:pt x="16948" y="598"/>
                  </a:moveTo>
                  <a:lnTo>
                    <a:pt x="16222" y="2875"/>
                  </a:lnTo>
                  <a:lnTo>
                    <a:pt x="16735" y="3046"/>
                  </a:lnTo>
                  <a:lnTo>
                    <a:pt x="17574" y="811"/>
                  </a:lnTo>
                  <a:lnTo>
                    <a:pt x="16948" y="598"/>
                  </a:lnTo>
                  <a:close/>
                  <a:moveTo>
                    <a:pt x="7997" y="968"/>
                  </a:moveTo>
                  <a:lnTo>
                    <a:pt x="7400" y="1224"/>
                  </a:lnTo>
                  <a:lnTo>
                    <a:pt x="8424" y="3387"/>
                  </a:lnTo>
                  <a:lnTo>
                    <a:pt x="8908" y="3159"/>
                  </a:lnTo>
                  <a:lnTo>
                    <a:pt x="7997" y="968"/>
                  </a:lnTo>
                  <a:close/>
                  <a:moveTo>
                    <a:pt x="19908" y="1978"/>
                  </a:moveTo>
                  <a:lnTo>
                    <a:pt x="18641" y="3999"/>
                  </a:lnTo>
                  <a:lnTo>
                    <a:pt x="19083" y="4298"/>
                  </a:lnTo>
                  <a:lnTo>
                    <a:pt x="20449" y="2334"/>
                  </a:lnTo>
                  <a:lnTo>
                    <a:pt x="19908" y="1978"/>
                  </a:lnTo>
                  <a:close/>
                  <a:moveTo>
                    <a:pt x="5166" y="2576"/>
                  </a:moveTo>
                  <a:lnTo>
                    <a:pt x="4910" y="2775"/>
                  </a:lnTo>
                  <a:lnTo>
                    <a:pt x="4653" y="2989"/>
                  </a:lnTo>
                  <a:lnTo>
                    <a:pt x="6176" y="4810"/>
                  </a:lnTo>
                  <a:lnTo>
                    <a:pt x="6603" y="4483"/>
                  </a:lnTo>
                  <a:lnTo>
                    <a:pt x="5166" y="2576"/>
                  </a:lnTo>
                  <a:close/>
                  <a:moveTo>
                    <a:pt x="22427" y="4056"/>
                  </a:moveTo>
                  <a:lnTo>
                    <a:pt x="20691" y="5692"/>
                  </a:lnTo>
                  <a:lnTo>
                    <a:pt x="21046" y="6091"/>
                  </a:lnTo>
                  <a:lnTo>
                    <a:pt x="22868" y="4525"/>
                  </a:lnTo>
                  <a:lnTo>
                    <a:pt x="22427" y="4056"/>
                  </a:lnTo>
                  <a:close/>
                  <a:moveTo>
                    <a:pt x="2818" y="4838"/>
                  </a:moveTo>
                  <a:lnTo>
                    <a:pt x="2434" y="5365"/>
                  </a:lnTo>
                  <a:lnTo>
                    <a:pt x="4355" y="6760"/>
                  </a:lnTo>
                  <a:lnTo>
                    <a:pt x="4682" y="6333"/>
                  </a:lnTo>
                  <a:lnTo>
                    <a:pt x="2818" y="4838"/>
                  </a:lnTo>
                  <a:close/>
                  <a:moveTo>
                    <a:pt x="24348" y="6674"/>
                  </a:moveTo>
                  <a:lnTo>
                    <a:pt x="22270" y="7841"/>
                  </a:lnTo>
                  <a:lnTo>
                    <a:pt x="22512" y="8311"/>
                  </a:lnTo>
                  <a:lnTo>
                    <a:pt x="24661" y="7258"/>
                  </a:lnTo>
                  <a:lnTo>
                    <a:pt x="24504" y="6959"/>
                  </a:lnTo>
                  <a:lnTo>
                    <a:pt x="24348" y="6674"/>
                  </a:lnTo>
                  <a:close/>
                  <a:moveTo>
                    <a:pt x="1110" y="7628"/>
                  </a:moveTo>
                  <a:lnTo>
                    <a:pt x="854" y="8225"/>
                  </a:lnTo>
                  <a:lnTo>
                    <a:pt x="3074" y="9093"/>
                  </a:lnTo>
                  <a:lnTo>
                    <a:pt x="3287" y="8609"/>
                  </a:lnTo>
                  <a:lnTo>
                    <a:pt x="1110" y="7628"/>
                  </a:lnTo>
                  <a:close/>
                  <a:moveTo>
                    <a:pt x="25557" y="9705"/>
                  </a:moveTo>
                  <a:lnTo>
                    <a:pt x="23252" y="10303"/>
                  </a:lnTo>
                  <a:lnTo>
                    <a:pt x="23380" y="10829"/>
                  </a:lnTo>
                  <a:lnTo>
                    <a:pt x="25714" y="10331"/>
                  </a:lnTo>
                  <a:lnTo>
                    <a:pt x="25557" y="9705"/>
                  </a:lnTo>
                  <a:close/>
                  <a:moveTo>
                    <a:pt x="157" y="10744"/>
                  </a:moveTo>
                  <a:lnTo>
                    <a:pt x="57" y="11384"/>
                  </a:lnTo>
                  <a:lnTo>
                    <a:pt x="2419" y="11683"/>
                  </a:lnTo>
                  <a:lnTo>
                    <a:pt x="2505" y="11142"/>
                  </a:lnTo>
                  <a:lnTo>
                    <a:pt x="157" y="10744"/>
                  </a:lnTo>
                  <a:close/>
                  <a:moveTo>
                    <a:pt x="25557" y="12950"/>
                  </a:moveTo>
                  <a:lnTo>
                    <a:pt x="23593" y="12992"/>
                  </a:lnTo>
                  <a:lnTo>
                    <a:pt x="23579" y="13519"/>
                  </a:lnTo>
                  <a:lnTo>
                    <a:pt x="25970" y="13647"/>
                  </a:lnTo>
                  <a:lnTo>
                    <a:pt x="25984" y="13305"/>
                  </a:lnTo>
                  <a:lnTo>
                    <a:pt x="25984" y="12950"/>
                  </a:lnTo>
                  <a:close/>
                  <a:moveTo>
                    <a:pt x="2377" y="13818"/>
                  </a:moveTo>
                  <a:lnTo>
                    <a:pt x="0" y="13988"/>
                  </a:lnTo>
                  <a:lnTo>
                    <a:pt x="29" y="14316"/>
                  </a:lnTo>
                  <a:lnTo>
                    <a:pt x="71" y="14643"/>
                  </a:lnTo>
                  <a:lnTo>
                    <a:pt x="2434" y="14344"/>
                  </a:lnTo>
                  <a:lnTo>
                    <a:pt x="2377" y="13818"/>
                  </a:lnTo>
                  <a:close/>
                  <a:moveTo>
                    <a:pt x="23266" y="15625"/>
                  </a:moveTo>
                  <a:lnTo>
                    <a:pt x="23124" y="16151"/>
                  </a:lnTo>
                  <a:lnTo>
                    <a:pt x="25401" y="16849"/>
                  </a:lnTo>
                  <a:lnTo>
                    <a:pt x="25571" y="16222"/>
                  </a:lnTo>
                  <a:lnTo>
                    <a:pt x="23266" y="15625"/>
                  </a:lnTo>
                  <a:close/>
                  <a:moveTo>
                    <a:pt x="2917" y="16422"/>
                  </a:moveTo>
                  <a:lnTo>
                    <a:pt x="655" y="17190"/>
                  </a:lnTo>
                  <a:lnTo>
                    <a:pt x="769" y="17489"/>
                  </a:lnTo>
                  <a:lnTo>
                    <a:pt x="883" y="17802"/>
                  </a:lnTo>
                  <a:lnTo>
                    <a:pt x="3102" y="16920"/>
                  </a:lnTo>
                  <a:lnTo>
                    <a:pt x="2917" y="16422"/>
                  </a:lnTo>
                  <a:close/>
                  <a:moveTo>
                    <a:pt x="22284" y="18101"/>
                  </a:moveTo>
                  <a:lnTo>
                    <a:pt x="22014" y="18570"/>
                  </a:lnTo>
                  <a:lnTo>
                    <a:pt x="24049" y="19823"/>
                  </a:lnTo>
                  <a:lnTo>
                    <a:pt x="24220" y="19538"/>
                  </a:lnTo>
                  <a:lnTo>
                    <a:pt x="24376" y="19253"/>
                  </a:lnTo>
                  <a:lnTo>
                    <a:pt x="22284" y="18101"/>
                  </a:lnTo>
                  <a:close/>
                  <a:moveTo>
                    <a:pt x="4084" y="18812"/>
                  </a:moveTo>
                  <a:lnTo>
                    <a:pt x="2092" y="20121"/>
                  </a:lnTo>
                  <a:lnTo>
                    <a:pt x="2462" y="20648"/>
                  </a:lnTo>
                  <a:lnTo>
                    <a:pt x="4383" y="19239"/>
                  </a:lnTo>
                  <a:lnTo>
                    <a:pt x="4084" y="18812"/>
                  </a:lnTo>
                  <a:close/>
                  <a:moveTo>
                    <a:pt x="20719" y="20264"/>
                  </a:moveTo>
                  <a:lnTo>
                    <a:pt x="20349" y="20634"/>
                  </a:lnTo>
                  <a:lnTo>
                    <a:pt x="22000" y="22356"/>
                  </a:lnTo>
                  <a:lnTo>
                    <a:pt x="22455" y="21886"/>
                  </a:lnTo>
                  <a:lnTo>
                    <a:pt x="20719" y="20264"/>
                  </a:lnTo>
                  <a:close/>
                  <a:moveTo>
                    <a:pt x="5806" y="20833"/>
                  </a:moveTo>
                  <a:lnTo>
                    <a:pt x="4198" y="22597"/>
                  </a:lnTo>
                  <a:lnTo>
                    <a:pt x="4696" y="23024"/>
                  </a:lnTo>
                  <a:lnTo>
                    <a:pt x="6204" y="21189"/>
                  </a:lnTo>
                  <a:lnTo>
                    <a:pt x="5806" y="20833"/>
                  </a:lnTo>
                  <a:close/>
                  <a:moveTo>
                    <a:pt x="18670" y="21957"/>
                  </a:moveTo>
                  <a:lnTo>
                    <a:pt x="18215" y="22227"/>
                  </a:lnTo>
                  <a:lnTo>
                    <a:pt x="19396" y="24305"/>
                  </a:lnTo>
                  <a:lnTo>
                    <a:pt x="19951" y="23964"/>
                  </a:lnTo>
                  <a:lnTo>
                    <a:pt x="18670" y="21957"/>
                  </a:lnTo>
                  <a:close/>
                  <a:moveTo>
                    <a:pt x="7983" y="22370"/>
                  </a:moveTo>
                  <a:lnTo>
                    <a:pt x="6859" y="24476"/>
                  </a:lnTo>
                  <a:lnTo>
                    <a:pt x="7442" y="24775"/>
                  </a:lnTo>
                  <a:lnTo>
                    <a:pt x="8453" y="22612"/>
                  </a:lnTo>
                  <a:lnTo>
                    <a:pt x="7983" y="22370"/>
                  </a:lnTo>
                  <a:close/>
                  <a:moveTo>
                    <a:pt x="16265" y="23095"/>
                  </a:moveTo>
                  <a:lnTo>
                    <a:pt x="15753" y="23252"/>
                  </a:lnTo>
                  <a:lnTo>
                    <a:pt x="16379" y="25543"/>
                  </a:lnTo>
                  <a:lnTo>
                    <a:pt x="17005" y="25358"/>
                  </a:lnTo>
                  <a:lnTo>
                    <a:pt x="16265" y="23095"/>
                  </a:lnTo>
                  <a:close/>
                  <a:moveTo>
                    <a:pt x="10473" y="23323"/>
                  </a:moveTo>
                  <a:lnTo>
                    <a:pt x="9904" y="25643"/>
                  </a:lnTo>
                  <a:lnTo>
                    <a:pt x="10545" y="25771"/>
                  </a:lnTo>
                  <a:lnTo>
                    <a:pt x="10986" y="23423"/>
                  </a:lnTo>
                  <a:lnTo>
                    <a:pt x="10473" y="23323"/>
                  </a:lnTo>
                  <a:close/>
                  <a:moveTo>
                    <a:pt x="13647" y="23594"/>
                  </a:moveTo>
                  <a:lnTo>
                    <a:pt x="13120" y="23608"/>
                  </a:lnTo>
                  <a:lnTo>
                    <a:pt x="13149" y="25998"/>
                  </a:lnTo>
                  <a:lnTo>
                    <a:pt x="13803" y="25970"/>
                  </a:lnTo>
                  <a:lnTo>
                    <a:pt x="13647" y="2359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8;p18">
              <a:extLst>
                <a:ext uri="{FF2B5EF4-FFF2-40B4-BE49-F238E27FC236}">
                  <a16:creationId xmlns:a16="http://schemas.microsoft.com/office/drawing/2014/main" id="{0C8EEC9C-93ED-3E90-9A6F-70B34D88B31D}"/>
                </a:ext>
              </a:extLst>
            </p:cNvPr>
            <p:cNvSpPr/>
            <p:nvPr/>
          </p:nvSpPr>
          <p:spPr>
            <a:xfrm>
              <a:off x="1905563" y="3888800"/>
              <a:ext cx="17100" cy="60150"/>
            </a:xfrm>
            <a:custGeom>
              <a:avLst/>
              <a:gdLst/>
              <a:ahLst/>
              <a:cxnLst/>
              <a:rect l="l" t="t" r="r" b="b"/>
              <a:pathLst>
                <a:path w="684" h="2406" fill="none" extrusionOk="0">
                  <a:moveTo>
                    <a:pt x="29" y="2405"/>
                  </a:moveTo>
                  <a:lnTo>
                    <a:pt x="0" y="15"/>
                  </a:lnTo>
                  <a:lnTo>
                    <a:pt x="0" y="15"/>
                  </a:lnTo>
                  <a:lnTo>
                    <a:pt x="527" y="1"/>
                  </a:lnTo>
                  <a:lnTo>
                    <a:pt x="683" y="2377"/>
                  </a:lnTo>
                  <a:lnTo>
                    <a:pt x="683" y="2377"/>
                  </a:lnTo>
                  <a:lnTo>
                    <a:pt x="29" y="240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9;p18">
              <a:extLst>
                <a:ext uri="{FF2B5EF4-FFF2-40B4-BE49-F238E27FC236}">
                  <a16:creationId xmlns:a16="http://schemas.microsoft.com/office/drawing/2014/main" id="{7BA7DFFC-BD45-D7F4-2F13-4375009EB9DC}"/>
                </a:ext>
              </a:extLst>
            </p:cNvPr>
            <p:cNvSpPr/>
            <p:nvPr/>
          </p:nvSpPr>
          <p:spPr>
            <a:xfrm>
              <a:off x="1825163" y="3882050"/>
              <a:ext cx="27050" cy="61200"/>
            </a:xfrm>
            <a:custGeom>
              <a:avLst/>
              <a:gdLst/>
              <a:ahLst/>
              <a:cxnLst/>
              <a:rect l="l" t="t" r="r" b="b"/>
              <a:pathLst>
                <a:path w="1082" h="2448" fill="none" extrusionOk="0">
                  <a:moveTo>
                    <a:pt x="641" y="2448"/>
                  </a:moveTo>
                  <a:lnTo>
                    <a:pt x="641" y="2448"/>
                  </a:lnTo>
                  <a:lnTo>
                    <a:pt x="0" y="2320"/>
                  </a:lnTo>
                  <a:lnTo>
                    <a:pt x="569" y="0"/>
                  </a:lnTo>
                  <a:lnTo>
                    <a:pt x="569" y="0"/>
                  </a:lnTo>
                  <a:lnTo>
                    <a:pt x="1082" y="100"/>
                  </a:lnTo>
                  <a:lnTo>
                    <a:pt x="641"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70;p18">
              <a:extLst>
                <a:ext uri="{FF2B5EF4-FFF2-40B4-BE49-F238E27FC236}">
                  <a16:creationId xmlns:a16="http://schemas.microsoft.com/office/drawing/2014/main" id="{EFF3F628-7E1F-F1F9-4B14-FA27ADB05B8F}"/>
                </a:ext>
              </a:extLst>
            </p:cNvPr>
            <p:cNvSpPr/>
            <p:nvPr/>
          </p:nvSpPr>
          <p:spPr>
            <a:xfrm>
              <a:off x="1971363" y="3876350"/>
              <a:ext cx="31325" cy="61225"/>
            </a:xfrm>
            <a:custGeom>
              <a:avLst/>
              <a:gdLst/>
              <a:ahLst/>
              <a:cxnLst/>
              <a:rect l="l" t="t" r="r" b="b"/>
              <a:pathLst>
                <a:path w="1253" h="2449" fill="none" extrusionOk="0">
                  <a:moveTo>
                    <a:pt x="627" y="2448"/>
                  </a:moveTo>
                  <a:lnTo>
                    <a:pt x="1" y="157"/>
                  </a:lnTo>
                  <a:lnTo>
                    <a:pt x="1" y="157"/>
                  </a:lnTo>
                  <a:lnTo>
                    <a:pt x="513" y="0"/>
                  </a:lnTo>
                  <a:lnTo>
                    <a:pt x="1253" y="2263"/>
                  </a:lnTo>
                  <a:lnTo>
                    <a:pt x="1253" y="2263"/>
                  </a:lnTo>
                  <a:lnTo>
                    <a:pt x="627"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71;p18">
              <a:extLst>
                <a:ext uri="{FF2B5EF4-FFF2-40B4-BE49-F238E27FC236}">
                  <a16:creationId xmlns:a16="http://schemas.microsoft.com/office/drawing/2014/main" id="{126F70F6-E012-F3AB-745D-6F753FE9D2B5}"/>
                </a:ext>
              </a:extLst>
            </p:cNvPr>
            <p:cNvSpPr/>
            <p:nvPr/>
          </p:nvSpPr>
          <p:spPr>
            <a:xfrm>
              <a:off x="1749038" y="3858200"/>
              <a:ext cx="39850" cy="60150"/>
            </a:xfrm>
            <a:custGeom>
              <a:avLst/>
              <a:gdLst/>
              <a:ahLst/>
              <a:cxnLst/>
              <a:rect l="l" t="t" r="r" b="b"/>
              <a:pathLst>
                <a:path w="1594" h="2406" fill="none" extrusionOk="0">
                  <a:moveTo>
                    <a:pt x="583" y="2406"/>
                  </a:moveTo>
                  <a:lnTo>
                    <a:pt x="583" y="2406"/>
                  </a:lnTo>
                  <a:lnTo>
                    <a:pt x="0" y="2107"/>
                  </a:lnTo>
                  <a:lnTo>
                    <a:pt x="1124" y="1"/>
                  </a:lnTo>
                  <a:lnTo>
                    <a:pt x="1124" y="1"/>
                  </a:lnTo>
                  <a:lnTo>
                    <a:pt x="1594" y="243"/>
                  </a:lnTo>
                  <a:lnTo>
                    <a:pt x="583" y="240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2;p18">
              <a:extLst>
                <a:ext uri="{FF2B5EF4-FFF2-40B4-BE49-F238E27FC236}">
                  <a16:creationId xmlns:a16="http://schemas.microsoft.com/office/drawing/2014/main" id="{B38026BE-345C-3D29-81FA-CC6704D1A993}"/>
                </a:ext>
              </a:extLst>
            </p:cNvPr>
            <p:cNvSpPr/>
            <p:nvPr/>
          </p:nvSpPr>
          <p:spPr>
            <a:xfrm>
              <a:off x="2032913" y="3847900"/>
              <a:ext cx="43425" cy="58725"/>
            </a:xfrm>
            <a:custGeom>
              <a:avLst/>
              <a:gdLst/>
              <a:ahLst/>
              <a:cxnLst/>
              <a:rect l="l" t="t" r="r" b="b"/>
              <a:pathLst>
                <a:path w="1737" h="2349" fill="none" extrusionOk="0">
                  <a:moveTo>
                    <a:pt x="1182" y="2348"/>
                  </a:moveTo>
                  <a:lnTo>
                    <a:pt x="1" y="270"/>
                  </a:lnTo>
                  <a:lnTo>
                    <a:pt x="1" y="270"/>
                  </a:lnTo>
                  <a:lnTo>
                    <a:pt x="456" y="0"/>
                  </a:lnTo>
                  <a:lnTo>
                    <a:pt x="1737" y="2007"/>
                  </a:lnTo>
                  <a:lnTo>
                    <a:pt x="1737" y="2007"/>
                  </a:lnTo>
                  <a:lnTo>
                    <a:pt x="1182" y="2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3;p18">
              <a:extLst>
                <a:ext uri="{FF2B5EF4-FFF2-40B4-BE49-F238E27FC236}">
                  <a16:creationId xmlns:a16="http://schemas.microsoft.com/office/drawing/2014/main" id="{C7E39D39-407B-D376-03DE-085FAAAE8B10}"/>
                </a:ext>
              </a:extLst>
            </p:cNvPr>
            <p:cNvSpPr/>
            <p:nvPr/>
          </p:nvSpPr>
          <p:spPr>
            <a:xfrm>
              <a:off x="1682513" y="3819775"/>
              <a:ext cx="50175" cy="54825"/>
            </a:xfrm>
            <a:custGeom>
              <a:avLst/>
              <a:gdLst/>
              <a:ahLst/>
              <a:cxnLst/>
              <a:rect l="l" t="t" r="r" b="b"/>
              <a:pathLst>
                <a:path w="2007" h="2193" fill="none" extrusionOk="0">
                  <a:moveTo>
                    <a:pt x="498" y="2192"/>
                  </a:moveTo>
                  <a:lnTo>
                    <a:pt x="498" y="2192"/>
                  </a:lnTo>
                  <a:lnTo>
                    <a:pt x="0" y="1765"/>
                  </a:lnTo>
                  <a:lnTo>
                    <a:pt x="1608" y="1"/>
                  </a:lnTo>
                  <a:lnTo>
                    <a:pt x="1608" y="1"/>
                  </a:lnTo>
                  <a:lnTo>
                    <a:pt x="2006" y="357"/>
                  </a:lnTo>
                  <a:lnTo>
                    <a:pt x="498" y="21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4;p18">
              <a:extLst>
                <a:ext uri="{FF2B5EF4-FFF2-40B4-BE49-F238E27FC236}">
                  <a16:creationId xmlns:a16="http://schemas.microsoft.com/office/drawing/2014/main" id="{CDA53385-BA35-F2E8-555A-E47E9244612D}"/>
                </a:ext>
              </a:extLst>
            </p:cNvPr>
            <p:cNvSpPr/>
            <p:nvPr/>
          </p:nvSpPr>
          <p:spPr>
            <a:xfrm>
              <a:off x="2086288" y="3805550"/>
              <a:ext cx="52675" cy="52325"/>
            </a:xfrm>
            <a:custGeom>
              <a:avLst/>
              <a:gdLst/>
              <a:ahLst/>
              <a:cxnLst/>
              <a:rect l="l" t="t" r="r" b="b"/>
              <a:pathLst>
                <a:path w="2107" h="2093" fill="none" extrusionOk="0">
                  <a:moveTo>
                    <a:pt x="1651" y="2093"/>
                  </a:moveTo>
                  <a:lnTo>
                    <a:pt x="0" y="371"/>
                  </a:lnTo>
                  <a:lnTo>
                    <a:pt x="0" y="371"/>
                  </a:lnTo>
                  <a:lnTo>
                    <a:pt x="370" y="1"/>
                  </a:lnTo>
                  <a:lnTo>
                    <a:pt x="2106" y="1623"/>
                  </a:lnTo>
                  <a:lnTo>
                    <a:pt x="2106" y="1623"/>
                  </a:lnTo>
                  <a:lnTo>
                    <a:pt x="1651" y="20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5;p18">
              <a:extLst>
                <a:ext uri="{FF2B5EF4-FFF2-40B4-BE49-F238E27FC236}">
                  <a16:creationId xmlns:a16="http://schemas.microsoft.com/office/drawing/2014/main" id="{10E986BA-1A80-FE39-930F-737F1FD69A59}"/>
                </a:ext>
              </a:extLst>
            </p:cNvPr>
            <p:cNvSpPr/>
            <p:nvPr/>
          </p:nvSpPr>
          <p:spPr>
            <a:xfrm>
              <a:off x="1629863" y="3769275"/>
              <a:ext cx="57300" cy="45900"/>
            </a:xfrm>
            <a:custGeom>
              <a:avLst/>
              <a:gdLst/>
              <a:ahLst/>
              <a:cxnLst/>
              <a:rect l="l" t="t" r="r" b="b"/>
              <a:pathLst>
                <a:path w="2292" h="1836" fill="none" extrusionOk="0">
                  <a:moveTo>
                    <a:pt x="370" y="1836"/>
                  </a:moveTo>
                  <a:lnTo>
                    <a:pt x="370" y="1836"/>
                  </a:lnTo>
                  <a:lnTo>
                    <a:pt x="0" y="1309"/>
                  </a:lnTo>
                  <a:lnTo>
                    <a:pt x="1992" y="0"/>
                  </a:lnTo>
                  <a:lnTo>
                    <a:pt x="1992" y="0"/>
                  </a:lnTo>
                  <a:lnTo>
                    <a:pt x="2291" y="427"/>
                  </a:lnTo>
                  <a:lnTo>
                    <a:pt x="370" y="18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6;p18">
              <a:extLst>
                <a:ext uri="{FF2B5EF4-FFF2-40B4-BE49-F238E27FC236}">
                  <a16:creationId xmlns:a16="http://schemas.microsoft.com/office/drawing/2014/main" id="{8A6DFC85-A8E8-3357-D1EC-418D18913A35}"/>
                </a:ext>
              </a:extLst>
            </p:cNvPr>
            <p:cNvSpPr/>
            <p:nvPr/>
          </p:nvSpPr>
          <p:spPr>
            <a:xfrm>
              <a:off x="2127888" y="3751475"/>
              <a:ext cx="59100" cy="43075"/>
            </a:xfrm>
            <a:custGeom>
              <a:avLst/>
              <a:gdLst/>
              <a:ahLst/>
              <a:cxnLst/>
              <a:rect l="l" t="t" r="r" b="b"/>
              <a:pathLst>
                <a:path w="2364" h="1723" fill="none" extrusionOk="0">
                  <a:moveTo>
                    <a:pt x="2036" y="1723"/>
                  </a:moveTo>
                  <a:lnTo>
                    <a:pt x="1" y="470"/>
                  </a:lnTo>
                  <a:lnTo>
                    <a:pt x="1" y="470"/>
                  </a:lnTo>
                  <a:lnTo>
                    <a:pt x="271" y="1"/>
                  </a:lnTo>
                  <a:lnTo>
                    <a:pt x="2363" y="1153"/>
                  </a:lnTo>
                  <a:lnTo>
                    <a:pt x="2363" y="1153"/>
                  </a:lnTo>
                  <a:lnTo>
                    <a:pt x="2207" y="1438"/>
                  </a:lnTo>
                  <a:lnTo>
                    <a:pt x="2036" y="17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7;p18">
              <a:extLst>
                <a:ext uri="{FF2B5EF4-FFF2-40B4-BE49-F238E27FC236}">
                  <a16:creationId xmlns:a16="http://schemas.microsoft.com/office/drawing/2014/main" id="{3F34F60A-713D-82E9-5E99-0B4C4E84877E}"/>
                </a:ext>
              </a:extLst>
            </p:cNvPr>
            <p:cNvSpPr/>
            <p:nvPr/>
          </p:nvSpPr>
          <p:spPr>
            <a:xfrm>
              <a:off x="1593913" y="3709500"/>
              <a:ext cx="61225" cy="34525"/>
            </a:xfrm>
            <a:custGeom>
              <a:avLst/>
              <a:gdLst/>
              <a:ahLst/>
              <a:cxnLst/>
              <a:rect l="l" t="t" r="r" b="b"/>
              <a:pathLst>
                <a:path w="2449" h="1381" fill="none" extrusionOk="0">
                  <a:moveTo>
                    <a:pt x="229" y="1381"/>
                  </a:moveTo>
                  <a:lnTo>
                    <a:pt x="229" y="1381"/>
                  </a:lnTo>
                  <a:lnTo>
                    <a:pt x="115" y="1068"/>
                  </a:lnTo>
                  <a:lnTo>
                    <a:pt x="1" y="769"/>
                  </a:lnTo>
                  <a:lnTo>
                    <a:pt x="2263" y="1"/>
                  </a:lnTo>
                  <a:lnTo>
                    <a:pt x="2263" y="1"/>
                  </a:lnTo>
                  <a:lnTo>
                    <a:pt x="2448" y="499"/>
                  </a:lnTo>
                  <a:lnTo>
                    <a:pt x="229" y="13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8;p18">
              <a:extLst>
                <a:ext uri="{FF2B5EF4-FFF2-40B4-BE49-F238E27FC236}">
                  <a16:creationId xmlns:a16="http://schemas.microsoft.com/office/drawing/2014/main" id="{EA53002E-749C-F687-B18C-ACF6211C5E90}"/>
                </a:ext>
              </a:extLst>
            </p:cNvPr>
            <p:cNvSpPr/>
            <p:nvPr/>
          </p:nvSpPr>
          <p:spPr>
            <a:xfrm>
              <a:off x="2155638" y="3689575"/>
              <a:ext cx="61225" cy="30625"/>
            </a:xfrm>
            <a:custGeom>
              <a:avLst/>
              <a:gdLst/>
              <a:ahLst/>
              <a:cxnLst/>
              <a:rect l="l" t="t" r="r" b="b"/>
              <a:pathLst>
                <a:path w="2449" h="1225" fill="none" extrusionOk="0">
                  <a:moveTo>
                    <a:pt x="2278" y="1225"/>
                  </a:moveTo>
                  <a:lnTo>
                    <a:pt x="1" y="527"/>
                  </a:lnTo>
                  <a:lnTo>
                    <a:pt x="1" y="527"/>
                  </a:lnTo>
                  <a:lnTo>
                    <a:pt x="143" y="1"/>
                  </a:lnTo>
                  <a:lnTo>
                    <a:pt x="2448" y="598"/>
                  </a:lnTo>
                  <a:lnTo>
                    <a:pt x="2448" y="598"/>
                  </a:lnTo>
                  <a:lnTo>
                    <a:pt x="2278" y="12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9;p18">
              <a:extLst>
                <a:ext uri="{FF2B5EF4-FFF2-40B4-BE49-F238E27FC236}">
                  <a16:creationId xmlns:a16="http://schemas.microsoft.com/office/drawing/2014/main" id="{22B271F2-29E3-68BE-21B7-CCCFF0FA2016}"/>
                </a:ext>
              </a:extLst>
            </p:cNvPr>
            <p:cNvSpPr/>
            <p:nvPr/>
          </p:nvSpPr>
          <p:spPr>
            <a:xfrm>
              <a:off x="1577563" y="3644400"/>
              <a:ext cx="60850" cy="20650"/>
            </a:xfrm>
            <a:custGeom>
              <a:avLst/>
              <a:gdLst/>
              <a:ahLst/>
              <a:cxnLst/>
              <a:rect l="l" t="t" r="r" b="b"/>
              <a:pathLst>
                <a:path w="2434" h="826" fill="none" extrusionOk="0">
                  <a:moveTo>
                    <a:pt x="71" y="826"/>
                  </a:moveTo>
                  <a:lnTo>
                    <a:pt x="71" y="826"/>
                  </a:lnTo>
                  <a:lnTo>
                    <a:pt x="29" y="499"/>
                  </a:lnTo>
                  <a:lnTo>
                    <a:pt x="0" y="171"/>
                  </a:lnTo>
                  <a:lnTo>
                    <a:pt x="2377" y="1"/>
                  </a:lnTo>
                  <a:lnTo>
                    <a:pt x="2377" y="1"/>
                  </a:lnTo>
                  <a:lnTo>
                    <a:pt x="2434" y="527"/>
                  </a:lnTo>
                  <a:lnTo>
                    <a:pt x="71" y="8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80;p18">
              <a:extLst>
                <a:ext uri="{FF2B5EF4-FFF2-40B4-BE49-F238E27FC236}">
                  <a16:creationId xmlns:a16="http://schemas.microsoft.com/office/drawing/2014/main" id="{4619F35D-3961-0043-0DB2-F510CF2D6488}"/>
                </a:ext>
              </a:extLst>
            </p:cNvPr>
            <p:cNvSpPr/>
            <p:nvPr/>
          </p:nvSpPr>
          <p:spPr>
            <a:xfrm>
              <a:off x="2167038" y="3622700"/>
              <a:ext cx="60150" cy="17450"/>
            </a:xfrm>
            <a:custGeom>
              <a:avLst/>
              <a:gdLst/>
              <a:ahLst/>
              <a:cxnLst/>
              <a:rect l="l" t="t" r="r" b="b"/>
              <a:pathLst>
                <a:path w="2406" h="698" fill="none" extrusionOk="0">
                  <a:moveTo>
                    <a:pt x="2391" y="698"/>
                  </a:moveTo>
                  <a:lnTo>
                    <a:pt x="0" y="570"/>
                  </a:lnTo>
                  <a:lnTo>
                    <a:pt x="0" y="570"/>
                  </a:lnTo>
                  <a:lnTo>
                    <a:pt x="14" y="43"/>
                  </a:lnTo>
                  <a:lnTo>
                    <a:pt x="1978" y="1"/>
                  </a:lnTo>
                  <a:lnTo>
                    <a:pt x="2405" y="1"/>
                  </a:lnTo>
                  <a:lnTo>
                    <a:pt x="2405" y="1"/>
                  </a:lnTo>
                  <a:lnTo>
                    <a:pt x="2405" y="356"/>
                  </a:lnTo>
                  <a:lnTo>
                    <a:pt x="2391" y="69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81;p18">
              <a:extLst>
                <a:ext uri="{FF2B5EF4-FFF2-40B4-BE49-F238E27FC236}">
                  <a16:creationId xmlns:a16="http://schemas.microsoft.com/office/drawing/2014/main" id="{C1803C0E-3449-A063-D38A-E30162936BCC}"/>
                </a:ext>
              </a:extLst>
            </p:cNvPr>
            <p:cNvSpPr/>
            <p:nvPr/>
          </p:nvSpPr>
          <p:spPr>
            <a:xfrm>
              <a:off x="1578988" y="3567550"/>
              <a:ext cx="61200" cy="23525"/>
            </a:xfrm>
            <a:custGeom>
              <a:avLst/>
              <a:gdLst/>
              <a:ahLst/>
              <a:cxnLst/>
              <a:rect l="l" t="t" r="r" b="b"/>
              <a:pathLst>
                <a:path w="2448" h="941" fill="none" extrusionOk="0">
                  <a:moveTo>
                    <a:pt x="2362" y="940"/>
                  </a:moveTo>
                  <a:lnTo>
                    <a:pt x="0" y="641"/>
                  </a:lnTo>
                  <a:lnTo>
                    <a:pt x="0" y="641"/>
                  </a:lnTo>
                  <a:lnTo>
                    <a:pt x="100" y="1"/>
                  </a:lnTo>
                  <a:lnTo>
                    <a:pt x="2448" y="399"/>
                  </a:lnTo>
                  <a:lnTo>
                    <a:pt x="2448" y="399"/>
                  </a:lnTo>
                  <a:lnTo>
                    <a:pt x="2362" y="9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82;p18">
              <a:extLst>
                <a:ext uri="{FF2B5EF4-FFF2-40B4-BE49-F238E27FC236}">
                  <a16:creationId xmlns:a16="http://schemas.microsoft.com/office/drawing/2014/main" id="{99CA6E42-13F7-398F-C18F-BD9A7A893A95}"/>
                </a:ext>
              </a:extLst>
            </p:cNvPr>
            <p:cNvSpPr/>
            <p:nvPr/>
          </p:nvSpPr>
          <p:spPr>
            <a:xfrm>
              <a:off x="2158838" y="3541600"/>
              <a:ext cx="61575" cy="28125"/>
            </a:xfrm>
            <a:custGeom>
              <a:avLst/>
              <a:gdLst/>
              <a:ahLst/>
              <a:cxnLst/>
              <a:rect l="l" t="t" r="r" b="b"/>
              <a:pathLst>
                <a:path w="2463" h="1125" fill="none" extrusionOk="0">
                  <a:moveTo>
                    <a:pt x="129" y="1124"/>
                  </a:moveTo>
                  <a:lnTo>
                    <a:pt x="129" y="1124"/>
                  </a:lnTo>
                  <a:lnTo>
                    <a:pt x="1" y="598"/>
                  </a:lnTo>
                  <a:lnTo>
                    <a:pt x="2306" y="0"/>
                  </a:lnTo>
                  <a:lnTo>
                    <a:pt x="2306" y="0"/>
                  </a:lnTo>
                  <a:lnTo>
                    <a:pt x="2463" y="626"/>
                  </a:lnTo>
                  <a:lnTo>
                    <a:pt x="129" y="11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83;p18">
              <a:extLst>
                <a:ext uri="{FF2B5EF4-FFF2-40B4-BE49-F238E27FC236}">
                  <a16:creationId xmlns:a16="http://schemas.microsoft.com/office/drawing/2014/main" id="{ED1155CB-79D3-6007-BEC1-CC68BC04FA07}"/>
                </a:ext>
              </a:extLst>
            </p:cNvPr>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84;p18">
              <a:extLst>
                <a:ext uri="{FF2B5EF4-FFF2-40B4-BE49-F238E27FC236}">
                  <a16:creationId xmlns:a16="http://schemas.microsoft.com/office/drawing/2014/main" id="{DBFF26CB-489F-77B5-DE7A-EF56B6D8AFEE}"/>
                </a:ext>
              </a:extLst>
            </p:cNvPr>
            <p:cNvSpPr/>
            <p:nvPr/>
          </p:nvSpPr>
          <p:spPr>
            <a:xfrm>
              <a:off x="2134313" y="3465825"/>
              <a:ext cx="59775" cy="40925"/>
            </a:xfrm>
            <a:custGeom>
              <a:avLst/>
              <a:gdLst/>
              <a:ahLst/>
              <a:cxnLst/>
              <a:rect l="l" t="t" r="r" b="b"/>
              <a:pathLst>
                <a:path w="2391" h="1637" fill="none" extrusionOk="0">
                  <a:moveTo>
                    <a:pt x="242" y="1637"/>
                  </a:moveTo>
                  <a:lnTo>
                    <a:pt x="242" y="1637"/>
                  </a:lnTo>
                  <a:lnTo>
                    <a:pt x="0" y="1167"/>
                  </a:lnTo>
                  <a:lnTo>
                    <a:pt x="2078" y="0"/>
                  </a:lnTo>
                  <a:lnTo>
                    <a:pt x="2078" y="0"/>
                  </a:lnTo>
                  <a:lnTo>
                    <a:pt x="2234" y="285"/>
                  </a:lnTo>
                  <a:lnTo>
                    <a:pt x="2391" y="584"/>
                  </a:lnTo>
                  <a:lnTo>
                    <a:pt x="242" y="16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5;p18">
              <a:extLst>
                <a:ext uri="{FF2B5EF4-FFF2-40B4-BE49-F238E27FC236}">
                  <a16:creationId xmlns:a16="http://schemas.microsoft.com/office/drawing/2014/main" id="{D25CB1D3-DAE1-7723-9839-7A044ACD3B7B}"/>
                </a:ext>
              </a:extLst>
            </p:cNvPr>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6;p18">
              <a:extLst>
                <a:ext uri="{FF2B5EF4-FFF2-40B4-BE49-F238E27FC236}">
                  <a16:creationId xmlns:a16="http://schemas.microsoft.com/office/drawing/2014/main" id="{B640A82A-5FD4-0CA9-9CDF-CACA1D57FC38}"/>
                </a:ext>
              </a:extLst>
            </p:cNvPr>
            <p:cNvSpPr/>
            <p:nvPr/>
          </p:nvSpPr>
          <p:spPr>
            <a:xfrm>
              <a:off x="2094813" y="3400350"/>
              <a:ext cx="54450" cy="50900"/>
            </a:xfrm>
            <a:custGeom>
              <a:avLst/>
              <a:gdLst/>
              <a:ahLst/>
              <a:cxnLst/>
              <a:rect l="l" t="t" r="r" b="b"/>
              <a:pathLst>
                <a:path w="2178" h="2036" fill="none" extrusionOk="0">
                  <a:moveTo>
                    <a:pt x="356" y="2036"/>
                  </a:moveTo>
                  <a:lnTo>
                    <a:pt x="356" y="2036"/>
                  </a:lnTo>
                  <a:lnTo>
                    <a:pt x="1" y="1637"/>
                  </a:lnTo>
                  <a:lnTo>
                    <a:pt x="1737" y="1"/>
                  </a:lnTo>
                  <a:lnTo>
                    <a:pt x="1737" y="1"/>
                  </a:lnTo>
                  <a:lnTo>
                    <a:pt x="2178" y="470"/>
                  </a:lnTo>
                  <a:lnTo>
                    <a:pt x="356" y="20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7;p18">
              <a:extLst>
                <a:ext uri="{FF2B5EF4-FFF2-40B4-BE49-F238E27FC236}">
                  <a16:creationId xmlns:a16="http://schemas.microsoft.com/office/drawing/2014/main" id="{E5D9F00A-E716-17D5-33D7-D509C8C75F79}"/>
                </a:ext>
              </a:extLst>
            </p:cNvPr>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8;p18">
              <a:extLst>
                <a:ext uri="{FF2B5EF4-FFF2-40B4-BE49-F238E27FC236}">
                  <a16:creationId xmlns:a16="http://schemas.microsoft.com/office/drawing/2014/main" id="{87109F14-A67E-0514-6AB4-AAC6FF41930B}"/>
                </a:ext>
              </a:extLst>
            </p:cNvPr>
            <p:cNvSpPr/>
            <p:nvPr/>
          </p:nvSpPr>
          <p:spPr>
            <a:xfrm>
              <a:off x="2043588" y="3348425"/>
              <a:ext cx="45200" cy="58000"/>
            </a:xfrm>
            <a:custGeom>
              <a:avLst/>
              <a:gdLst/>
              <a:ahLst/>
              <a:cxnLst/>
              <a:rect l="l" t="t" r="r" b="b"/>
              <a:pathLst>
                <a:path w="1808" h="2320" fill="none" extrusionOk="0">
                  <a:moveTo>
                    <a:pt x="442" y="2320"/>
                  </a:moveTo>
                  <a:lnTo>
                    <a:pt x="442" y="2320"/>
                  </a:lnTo>
                  <a:lnTo>
                    <a:pt x="0" y="2021"/>
                  </a:lnTo>
                  <a:lnTo>
                    <a:pt x="1267" y="0"/>
                  </a:lnTo>
                  <a:lnTo>
                    <a:pt x="1267" y="0"/>
                  </a:lnTo>
                  <a:lnTo>
                    <a:pt x="1808" y="356"/>
                  </a:lnTo>
                  <a:lnTo>
                    <a:pt x="442" y="23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9;p18">
              <a:extLst>
                <a:ext uri="{FF2B5EF4-FFF2-40B4-BE49-F238E27FC236}">
                  <a16:creationId xmlns:a16="http://schemas.microsoft.com/office/drawing/2014/main" id="{C37B3D0D-A107-E166-F49E-044E533696AC}"/>
                </a:ext>
              </a:extLst>
            </p:cNvPr>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90;p18">
              <a:extLst>
                <a:ext uri="{FF2B5EF4-FFF2-40B4-BE49-F238E27FC236}">
                  <a16:creationId xmlns:a16="http://schemas.microsoft.com/office/drawing/2014/main" id="{B70BDEB2-37D2-6F37-58E0-35949D283EC3}"/>
                </a:ext>
              </a:extLst>
            </p:cNvPr>
            <p:cNvSpPr/>
            <p:nvPr/>
          </p:nvSpPr>
          <p:spPr>
            <a:xfrm>
              <a:off x="1983113" y="3313900"/>
              <a:ext cx="33825" cy="61225"/>
            </a:xfrm>
            <a:custGeom>
              <a:avLst/>
              <a:gdLst/>
              <a:ahLst/>
              <a:cxnLst/>
              <a:rect l="l" t="t" r="r" b="b"/>
              <a:pathLst>
                <a:path w="1353" h="2449" fill="none" extrusionOk="0">
                  <a:moveTo>
                    <a:pt x="513" y="2449"/>
                  </a:moveTo>
                  <a:lnTo>
                    <a:pt x="513" y="2449"/>
                  </a:lnTo>
                  <a:lnTo>
                    <a:pt x="0" y="2278"/>
                  </a:lnTo>
                  <a:lnTo>
                    <a:pt x="726" y="1"/>
                  </a:lnTo>
                  <a:lnTo>
                    <a:pt x="726" y="1"/>
                  </a:lnTo>
                  <a:lnTo>
                    <a:pt x="1352" y="214"/>
                  </a:lnTo>
                  <a:lnTo>
                    <a:pt x="513" y="24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91;p18">
              <a:extLst>
                <a:ext uri="{FF2B5EF4-FFF2-40B4-BE49-F238E27FC236}">
                  <a16:creationId xmlns:a16="http://schemas.microsoft.com/office/drawing/2014/main" id="{74906E33-25CA-0FD6-8E81-84A594FD4542}"/>
                </a:ext>
              </a:extLst>
            </p:cNvPr>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92;p18">
              <a:extLst>
                <a:ext uri="{FF2B5EF4-FFF2-40B4-BE49-F238E27FC236}">
                  <a16:creationId xmlns:a16="http://schemas.microsoft.com/office/drawing/2014/main" id="{B34F8FD4-50D2-3AB6-8D04-3FCA2B6C3D16}"/>
                </a:ext>
              </a:extLst>
            </p:cNvPr>
            <p:cNvSpPr/>
            <p:nvPr/>
          </p:nvSpPr>
          <p:spPr>
            <a:xfrm>
              <a:off x="1917663" y="3298975"/>
              <a:ext cx="19925" cy="60500"/>
            </a:xfrm>
            <a:custGeom>
              <a:avLst/>
              <a:gdLst/>
              <a:ahLst/>
              <a:cxnLst/>
              <a:rect l="l" t="t" r="r" b="b"/>
              <a:pathLst>
                <a:path w="797" h="2420" fill="none" extrusionOk="0">
                  <a:moveTo>
                    <a:pt x="541" y="2419"/>
                  </a:moveTo>
                  <a:lnTo>
                    <a:pt x="541" y="2419"/>
                  </a:lnTo>
                  <a:lnTo>
                    <a:pt x="0" y="2377"/>
                  </a:lnTo>
                  <a:lnTo>
                    <a:pt x="142" y="0"/>
                  </a:lnTo>
                  <a:lnTo>
                    <a:pt x="142" y="0"/>
                  </a:lnTo>
                  <a:lnTo>
                    <a:pt x="797" y="57"/>
                  </a:lnTo>
                  <a:lnTo>
                    <a:pt x="541" y="24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93;p18">
              <a:extLst>
                <a:ext uri="{FF2B5EF4-FFF2-40B4-BE49-F238E27FC236}">
                  <a16:creationId xmlns:a16="http://schemas.microsoft.com/office/drawing/2014/main" id="{3E8CDA20-3273-FA87-7167-EF1A12E7A185}"/>
                </a:ext>
              </a:extLst>
            </p:cNvPr>
            <p:cNvSpPr/>
            <p:nvPr/>
          </p:nvSpPr>
          <p:spPr>
            <a:xfrm>
              <a:off x="851113" y="2915825"/>
              <a:ext cx="557500" cy="412350"/>
            </a:xfrm>
            <a:custGeom>
              <a:avLst/>
              <a:gdLst/>
              <a:ahLst/>
              <a:cxnLst/>
              <a:rect l="l" t="t" r="r" b="b"/>
              <a:pathLst>
                <a:path w="22300" h="16494" extrusionOk="0">
                  <a:moveTo>
                    <a:pt x="1" y="1"/>
                  </a:moveTo>
                  <a:lnTo>
                    <a:pt x="1" y="16493"/>
                  </a:lnTo>
                  <a:lnTo>
                    <a:pt x="3573" y="16493"/>
                  </a:lnTo>
                  <a:lnTo>
                    <a:pt x="3573" y="3587"/>
                  </a:lnTo>
                  <a:lnTo>
                    <a:pt x="22299" y="3587"/>
                  </a:lnTo>
                  <a:lnTo>
                    <a:pt x="222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94;p18">
              <a:extLst>
                <a:ext uri="{FF2B5EF4-FFF2-40B4-BE49-F238E27FC236}">
                  <a16:creationId xmlns:a16="http://schemas.microsoft.com/office/drawing/2014/main" id="{3E3532B7-50E8-369E-CD55-C8EF0536BE62}"/>
                </a:ext>
              </a:extLst>
            </p:cNvPr>
            <p:cNvSpPr/>
            <p:nvPr/>
          </p:nvSpPr>
          <p:spPr>
            <a:xfrm>
              <a:off x="851113" y="3935050"/>
              <a:ext cx="557500" cy="412325"/>
            </a:xfrm>
            <a:custGeom>
              <a:avLst/>
              <a:gdLst/>
              <a:ahLst/>
              <a:cxnLst/>
              <a:rect l="l" t="t" r="r" b="b"/>
              <a:pathLst>
                <a:path w="22300" h="16493" extrusionOk="0">
                  <a:moveTo>
                    <a:pt x="1" y="0"/>
                  </a:moveTo>
                  <a:lnTo>
                    <a:pt x="1" y="16493"/>
                  </a:lnTo>
                  <a:lnTo>
                    <a:pt x="22299" y="16493"/>
                  </a:lnTo>
                  <a:lnTo>
                    <a:pt x="22299" y="12907"/>
                  </a:lnTo>
                  <a:lnTo>
                    <a:pt x="3573" y="12907"/>
                  </a:lnTo>
                  <a:lnTo>
                    <a:pt x="3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5;p18">
              <a:extLst>
                <a:ext uri="{FF2B5EF4-FFF2-40B4-BE49-F238E27FC236}">
                  <a16:creationId xmlns:a16="http://schemas.microsoft.com/office/drawing/2014/main" id="{CC054216-3F14-5B7A-8F44-C15EE173F6C7}"/>
                </a:ext>
              </a:extLst>
            </p:cNvPr>
            <p:cNvSpPr/>
            <p:nvPr/>
          </p:nvSpPr>
          <p:spPr>
            <a:xfrm>
              <a:off x="2427438" y="2915825"/>
              <a:ext cx="557125" cy="412350"/>
            </a:xfrm>
            <a:custGeom>
              <a:avLst/>
              <a:gdLst/>
              <a:ahLst/>
              <a:cxnLst/>
              <a:rect l="l" t="t" r="r" b="b"/>
              <a:pathLst>
                <a:path w="22285" h="16494" extrusionOk="0">
                  <a:moveTo>
                    <a:pt x="0" y="1"/>
                  </a:moveTo>
                  <a:lnTo>
                    <a:pt x="0" y="3587"/>
                  </a:lnTo>
                  <a:lnTo>
                    <a:pt x="18713" y="3587"/>
                  </a:lnTo>
                  <a:lnTo>
                    <a:pt x="18713" y="16493"/>
                  </a:lnTo>
                  <a:lnTo>
                    <a:pt x="22284" y="16493"/>
                  </a:lnTo>
                  <a:lnTo>
                    <a:pt x="222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6;p18">
              <a:extLst>
                <a:ext uri="{FF2B5EF4-FFF2-40B4-BE49-F238E27FC236}">
                  <a16:creationId xmlns:a16="http://schemas.microsoft.com/office/drawing/2014/main" id="{779E927B-438D-6EB7-D0DF-D4DC2AFC4F37}"/>
                </a:ext>
              </a:extLst>
            </p:cNvPr>
            <p:cNvSpPr/>
            <p:nvPr/>
          </p:nvSpPr>
          <p:spPr>
            <a:xfrm>
              <a:off x="2427438" y="3935050"/>
              <a:ext cx="557125" cy="412325"/>
            </a:xfrm>
            <a:custGeom>
              <a:avLst/>
              <a:gdLst/>
              <a:ahLst/>
              <a:cxnLst/>
              <a:rect l="l" t="t" r="r" b="b"/>
              <a:pathLst>
                <a:path w="22285" h="16493" extrusionOk="0">
                  <a:moveTo>
                    <a:pt x="18713" y="0"/>
                  </a:moveTo>
                  <a:lnTo>
                    <a:pt x="18713" y="12907"/>
                  </a:lnTo>
                  <a:lnTo>
                    <a:pt x="0" y="12907"/>
                  </a:lnTo>
                  <a:lnTo>
                    <a:pt x="0" y="16493"/>
                  </a:lnTo>
                  <a:lnTo>
                    <a:pt x="22284" y="16493"/>
                  </a:lnTo>
                  <a:lnTo>
                    <a:pt x="222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7;p18">
              <a:extLst>
                <a:ext uri="{FF2B5EF4-FFF2-40B4-BE49-F238E27FC236}">
                  <a16:creationId xmlns:a16="http://schemas.microsoft.com/office/drawing/2014/main" id="{A677D0E6-634C-617E-642C-0D632E3C4BDA}"/>
                </a:ext>
              </a:extLst>
            </p:cNvPr>
            <p:cNvSpPr/>
            <p:nvPr/>
          </p:nvSpPr>
          <p:spPr>
            <a:xfrm>
              <a:off x="1581463" y="3255575"/>
              <a:ext cx="389575" cy="389575"/>
            </a:xfrm>
            <a:custGeom>
              <a:avLst/>
              <a:gdLst/>
              <a:ahLst/>
              <a:cxnLst/>
              <a:rect l="l" t="t" r="r" b="b"/>
              <a:pathLst>
                <a:path w="15583" h="15583" extrusionOk="0">
                  <a:moveTo>
                    <a:pt x="10986" y="1836"/>
                  </a:moveTo>
                  <a:lnTo>
                    <a:pt x="11314" y="4198"/>
                  </a:lnTo>
                  <a:lnTo>
                    <a:pt x="10787" y="4283"/>
                  </a:lnTo>
                  <a:lnTo>
                    <a:pt x="10346" y="1950"/>
                  </a:lnTo>
                  <a:lnTo>
                    <a:pt x="10659" y="1893"/>
                  </a:lnTo>
                  <a:lnTo>
                    <a:pt x="10986" y="1836"/>
                  </a:lnTo>
                  <a:close/>
                  <a:moveTo>
                    <a:pt x="7841" y="2704"/>
                  </a:moveTo>
                  <a:lnTo>
                    <a:pt x="8752" y="4895"/>
                  </a:lnTo>
                  <a:lnTo>
                    <a:pt x="8268" y="5123"/>
                  </a:lnTo>
                  <a:lnTo>
                    <a:pt x="7244" y="2960"/>
                  </a:lnTo>
                  <a:lnTo>
                    <a:pt x="7841" y="2704"/>
                  </a:lnTo>
                  <a:close/>
                  <a:moveTo>
                    <a:pt x="5010" y="4312"/>
                  </a:moveTo>
                  <a:lnTo>
                    <a:pt x="6447" y="6219"/>
                  </a:lnTo>
                  <a:lnTo>
                    <a:pt x="6020" y="6546"/>
                  </a:lnTo>
                  <a:lnTo>
                    <a:pt x="4497" y="4725"/>
                  </a:lnTo>
                  <a:lnTo>
                    <a:pt x="4754" y="4511"/>
                  </a:lnTo>
                  <a:lnTo>
                    <a:pt x="5010" y="4312"/>
                  </a:lnTo>
                  <a:close/>
                  <a:moveTo>
                    <a:pt x="2662" y="6574"/>
                  </a:moveTo>
                  <a:lnTo>
                    <a:pt x="4526" y="8069"/>
                  </a:lnTo>
                  <a:lnTo>
                    <a:pt x="4199" y="8496"/>
                  </a:lnTo>
                  <a:lnTo>
                    <a:pt x="2278" y="7101"/>
                  </a:lnTo>
                  <a:lnTo>
                    <a:pt x="2662" y="6574"/>
                  </a:lnTo>
                  <a:close/>
                  <a:moveTo>
                    <a:pt x="954" y="9364"/>
                  </a:moveTo>
                  <a:lnTo>
                    <a:pt x="3131" y="10345"/>
                  </a:lnTo>
                  <a:lnTo>
                    <a:pt x="2918" y="10829"/>
                  </a:lnTo>
                  <a:lnTo>
                    <a:pt x="698" y="9961"/>
                  </a:lnTo>
                  <a:lnTo>
                    <a:pt x="954" y="9364"/>
                  </a:lnTo>
                  <a:close/>
                  <a:moveTo>
                    <a:pt x="7386" y="0"/>
                  </a:move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8268" y="15568"/>
                  </a:lnTo>
                  <a:lnTo>
                    <a:pt x="8724" y="15525"/>
                  </a:lnTo>
                  <a:lnTo>
                    <a:pt x="8667" y="15255"/>
                  </a:lnTo>
                  <a:lnTo>
                    <a:pt x="8624" y="14984"/>
                  </a:lnTo>
                  <a:lnTo>
                    <a:pt x="8610" y="1471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477" y="9833"/>
                  </a:lnTo>
                  <a:lnTo>
                    <a:pt x="13733" y="9862"/>
                  </a:lnTo>
                  <a:lnTo>
                    <a:pt x="13989" y="9890"/>
                  </a:lnTo>
                  <a:lnTo>
                    <a:pt x="14231" y="9947"/>
                  </a:lnTo>
                  <a:lnTo>
                    <a:pt x="14487" y="10004"/>
                  </a:lnTo>
                  <a:lnTo>
                    <a:pt x="14715" y="10075"/>
                  </a:lnTo>
                  <a:lnTo>
                    <a:pt x="14956" y="101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448" y="411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close/>
                </a:path>
              </a:pathLst>
            </a:custGeom>
            <a:solidFill>
              <a:srgbClr val="45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8;p18">
              <a:extLst>
                <a:ext uri="{FF2B5EF4-FFF2-40B4-BE49-F238E27FC236}">
                  <a16:creationId xmlns:a16="http://schemas.microsoft.com/office/drawing/2014/main" id="{EE4DC939-BD6E-4AED-502C-9A0A54611D19}"/>
                </a:ext>
              </a:extLst>
            </p:cNvPr>
            <p:cNvSpPr/>
            <p:nvPr/>
          </p:nvSpPr>
          <p:spPr>
            <a:xfrm>
              <a:off x="1598913" y="3489650"/>
              <a:ext cx="60850" cy="36675"/>
            </a:xfrm>
            <a:custGeom>
              <a:avLst/>
              <a:gdLst/>
              <a:ahLst/>
              <a:cxnLst/>
              <a:rect l="l" t="t" r="r" b="b"/>
              <a:pathLst>
                <a:path w="2434" h="1467" fill="none" extrusionOk="0">
                  <a:moveTo>
                    <a:pt x="2220" y="1466"/>
                  </a:moveTo>
                  <a:lnTo>
                    <a:pt x="0" y="598"/>
                  </a:lnTo>
                  <a:lnTo>
                    <a:pt x="0" y="598"/>
                  </a:lnTo>
                  <a:lnTo>
                    <a:pt x="256" y="1"/>
                  </a:lnTo>
                  <a:lnTo>
                    <a:pt x="2433" y="982"/>
                  </a:lnTo>
                  <a:lnTo>
                    <a:pt x="2433" y="982"/>
                  </a:lnTo>
                  <a:lnTo>
                    <a:pt x="2220" y="146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9;p18">
              <a:extLst>
                <a:ext uri="{FF2B5EF4-FFF2-40B4-BE49-F238E27FC236}">
                  <a16:creationId xmlns:a16="http://schemas.microsoft.com/office/drawing/2014/main" id="{237C1843-25A9-F14A-D316-E1B9CC965223}"/>
                </a:ext>
              </a:extLst>
            </p:cNvPr>
            <p:cNvSpPr/>
            <p:nvPr/>
          </p:nvSpPr>
          <p:spPr>
            <a:xfrm>
              <a:off x="1638388" y="3419925"/>
              <a:ext cx="56225" cy="48050"/>
            </a:xfrm>
            <a:custGeom>
              <a:avLst/>
              <a:gdLst/>
              <a:ahLst/>
              <a:cxnLst/>
              <a:rect l="l" t="t" r="r" b="b"/>
              <a:pathLst>
                <a:path w="2249" h="1922" fill="none" extrusionOk="0">
                  <a:moveTo>
                    <a:pt x="1922" y="1922"/>
                  </a:moveTo>
                  <a:lnTo>
                    <a:pt x="1" y="527"/>
                  </a:lnTo>
                  <a:lnTo>
                    <a:pt x="1" y="527"/>
                  </a:lnTo>
                  <a:lnTo>
                    <a:pt x="385" y="0"/>
                  </a:lnTo>
                  <a:lnTo>
                    <a:pt x="2249" y="1495"/>
                  </a:lnTo>
                  <a:lnTo>
                    <a:pt x="2249" y="1495"/>
                  </a:lnTo>
                  <a:lnTo>
                    <a:pt x="1922" y="19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00;p18">
              <a:extLst>
                <a:ext uri="{FF2B5EF4-FFF2-40B4-BE49-F238E27FC236}">
                  <a16:creationId xmlns:a16="http://schemas.microsoft.com/office/drawing/2014/main" id="{517F0501-67DB-C25B-82E9-0FAA2DD2FAA8}"/>
                </a:ext>
              </a:extLst>
            </p:cNvPr>
            <p:cNvSpPr/>
            <p:nvPr/>
          </p:nvSpPr>
          <p:spPr>
            <a:xfrm>
              <a:off x="1693888" y="3363350"/>
              <a:ext cx="48750" cy="55900"/>
            </a:xfrm>
            <a:custGeom>
              <a:avLst/>
              <a:gdLst/>
              <a:ahLst/>
              <a:cxnLst/>
              <a:rect l="l" t="t" r="r" b="b"/>
              <a:pathLst>
                <a:path w="1950" h="2236" fill="none" extrusionOk="0">
                  <a:moveTo>
                    <a:pt x="1523" y="2235"/>
                  </a:moveTo>
                  <a:lnTo>
                    <a:pt x="0" y="414"/>
                  </a:lnTo>
                  <a:lnTo>
                    <a:pt x="0" y="414"/>
                  </a:lnTo>
                  <a:lnTo>
                    <a:pt x="257" y="200"/>
                  </a:lnTo>
                  <a:lnTo>
                    <a:pt x="513" y="1"/>
                  </a:lnTo>
                  <a:lnTo>
                    <a:pt x="1950" y="1908"/>
                  </a:lnTo>
                  <a:lnTo>
                    <a:pt x="1950" y="1908"/>
                  </a:lnTo>
                  <a:lnTo>
                    <a:pt x="1523" y="22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01;p18">
              <a:extLst>
                <a:ext uri="{FF2B5EF4-FFF2-40B4-BE49-F238E27FC236}">
                  <a16:creationId xmlns:a16="http://schemas.microsoft.com/office/drawing/2014/main" id="{F15E0518-E7C2-EC18-61E5-25C70B77E80D}"/>
                </a:ext>
              </a:extLst>
            </p:cNvPr>
            <p:cNvSpPr/>
            <p:nvPr/>
          </p:nvSpPr>
          <p:spPr>
            <a:xfrm>
              <a:off x="1762538" y="3323150"/>
              <a:ext cx="37750" cy="60525"/>
            </a:xfrm>
            <a:custGeom>
              <a:avLst/>
              <a:gdLst/>
              <a:ahLst/>
              <a:cxnLst/>
              <a:rect l="l" t="t" r="r" b="b"/>
              <a:pathLst>
                <a:path w="1510" h="2421" fill="none" extrusionOk="0">
                  <a:moveTo>
                    <a:pt x="1025" y="2420"/>
                  </a:moveTo>
                  <a:lnTo>
                    <a:pt x="1" y="257"/>
                  </a:lnTo>
                  <a:lnTo>
                    <a:pt x="1" y="257"/>
                  </a:lnTo>
                  <a:lnTo>
                    <a:pt x="598" y="1"/>
                  </a:lnTo>
                  <a:lnTo>
                    <a:pt x="1509" y="2192"/>
                  </a:lnTo>
                  <a:lnTo>
                    <a:pt x="1509" y="2192"/>
                  </a:lnTo>
                  <a:lnTo>
                    <a:pt x="1025" y="2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02;p18">
              <a:extLst>
                <a:ext uri="{FF2B5EF4-FFF2-40B4-BE49-F238E27FC236}">
                  <a16:creationId xmlns:a16="http://schemas.microsoft.com/office/drawing/2014/main" id="{53057ACF-7FE4-B29F-9F74-4AA86C91A4E2}"/>
                </a:ext>
              </a:extLst>
            </p:cNvPr>
            <p:cNvSpPr/>
            <p:nvPr/>
          </p:nvSpPr>
          <p:spPr>
            <a:xfrm>
              <a:off x="1840088" y="3301450"/>
              <a:ext cx="24225" cy="61225"/>
            </a:xfrm>
            <a:custGeom>
              <a:avLst/>
              <a:gdLst/>
              <a:ahLst/>
              <a:cxnLst/>
              <a:rect l="l" t="t" r="r" b="b"/>
              <a:pathLst>
                <a:path w="969" h="2449" fill="none" extrusionOk="0">
                  <a:moveTo>
                    <a:pt x="442" y="2448"/>
                  </a:moveTo>
                  <a:lnTo>
                    <a:pt x="1" y="115"/>
                  </a:lnTo>
                  <a:lnTo>
                    <a:pt x="1" y="115"/>
                  </a:lnTo>
                  <a:lnTo>
                    <a:pt x="314" y="58"/>
                  </a:lnTo>
                  <a:lnTo>
                    <a:pt x="641" y="1"/>
                  </a:lnTo>
                  <a:lnTo>
                    <a:pt x="969" y="2363"/>
                  </a:lnTo>
                  <a:lnTo>
                    <a:pt x="969" y="2363"/>
                  </a:lnTo>
                  <a:lnTo>
                    <a:pt x="442"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03;p18">
              <a:extLst>
                <a:ext uri="{FF2B5EF4-FFF2-40B4-BE49-F238E27FC236}">
                  <a16:creationId xmlns:a16="http://schemas.microsoft.com/office/drawing/2014/main" id="{06D23335-C553-F127-6E2B-FAB09CA6C9B1}"/>
                </a:ext>
              </a:extLst>
            </p:cNvPr>
            <p:cNvSpPr/>
            <p:nvPr/>
          </p:nvSpPr>
          <p:spPr>
            <a:xfrm>
              <a:off x="1581463" y="3255575"/>
              <a:ext cx="389575" cy="389575"/>
            </a:xfrm>
            <a:custGeom>
              <a:avLst/>
              <a:gdLst/>
              <a:ahLst/>
              <a:cxnLst/>
              <a:rect l="l" t="t" r="r" b="b"/>
              <a:pathLst>
                <a:path w="15583" h="15583" fill="none" extrusionOk="0">
                  <a:moveTo>
                    <a:pt x="7785" y="0"/>
                  </a:moveTo>
                  <a:lnTo>
                    <a:pt x="7785" y="0"/>
                  </a:lnTo>
                  <a:lnTo>
                    <a:pt x="7386" y="0"/>
                  </a:lnTo>
                  <a:lnTo>
                    <a:pt x="7002" y="29"/>
                  </a:lnTo>
                  <a:lnTo>
                    <a:pt x="6603" y="86"/>
                  </a:lnTo>
                  <a:lnTo>
                    <a:pt x="6219" y="157"/>
                  </a:lnTo>
                  <a:lnTo>
                    <a:pt x="5849" y="242"/>
                  </a:lnTo>
                  <a:lnTo>
                    <a:pt x="5479" y="342"/>
                  </a:lnTo>
                  <a:lnTo>
                    <a:pt x="5109" y="470"/>
                  </a:lnTo>
                  <a:lnTo>
                    <a:pt x="4754" y="612"/>
                  </a:lnTo>
                  <a:lnTo>
                    <a:pt x="4412" y="769"/>
                  </a:lnTo>
                  <a:lnTo>
                    <a:pt x="4085" y="939"/>
                  </a:lnTo>
                  <a:lnTo>
                    <a:pt x="3757" y="1124"/>
                  </a:lnTo>
                  <a:lnTo>
                    <a:pt x="3430" y="1324"/>
                  </a:lnTo>
                  <a:lnTo>
                    <a:pt x="3131" y="1537"/>
                  </a:lnTo>
                  <a:lnTo>
                    <a:pt x="2833" y="1779"/>
                  </a:lnTo>
                  <a:lnTo>
                    <a:pt x="2548" y="2021"/>
                  </a:lnTo>
                  <a:lnTo>
                    <a:pt x="2278" y="2277"/>
                  </a:lnTo>
                  <a:lnTo>
                    <a:pt x="2021" y="2547"/>
                  </a:lnTo>
                  <a:lnTo>
                    <a:pt x="1780" y="2832"/>
                  </a:lnTo>
                  <a:lnTo>
                    <a:pt x="1552" y="3131"/>
                  </a:lnTo>
                  <a:lnTo>
                    <a:pt x="1324" y="3430"/>
                  </a:lnTo>
                  <a:lnTo>
                    <a:pt x="1125" y="3743"/>
                  </a:lnTo>
                  <a:lnTo>
                    <a:pt x="940" y="4070"/>
                  </a:lnTo>
                  <a:lnTo>
                    <a:pt x="769" y="4412"/>
                  </a:lnTo>
                  <a:lnTo>
                    <a:pt x="613" y="4753"/>
                  </a:lnTo>
                  <a:lnTo>
                    <a:pt x="470" y="5109"/>
                  </a:lnTo>
                  <a:lnTo>
                    <a:pt x="357" y="5465"/>
                  </a:lnTo>
                  <a:lnTo>
                    <a:pt x="243" y="5835"/>
                  </a:lnTo>
                  <a:lnTo>
                    <a:pt x="157" y="6219"/>
                  </a:lnTo>
                  <a:lnTo>
                    <a:pt x="86" y="6603"/>
                  </a:lnTo>
                  <a:lnTo>
                    <a:pt x="43" y="6987"/>
                  </a:lnTo>
                  <a:lnTo>
                    <a:pt x="15" y="7386"/>
                  </a:lnTo>
                  <a:lnTo>
                    <a:pt x="1" y="7784"/>
                  </a:lnTo>
                  <a:lnTo>
                    <a:pt x="1" y="7784"/>
                  </a:lnTo>
                  <a:lnTo>
                    <a:pt x="15" y="8140"/>
                  </a:lnTo>
                  <a:lnTo>
                    <a:pt x="29" y="8496"/>
                  </a:lnTo>
                  <a:lnTo>
                    <a:pt x="72" y="8837"/>
                  </a:lnTo>
                  <a:lnTo>
                    <a:pt x="129" y="9179"/>
                  </a:lnTo>
                  <a:lnTo>
                    <a:pt x="200" y="9520"/>
                  </a:lnTo>
                  <a:lnTo>
                    <a:pt x="271" y="9847"/>
                  </a:lnTo>
                  <a:lnTo>
                    <a:pt x="371" y="10175"/>
                  </a:lnTo>
                  <a:lnTo>
                    <a:pt x="485" y="10502"/>
                  </a:lnTo>
                  <a:lnTo>
                    <a:pt x="613" y="10815"/>
                  </a:lnTo>
                  <a:lnTo>
                    <a:pt x="741" y="11114"/>
                  </a:lnTo>
                  <a:lnTo>
                    <a:pt x="897" y="11413"/>
                  </a:lnTo>
                  <a:lnTo>
                    <a:pt x="1054" y="11712"/>
                  </a:lnTo>
                  <a:lnTo>
                    <a:pt x="1225" y="11996"/>
                  </a:lnTo>
                  <a:lnTo>
                    <a:pt x="1410" y="12266"/>
                  </a:lnTo>
                  <a:lnTo>
                    <a:pt x="1609" y="12537"/>
                  </a:lnTo>
                  <a:lnTo>
                    <a:pt x="1822" y="12793"/>
                  </a:lnTo>
                  <a:lnTo>
                    <a:pt x="2349" y="12878"/>
                  </a:lnTo>
                  <a:lnTo>
                    <a:pt x="2349" y="12878"/>
                  </a:lnTo>
                  <a:lnTo>
                    <a:pt x="2292" y="13305"/>
                  </a:lnTo>
                  <a:lnTo>
                    <a:pt x="2292" y="13305"/>
                  </a:lnTo>
                  <a:lnTo>
                    <a:pt x="2562" y="13561"/>
                  </a:lnTo>
                  <a:lnTo>
                    <a:pt x="2833" y="13803"/>
                  </a:lnTo>
                  <a:lnTo>
                    <a:pt x="3131" y="14031"/>
                  </a:lnTo>
                  <a:lnTo>
                    <a:pt x="3444" y="14244"/>
                  </a:lnTo>
                  <a:lnTo>
                    <a:pt x="3757" y="14458"/>
                  </a:lnTo>
                  <a:lnTo>
                    <a:pt x="4085" y="14643"/>
                  </a:lnTo>
                  <a:lnTo>
                    <a:pt x="4412" y="14814"/>
                  </a:lnTo>
                  <a:lnTo>
                    <a:pt x="4768" y="14970"/>
                  </a:lnTo>
                  <a:lnTo>
                    <a:pt x="5109" y="15112"/>
                  </a:lnTo>
                  <a:lnTo>
                    <a:pt x="5479" y="15226"/>
                  </a:lnTo>
                  <a:lnTo>
                    <a:pt x="5849" y="15326"/>
                  </a:lnTo>
                  <a:lnTo>
                    <a:pt x="6219" y="15426"/>
                  </a:lnTo>
                  <a:lnTo>
                    <a:pt x="6603" y="15482"/>
                  </a:lnTo>
                  <a:lnTo>
                    <a:pt x="7002" y="15539"/>
                  </a:lnTo>
                  <a:lnTo>
                    <a:pt x="7386" y="15568"/>
                  </a:lnTo>
                  <a:lnTo>
                    <a:pt x="7785" y="15582"/>
                  </a:lnTo>
                  <a:lnTo>
                    <a:pt x="7785" y="15582"/>
                  </a:lnTo>
                  <a:lnTo>
                    <a:pt x="8268" y="15568"/>
                  </a:lnTo>
                  <a:lnTo>
                    <a:pt x="8724" y="15525"/>
                  </a:lnTo>
                  <a:lnTo>
                    <a:pt x="8724" y="15525"/>
                  </a:lnTo>
                  <a:lnTo>
                    <a:pt x="8667" y="15255"/>
                  </a:lnTo>
                  <a:lnTo>
                    <a:pt x="8624" y="14984"/>
                  </a:lnTo>
                  <a:lnTo>
                    <a:pt x="8610" y="14714"/>
                  </a:lnTo>
                  <a:lnTo>
                    <a:pt x="8596" y="14444"/>
                  </a:lnTo>
                  <a:lnTo>
                    <a:pt x="8596" y="14444"/>
                  </a:lnTo>
                  <a:lnTo>
                    <a:pt x="8610" y="14202"/>
                  </a:lnTo>
                  <a:lnTo>
                    <a:pt x="8624" y="13974"/>
                  </a:lnTo>
                  <a:lnTo>
                    <a:pt x="8653" y="13732"/>
                  </a:lnTo>
                  <a:lnTo>
                    <a:pt x="8695" y="13504"/>
                  </a:lnTo>
                  <a:lnTo>
                    <a:pt x="8738" y="13291"/>
                  </a:lnTo>
                  <a:lnTo>
                    <a:pt x="8809" y="13063"/>
                  </a:lnTo>
                  <a:lnTo>
                    <a:pt x="8880" y="12850"/>
                  </a:lnTo>
                  <a:lnTo>
                    <a:pt x="8966" y="12651"/>
                  </a:lnTo>
                  <a:lnTo>
                    <a:pt x="9051" y="12437"/>
                  </a:lnTo>
                  <a:lnTo>
                    <a:pt x="9151" y="12238"/>
                  </a:lnTo>
                  <a:lnTo>
                    <a:pt x="9264" y="12053"/>
                  </a:lnTo>
                  <a:lnTo>
                    <a:pt x="9378" y="11868"/>
                  </a:lnTo>
                  <a:lnTo>
                    <a:pt x="9521" y="11683"/>
                  </a:lnTo>
                  <a:lnTo>
                    <a:pt x="9649" y="11512"/>
                  </a:lnTo>
                  <a:lnTo>
                    <a:pt x="9791" y="11342"/>
                  </a:lnTo>
                  <a:lnTo>
                    <a:pt x="9947" y="11185"/>
                  </a:lnTo>
                  <a:lnTo>
                    <a:pt x="10104" y="11028"/>
                  </a:lnTo>
                  <a:lnTo>
                    <a:pt x="10275" y="10886"/>
                  </a:lnTo>
                  <a:lnTo>
                    <a:pt x="10446" y="10744"/>
                  </a:lnTo>
                  <a:lnTo>
                    <a:pt x="10631" y="10616"/>
                  </a:lnTo>
                  <a:lnTo>
                    <a:pt x="10816" y="10502"/>
                  </a:lnTo>
                  <a:lnTo>
                    <a:pt x="11015" y="10388"/>
                  </a:lnTo>
                  <a:lnTo>
                    <a:pt x="11214" y="10289"/>
                  </a:lnTo>
                  <a:lnTo>
                    <a:pt x="11413" y="10189"/>
                  </a:lnTo>
                  <a:lnTo>
                    <a:pt x="11627" y="10104"/>
                  </a:lnTo>
                  <a:lnTo>
                    <a:pt x="11840" y="10032"/>
                  </a:lnTo>
                  <a:lnTo>
                    <a:pt x="12054" y="9975"/>
                  </a:lnTo>
                  <a:lnTo>
                    <a:pt x="12281" y="9919"/>
                  </a:lnTo>
                  <a:lnTo>
                    <a:pt x="12509" y="9876"/>
                  </a:lnTo>
                  <a:lnTo>
                    <a:pt x="12737" y="9847"/>
                  </a:lnTo>
                  <a:lnTo>
                    <a:pt x="12978" y="9833"/>
                  </a:lnTo>
                  <a:lnTo>
                    <a:pt x="13206" y="9833"/>
                  </a:lnTo>
                  <a:lnTo>
                    <a:pt x="13206" y="9833"/>
                  </a:lnTo>
                  <a:lnTo>
                    <a:pt x="13477" y="9833"/>
                  </a:lnTo>
                  <a:lnTo>
                    <a:pt x="13733" y="9862"/>
                  </a:lnTo>
                  <a:lnTo>
                    <a:pt x="13989" y="9890"/>
                  </a:lnTo>
                  <a:lnTo>
                    <a:pt x="14231" y="9947"/>
                  </a:lnTo>
                  <a:lnTo>
                    <a:pt x="14487" y="10004"/>
                  </a:lnTo>
                  <a:lnTo>
                    <a:pt x="14715" y="10075"/>
                  </a:lnTo>
                  <a:lnTo>
                    <a:pt x="14956" y="10160"/>
                  </a:lnTo>
                  <a:lnTo>
                    <a:pt x="15184" y="10260"/>
                  </a:lnTo>
                  <a:lnTo>
                    <a:pt x="15184" y="10260"/>
                  </a:lnTo>
                  <a:lnTo>
                    <a:pt x="15269" y="9975"/>
                  </a:lnTo>
                  <a:lnTo>
                    <a:pt x="15355" y="9677"/>
                  </a:lnTo>
                  <a:lnTo>
                    <a:pt x="15426" y="9364"/>
                  </a:lnTo>
                  <a:lnTo>
                    <a:pt x="15483" y="9065"/>
                  </a:lnTo>
                  <a:lnTo>
                    <a:pt x="15526" y="8752"/>
                  </a:lnTo>
                  <a:lnTo>
                    <a:pt x="15554" y="8424"/>
                  </a:lnTo>
                  <a:lnTo>
                    <a:pt x="15583" y="8111"/>
                  </a:lnTo>
                  <a:lnTo>
                    <a:pt x="15583" y="7784"/>
                  </a:lnTo>
                  <a:lnTo>
                    <a:pt x="15583" y="7784"/>
                  </a:lnTo>
                  <a:lnTo>
                    <a:pt x="15583" y="7471"/>
                  </a:lnTo>
                  <a:lnTo>
                    <a:pt x="15554" y="7144"/>
                  </a:lnTo>
                  <a:lnTo>
                    <a:pt x="15526" y="6831"/>
                  </a:lnTo>
                  <a:lnTo>
                    <a:pt x="15483" y="6532"/>
                  </a:lnTo>
                  <a:lnTo>
                    <a:pt x="15426" y="6219"/>
                  </a:lnTo>
                  <a:lnTo>
                    <a:pt x="15355" y="5920"/>
                  </a:lnTo>
                  <a:lnTo>
                    <a:pt x="15284" y="5621"/>
                  </a:lnTo>
                  <a:lnTo>
                    <a:pt x="15184" y="5336"/>
                  </a:lnTo>
                  <a:lnTo>
                    <a:pt x="15084" y="5038"/>
                  </a:lnTo>
                  <a:lnTo>
                    <a:pt x="14971" y="4767"/>
                  </a:lnTo>
                  <a:lnTo>
                    <a:pt x="14857" y="4483"/>
                  </a:lnTo>
                  <a:lnTo>
                    <a:pt x="14715" y="4212"/>
                  </a:lnTo>
                  <a:lnTo>
                    <a:pt x="14572" y="3956"/>
                  </a:lnTo>
                  <a:lnTo>
                    <a:pt x="14430" y="3700"/>
                  </a:lnTo>
                  <a:lnTo>
                    <a:pt x="14259" y="3444"/>
                  </a:lnTo>
                  <a:lnTo>
                    <a:pt x="14088" y="3202"/>
                  </a:lnTo>
                  <a:lnTo>
                    <a:pt x="13989" y="4155"/>
                  </a:lnTo>
                  <a:lnTo>
                    <a:pt x="13989" y="4155"/>
                  </a:lnTo>
                  <a:lnTo>
                    <a:pt x="13448" y="4113"/>
                  </a:lnTo>
                  <a:lnTo>
                    <a:pt x="13548" y="2533"/>
                  </a:lnTo>
                  <a:lnTo>
                    <a:pt x="13548" y="2533"/>
                  </a:lnTo>
                  <a:lnTo>
                    <a:pt x="13277" y="2249"/>
                  </a:lnTo>
                  <a:lnTo>
                    <a:pt x="12978" y="1978"/>
                  </a:lnTo>
                  <a:lnTo>
                    <a:pt x="12680" y="1722"/>
                  </a:lnTo>
                  <a:lnTo>
                    <a:pt x="12367" y="1480"/>
                  </a:lnTo>
                  <a:lnTo>
                    <a:pt x="12039" y="1252"/>
                  </a:lnTo>
                  <a:lnTo>
                    <a:pt x="11698" y="1039"/>
                  </a:lnTo>
                  <a:lnTo>
                    <a:pt x="11342" y="854"/>
                  </a:lnTo>
                  <a:lnTo>
                    <a:pt x="10986" y="683"/>
                  </a:lnTo>
                  <a:lnTo>
                    <a:pt x="10616" y="527"/>
                  </a:lnTo>
                  <a:lnTo>
                    <a:pt x="10232" y="384"/>
                  </a:lnTo>
                  <a:lnTo>
                    <a:pt x="9848" y="271"/>
                  </a:lnTo>
                  <a:lnTo>
                    <a:pt x="9449" y="171"/>
                  </a:lnTo>
                  <a:lnTo>
                    <a:pt x="9051" y="100"/>
                  </a:lnTo>
                  <a:lnTo>
                    <a:pt x="8638" y="43"/>
                  </a:lnTo>
                  <a:lnTo>
                    <a:pt x="8211" y="0"/>
                  </a:lnTo>
                  <a:lnTo>
                    <a:pt x="77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04;p18">
              <a:extLst>
                <a:ext uri="{FF2B5EF4-FFF2-40B4-BE49-F238E27FC236}">
                  <a16:creationId xmlns:a16="http://schemas.microsoft.com/office/drawing/2014/main" id="{BEBC45CE-112B-F800-6E9F-F7CA7E616A3A}"/>
                </a:ext>
              </a:extLst>
            </p:cNvPr>
            <p:cNvSpPr/>
            <p:nvPr/>
          </p:nvSpPr>
          <p:spPr>
            <a:xfrm>
              <a:off x="1598913" y="3301450"/>
              <a:ext cx="334775" cy="286775"/>
            </a:xfrm>
            <a:custGeom>
              <a:avLst/>
              <a:gdLst/>
              <a:ahLst/>
              <a:cxnLst/>
              <a:rect l="l" t="t" r="r" b="b"/>
              <a:pathLst>
                <a:path w="13391" h="11471" extrusionOk="0">
                  <a:moveTo>
                    <a:pt x="12850" y="698"/>
                  </a:moveTo>
                  <a:lnTo>
                    <a:pt x="12750" y="2278"/>
                  </a:lnTo>
                  <a:lnTo>
                    <a:pt x="13291" y="2320"/>
                  </a:lnTo>
                  <a:lnTo>
                    <a:pt x="13390" y="1367"/>
                  </a:lnTo>
                  <a:lnTo>
                    <a:pt x="13134" y="1025"/>
                  </a:lnTo>
                  <a:lnTo>
                    <a:pt x="12850" y="698"/>
                  </a:lnTo>
                  <a:close/>
                  <a:moveTo>
                    <a:pt x="10288" y="1"/>
                  </a:moveTo>
                  <a:lnTo>
                    <a:pt x="9961" y="58"/>
                  </a:lnTo>
                  <a:lnTo>
                    <a:pt x="9648" y="115"/>
                  </a:lnTo>
                  <a:lnTo>
                    <a:pt x="10089" y="2448"/>
                  </a:lnTo>
                  <a:lnTo>
                    <a:pt x="10616" y="2363"/>
                  </a:lnTo>
                  <a:lnTo>
                    <a:pt x="10288" y="1"/>
                  </a:lnTo>
                  <a:close/>
                  <a:moveTo>
                    <a:pt x="7143" y="869"/>
                  </a:moveTo>
                  <a:lnTo>
                    <a:pt x="6546" y="1125"/>
                  </a:lnTo>
                  <a:lnTo>
                    <a:pt x="7570" y="3288"/>
                  </a:lnTo>
                  <a:lnTo>
                    <a:pt x="8054" y="3060"/>
                  </a:lnTo>
                  <a:lnTo>
                    <a:pt x="7143" y="869"/>
                  </a:lnTo>
                  <a:close/>
                  <a:moveTo>
                    <a:pt x="4312" y="2477"/>
                  </a:moveTo>
                  <a:lnTo>
                    <a:pt x="4056" y="2676"/>
                  </a:lnTo>
                  <a:lnTo>
                    <a:pt x="3799" y="2890"/>
                  </a:lnTo>
                  <a:lnTo>
                    <a:pt x="5322" y="4711"/>
                  </a:lnTo>
                  <a:lnTo>
                    <a:pt x="5749" y="4384"/>
                  </a:lnTo>
                  <a:lnTo>
                    <a:pt x="4312" y="2477"/>
                  </a:lnTo>
                  <a:close/>
                  <a:moveTo>
                    <a:pt x="1964" y="4739"/>
                  </a:moveTo>
                  <a:lnTo>
                    <a:pt x="1580" y="5266"/>
                  </a:lnTo>
                  <a:lnTo>
                    <a:pt x="3501" y="6661"/>
                  </a:lnTo>
                  <a:lnTo>
                    <a:pt x="3828" y="6234"/>
                  </a:lnTo>
                  <a:lnTo>
                    <a:pt x="1964" y="4739"/>
                  </a:lnTo>
                  <a:close/>
                  <a:moveTo>
                    <a:pt x="256" y="7529"/>
                  </a:moveTo>
                  <a:lnTo>
                    <a:pt x="0" y="8126"/>
                  </a:lnTo>
                  <a:lnTo>
                    <a:pt x="2220" y="8994"/>
                  </a:lnTo>
                  <a:lnTo>
                    <a:pt x="2433" y="8510"/>
                  </a:lnTo>
                  <a:lnTo>
                    <a:pt x="256" y="7529"/>
                  </a:lnTo>
                  <a:close/>
                  <a:moveTo>
                    <a:pt x="1124" y="10958"/>
                  </a:moveTo>
                  <a:lnTo>
                    <a:pt x="1352" y="11214"/>
                  </a:lnTo>
                  <a:lnTo>
                    <a:pt x="1594" y="11470"/>
                  </a:lnTo>
                  <a:lnTo>
                    <a:pt x="1651" y="11043"/>
                  </a:lnTo>
                  <a:lnTo>
                    <a:pt x="1124" y="1095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5;p18">
              <a:extLst>
                <a:ext uri="{FF2B5EF4-FFF2-40B4-BE49-F238E27FC236}">
                  <a16:creationId xmlns:a16="http://schemas.microsoft.com/office/drawing/2014/main" id="{739B47C6-D727-061C-2A19-7B2C17CCEEC4}"/>
                </a:ext>
              </a:extLst>
            </p:cNvPr>
            <p:cNvSpPr/>
            <p:nvPr/>
          </p:nvSpPr>
          <p:spPr>
            <a:xfrm>
              <a:off x="1627013" y="3575375"/>
              <a:ext cx="13175" cy="12850"/>
            </a:xfrm>
            <a:custGeom>
              <a:avLst/>
              <a:gdLst/>
              <a:ahLst/>
              <a:cxnLst/>
              <a:rect l="l" t="t" r="r" b="b"/>
              <a:pathLst>
                <a:path w="527" h="514" fill="none" extrusionOk="0">
                  <a:moveTo>
                    <a:pt x="0" y="1"/>
                  </a:moveTo>
                  <a:lnTo>
                    <a:pt x="0" y="1"/>
                  </a:lnTo>
                  <a:lnTo>
                    <a:pt x="228" y="257"/>
                  </a:lnTo>
                  <a:lnTo>
                    <a:pt x="470" y="513"/>
                  </a:lnTo>
                  <a:lnTo>
                    <a:pt x="470" y="513"/>
                  </a:lnTo>
                  <a:lnTo>
                    <a:pt x="527" y="86"/>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6;p18">
              <a:extLst>
                <a:ext uri="{FF2B5EF4-FFF2-40B4-BE49-F238E27FC236}">
                  <a16:creationId xmlns:a16="http://schemas.microsoft.com/office/drawing/2014/main" id="{5067B01E-34D3-D1CC-96D1-7BA657122A9D}"/>
                </a:ext>
              </a:extLst>
            </p:cNvPr>
            <p:cNvSpPr/>
            <p:nvPr/>
          </p:nvSpPr>
          <p:spPr>
            <a:xfrm>
              <a:off x="1598913" y="3489650"/>
              <a:ext cx="60850" cy="36675"/>
            </a:xfrm>
            <a:custGeom>
              <a:avLst/>
              <a:gdLst/>
              <a:ahLst/>
              <a:cxnLst/>
              <a:rect l="l" t="t" r="r" b="b"/>
              <a:pathLst>
                <a:path w="2434" h="1467" fill="none" extrusionOk="0">
                  <a:moveTo>
                    <a:pt x="256" y="1"/>
                  </a:moveTo>
                  <a:lnTo>
                    <a:pt x="256" y="1"/>
                  </a:lnTo>
                  <a:lnTo>
                    <a:pt x="0" y="598"/>
                  </a:lnTo>
                  <a:lnTo>
                    <a:pt x="2220" y="1466"/>
                  </a:lnTo>
                  <a:lnTo>
                    <a:pt x="2220" y="1466"/>
                  </a:lnTo>
                  <a:lnTo>
                    <a:pt x="2433" y="982"/>
                  </a:lnTo>
                  <a:lnTo>
                    <a:pt x="25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7;p18">
              <a:extLst>
                <a:ext uri="{FF2B5EF4-FFF2-40B4-BE49-F238E27FC236}">
                  <a16:creationId xmlns:a16="http://schemas.microsoft.com/office/drawing/2014/main" id="{CB674002-EE93-9920-05ED-64C99FD2817F}"/>
                </a:ext>
              </a:extLst>
            </p:cNvPr>
            <p:cNvSpPr/>
            <p:nvPr/>
          </p:nvSpPr>
          <p:spPr>
            <a:xfrm>
              <a:off x="1638388" y="3419925"/>
              <a:ext cx="56225" cy="48050"/>
            </a:xfrm>
            <a:custGeom>
              <a:avLst/>
              <a:gdLst/>
              <a:ahLst/>
              <a:cxnLst/>
              <a:rect l="l" t="t" r="r" b="b"/>
              <a:pathLst>
                <a:path w="2249" h="1922" fill="none" extrusionOk="0">
                  <a:moveTo>
                    <a:pt x="385" y="0"/>
                  </a:moveTo>
                  <a:lnTo>
                    <a:pt x="385" y="0"/>
                  </a:lnTo>
                  <a:lnTo>
                    <a:pt x="1" y="527"/>
                  </a:lnTo>
                  <a:lnTo>
                    <a:pt x="1922" y="1922"/>
                  </a:lnTo>
                  <a:lnTo>
                    <a:pt x="1922" y="1922"/>
                  </a:lnTo>
                  <a:lnTo>
                    <a:pt x="2249" y="1495"/>
                  </a:lnTo>
                  <a:lnTo>
                    <a:pt x="3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8;p18">
              <a:extLst>
                <a:ext uri="{FF2B5EF4-FFF2-40B4-BE49-F238E27FC236}">
                  <a16:creationId xmlns:a16="http://schemas.microsoft.com/office/drawing/2014/main" id="{533EAED5-C2CF-3172-F074-4CAEF124E122}"/>
                </a:ext>
              </a:extLst>
            </p:cNvPr>
            <p:cNvSpPr/>
            <p:nvPr/>
          </p:nvSpPr>
          <p:spPr>
            <a:xfrm>
              <a:off x="1693888" y="3363350"/>
              <a:ext cx="48750" cy="55900"/>
            </a:xfrm>
            <a:custGeom>
              <a:avLst/>
              <a:gdLst/>
              <a:ahLst/>
              <a:cxnLst/>
              <a:rect l="l" t="t" r="r" b="b"/>
              <a:pathLst>
                <a:path w="1950" h="2236" fill="none" extrusionOk="0">
                  <a:moveTo>
                    <a:pt x="513" y="1"/>
                  </a:moveTo>
                  <a:lnTo>
                    <a:pt x="513" y="1"/>
                  </a:lnTo>
                  <a:lnTo>
                    <a:pt x="257" y="200"/>
                  </a:lnTo>
                  <a:lnTo>
                    <a:pt x="0" y="414"/>
                  </a:lnTo>
                  <a:lnTo>
                    <a:pt x="1523" y="2235"/>
                  </a:lnTo>
                  <a:lnTo>
                    <a:pt x="1523" y="2235"/>
                  </a:lnTo>
                  <a:lnTo>
                    <a:pt x="1950" y="1908"/>
                  </a:lnTo>
                  <a:lnTo>
                    <a:pt x="5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9;p18">
              <a:extLst>
                <a:ext uri="{FF2B5EF4-FFF2-40B4-BE49-F238E27FC236}">
                  <a16:creationId xmlns:a16="http://schemas.microsoft.com/office/drawing/2014/main" id="{64C6FF3E-F61A-5538-412A-6CBB101514BB}"/>
                </a:ext>
              </a:extLst>
            </p:cNvPr>
            <p:cNvSpPr/>
            <p:nvPr/>
          </p:nvSpPr>
          <p:spPr>
            <a:xfrm>
              <a:off x="1762538" y="3323150"/>
              <a:ext cx="37750" cy="60525"/>
            </a:xfrm>
            <a:custGeom>
              <a:avLst/>
              <a:gdLst/>
              <a:ahLst/>
              <a:cxnLst/>
              <a:rect l="l" t="t" r="r" b="b"/>
              <a:pathLst>
                <a:path w="1510" h="2421" fill="none" extrusionOk="0">
                  <a:moveTo>
                    <a:pt x="598" y="1"/>
                  </a:moveTo>
                  <a:lnTo>
                    <a:pt x="598" y="1"/>
                  </a:lnTo>
                  <a:lnTo>
                    <a:pt x="1" y="257"/>
                  </a:lnTo>
                  <a:lnTo>
                    <a:pt x="1025" y="2420"/>
                  </a:lnTo>
                  <a:lnTo>
                    <a:pt x="1025" y="2420"/>
                  </a:lnTo>
                  <a:lnTo>
                    <a:pt x="1509" y="2192"/>
                  </a:lnTo>
                  <a:lnTo>
                    <a:pt x="59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0;p18">
              <a:extLst>
                <a:ext uri="{FF2B5EF4-FFF2-40B4-BE49-F238E27FC236}">
                  <a16:creationId xmlns:a16="http://schemas.microsoft.com/office/drawing/2014/main" id="{2A2BA135-4A91-2A79-96AC-BF38C90BED2C}"/>
                </a:ext>
              </a:extLst>
            </p:cNvPr>
            <p:cNvSpPr/>
            <p:nvPr/>
          </p:nvSpPr>
          <p:spPr>
            <a:xfrm>
              <a:off x="1917663" y="3318900"/>
              <a:ext cx="16025" cy="40575"/>
            </a:xfrm>
            <a:custGeom>
              <a:avLst/>
              <a:gdLst/>
              <a:ahLst/>
              <a:cxnLst/>
              <a:rect l="l" t="t" r="r" b="b"/>
              <a:pathLst>
                <a:path w="641" h="1623" fill="none" extrusionOk="0">
                  <a:moveTo>
                    <a:pt x="100" y="0"/>
                  </a:moveTo>
                  <a:lnTo>
                    <a:pt x="0" y="1580"/>
                  </a:lnTo>
                  <a:lnTo>
                    <a:pt x="0" y="1580"/>
                  </a:lnTo>
                  <a:lnTo>
                    <a:pt x="541" y="1622"/>
                  </a:lnTo>
                  <a:lnTo>
                    <a:pt x="640" y="669"/>
                  </a:lnTo>
                  <a:lnTo>
                    <a:pt x="640" y="669"/>
                  </a:lnTo>
                  <a:lnTo>
                    <a:pt x="384" y="327"/>
                  </a:lnTo>
                  <a:lnTo>
                    <a:pt x="10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1;p18">
              <a:extLst>
                <a:ext uri="{FF2B5EF4-FFF2-40B4-BE49-F238E27FC236}">
                  <a16:creationId xmlns:a16="http://schemas.microsoft.com/office/drawing/2014/main" id="{60AC7431-02B7-A735-6A1E-1A3C0635AA30}"/>
                </a:ext>
              </a:extLst>
            </p:cNvPr>
            <p:cNvSpPr/>
            <p:nvPr/>
          </p:nvSpPr>
          <p:spPr>
            <a:xfrm>
              <a:off x="1840088" y="3301450"/>
              <a:ext cx="24225" cy="61225"/>
            </a:xfrm>
            <a:custGeom>
              <a:avLst/>
              <a:gdLst/>
              <a:ahLst/>
              <a:cxnLst/>
              <a:rect l="l" t="t" r="r" b="b"/>
              <a:pathLst>
                <a:path w="969" h="2449" fill="none" extrusionOk="0">
                  <a:moveTo>
                    <a:pt x="641" y="1"/>
                  </a:moveTo>
                  <a:lnTo>
                    <a:pt x="641" y="1"/>
                  </a:lnTo>
                  <a:lnTo>
                    <a:pt x="314" y="58"/>
                  </a:lnTo>
                  <a:lnTo>
                    <a:pt x="1" y="115"/>
                  </a:lnTo>
                  <a:lnTo>
                    <a:pt x="442" y="2448"/>
                  </a:lnTo>
                  <a:lnTo>
                    <a:pt x="442" y="2448"/>
                  </a:lnTo>
                  <a:lnTo>
                    <a:pt x="969" y="2363"/>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361;p18">
            <a:extLst>
              <a:ext uri="{FF2B5EF4-FFF2-40B4-BE49-F238E27FC236}">
                <a16:creationId xmlns:a16="http://schemas.microsoft.com/office/drawing/2014/main" id="{55280BD1-ECE5-12C2-9A8C-AF778B9986CF}"/>
              </a:ext>
            </a:extLst>
          </p:cNvPr>
          <p:cNvSpPr txBox="1"/>
          <p:nvPr/>
        </p:nvSpPr>
        <p:spPr>
          <a:xfrm>
            <a:off x="147343" y="2183437"/>
            <a:ext cx="2546700"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dirty="0">
                <a:solidFill>
                  <a:srgbClr val="000000"/>
                </a:solidFill>
                <a:latin typeface="Fira Sans Extra Condensed"/>
                <a:ea typeface="Fira Sans Extra Condensed"/>
                <a:cs typeface="Fira Sans Extra Condensed"/>
                <a:sym typeface="Fira Sans Extra Condensed"/>
              </a:rPr>
              <a:t>Vu d’ensemble des données</a:t>
            </a:r>
            <a:endParaRPr sz="2100" b="1" dirty="0">
              <a:solidFill>
                <a:srgbClr val="000000"/>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1892890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BD1E847-2A3B-6437-39C9-02E6AA2C65BC}"/>
              </a:ext>
            </a:extLst>
          </p:cNvPr>
          <p:cNvSpPr txBox="1"/>
          <p:nvPr/>
        </p:nvSpPr>
        <p:spPr>
          <a:xfrm>
            <a:off x="615457" y="164125"/>
            <a:ext cx="3182815" cy="461665"/>
          </a:xfrm>
          <a:prstGeom prst="rect">
            <a:avLst/>
          </a:prstGeom>
          <a:noFill/>
        </p:spPr>
        <p:txBody>
          <a:bodyPr wrap="square">
            <a:spAutoFit/>
          </a:bodyPr>
          <a:lstStyle/>
          <a:p>
            <a:pPr algn="just" eaLnBrk="0" fontAlgn="base" hangingPunct="0">
              <a:spcBef>
                <a:spcPct val="0"/>
              </a:spcBef>
              <a:spcAft>
                <a:spcPct val="0"/>
              </a:spcAft>
            </a:pPr>
            <a:r>
              <a:rPr lang="fr-SN" sz="2400" b="1" u="sng" dirty="0">
                <a:solidFill>
                  <a:srgbClr val="365F91"/>
                </a:solidFill>
                <a:latin typeface="Times New Roman" panose="02020603050405020304" pitchFamily="18" charset="0"/>
                <a:ea typeface="MS Gothic" panose="020B0609070205080204" pitchFamily="49" charset="-128"/>
                <a:cs typeface="Times New Roman" panose="02020603050405020304" pitchFamily="18" charset="0"/>
              </a:rPr>
              <a:t>Variable dépendante</a:t>
            </a:r>
          </a:p>
        </p:txBody>
      </p:sp>
      <p:pic>
        <p:nvPicPr>
          <p:cNvPr id="11" name="Image 10">
            <a:extLst>
              <a:ext uri="{FF2B5EF4-FFF2-40B4-BE49-F238E27FC236}">
                <a16:creationId xmlns:a16="http://schemas.microsoft.com/office/drawing/2014/main" id="{39C04508-055E-5693-107C-BAE69340F98B}"/>
              </a:ext>
            </a:extLst>
          </p:cNvPr>
          <p:cNvPicPr>
            <a:picLocks noChangeAspect="1"/>
          </p:cNvPicPr>
          <p:nvPr/>
        </p:nvPicPr>
        <p:blipFill>
          <a:blip r:embed="rId2"/>
          <a:stretch>
            <a:fillRect/>
          </a:stretch>
        </p:blipFill>
        <p:spPr>
          <a:xfrm>
            <a:off x="390372" y="1266091"/>
            <a:ext cx="3632987" cy="27572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Rectangle 11">
            <a:extLst>
              <a:ext uri="{FF2B5EF4-FFF2-40B4-BE49-F238E27FC236}">
                <a16:creationId xmlns:a16="http://schemas.microsoft.com/office/drawing/2014/main" id="{D78B9417-89CC-0170-FE8D-6AB304AA307A}"/>
              </a:ext>
            </a:extLst>
          </p:cNvPr>
          <p:cNvSpPr/>
          <p:nvPr/>
        </p:nvSpPr>
        <p:spPr>
          <a:xfrm>
            <a:off x="4793567" y="0"/>
            <a:ext cx="45719"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C7D37D2A-13AE-94B9-8D1B-B26202C51696}"/>
              </a:ext>
            </a:extLst>
          </p:cNvPr>
          <p:cNvSpPr txBox="1"/>
          <p:nvPr/>
        </p:nvSpPr>
        <p:spPr>
          <a:xfrm>
            <a:off x="253218" y="4867422"/>
            <a:ext cx="4234375"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voit que plus de 96,5% des données sont des données des non frauduleux. Nous pouvons penser à rééquilibrer lors de la modélisation</a:t>
            </a:r>
          </a:p>
        </p:txBody>
      </p:sp>
      <p:sp>
        <p:nvSpPr>
          <p:cNvPr id="15" name="ZoneTexte 14">
            <a:extLst>
              <a:ext uri="{FF2B5EF4-FFF2-40B4-BE49-F238E27FC236}">
                <a16:creationId xmlns:a16="http://schemas.microsoft.com/office/drawing/2014/main" id="{C2858C7D-C348-A126-7A62-458494754537}"/>
              </a:ext>
            </a:extLst>
          </p:cNvPr>
          <p:cNvSpPr txBox="1"/>
          <p:nvPr/>
        </p:nvSpPr>
        <p:spPr>
          <a:xfrm>
            <a:off x="6722597" y="164126"/>
            <a:ext cx="3562644" cy="461665"/>
          </a:xfrm>
          <a:prstGeom prst="rect">
            <a:avLst/>
          </a:prstGeom>
          <a:noFill/>
        </p:spPr>
        <p:txBody>
          <a:bodyPr wrap="square">
            <a:spAutoFit/>
          </a:bodyPr>
          <a:lstStyle/>
          <a:p>
            <a:pPr algn="l">
              <a:spcBef>
                <a:spcPts val="1089"/>
              </a:spcBef>
              <a:spcAft>
                <a:spcPts val="726"/>
              </a:spcAft>
            </a:pPr>
            <a:r>
              <a:rPr lang="fr-SN" sz="2400" b="1" u="sng" dirty="0">
                <a:solidFill>
                  <a:srgbClr val="365F91"/>
                </a:solidFill>
                <a:latin typeface="Times New Roman" panose="02020603050405020304" pitchFamily="18" charset="0"/>
                <a:ea typeface="MS Gothic" panose="020B0609070205080204" pitchFamily="49" charset="-128"/>
                <a:cs typeface="Times New Roman" panose="02020603050405020304" pitchFamily="18" charset="0"/>
              </a:rPr>
              <a:t>Variable indépendantes</a:t>
            </a:r>
          </a:p>
        </p:txBody>
      </p:sp>
      <p:sp>
        <p:nvSpPr>
          <p:cNvPr id="19" name="ZoneTexte 18">
            <a:extLst>
              <a:ext uri="{FF2B5EF4-FFF2-40B4-BE49-F238E27FC236}">
                <a16:creationId xmlns:a16="http://schemas.microsoft.com/office/drawing/2014/main" id="{4B1AFB48-DFAB-EB2C-A529-8A2E8AB1AC38}"/>
              </a:ext>
            </a:extLst>
          </p:cNvPr>
          <p:cNvSpPr txBox="1"/>
          <p:nvPr/>
        </p:nvSpPr>
        <p:spPr>
          <a:xfrm>
            <a:off x="5079611" y="625790"/>
            <a:ext cx="7057292" cy="2031325"/>
          </a:xfrm>
          <a:prstGeom prst="rect">
            <a:avLst/>
          </a:prstGeom>
          <a:noFill/>
        </p:spPr>
        <p:txBody>
          <a:bodyPr wrap="square" rtlCol="0">
            <a:spAutoFit/>
          </a:bodyPr>
          <a:lstStyle/>
          <a:p>
            <a:pPr lvl="0" eaLnBrk="0" fontAlgn="base" hangingPunct="0">
              <a:spcBef>
                <a:spcPct val="0"/>
              </a:spcBef>
              <a:spcAft>
                <a:spcPct val="0"/>
              </a:spcAft>
            </a:pPr>
            <a:r>
              <a:rPr lang="fr-FR" altLang="fr-FR" dirty="0">
                <a:latin typeface="Times New Roman" panose="02020603050405020304" pitchFamily="18" charset="0"/>
                <a:cs typeface="Times New Roman" panose="02020603050405020304" pitchFamily="18" charset="0"/>
              </a:rPr>
              <a:t>Nous commençons l'exploration des variables indépendantes par les informations d'identité :</a:t>
            </a:r>
          </a:p>
          <a:p>
            <a:pPr lvl="0" eaLnBrk="0" fontAlgn="base" hangingPunct="0">
              <a:spcBef>
                <a:spcPct val="0"/>
              </a:spcBef>
              <a:spcAft>
                <a:spcPct val="0"/>
              </a:spcAft>
              <a:buFontTx/>
              <a:buChar char="•"/>
            </a:pPr>
            <a:r>
              <a:rPr lang="fr-FR" altLang="fr-FR" dirty="0">
                <a:latin typeface="Times New Roman" panose="02020603050405020304" pitchFamily="18" charset="0"/>
                <a:cs typeface="Times New Roman" panose="02020603050405020304" pitchFamily="18" charset="0"/>
              </a:rPr>
              <a:t>Les variables id_01 à id_11 sont numériques continues.</a:t>
            </a:r>
          </a:p>
          <a:p>
            <a:pPr lvl="0" eaLnBrk="0" fontAlgn="base" hangingPunct="0">
              <a:spcBef>
                <a:spcPct val="0"/>
              </a:spcBef>
              <a:spcAft>
                <a:spcPct val="0"/>
              </a:spcAft>
              <a:buFontTx/>
              <a:buChar char="•"/>
            </a:pPr>
            <a:r>
              <a:rPr lang="fr-FR" altLang="fr-FR" dirty="0">
                <a:latin typeface="Times New Roman" panose="02020603050405020304" pitchFamily="18" charset="0"/>
                <a:cs typeface="Times New Roman" panose="02020603050405020304" pitchFamily="18" charset="0"/>
              </a:rPr>
              <a:t>Les variables id_12 à id_38 sont catégorielles (type d'appareil, méthode de connexion, etc.).</a:t>
            </a:r>
          </a:p>
          <a:p>
            <a:pPr lvl="0" eaLnBrk="0" fontAlgn="base" hangingPunct="0">
              <a:spcBef>
                <a:spcPct val="0"/>
              </a:spcBef>
              <a:spcAft>
                <a:spcPct val="0"/>
              </a:spcAft>
              <a:buFontTx/>
              <a:buChar char="•"/>
            </a:pPr>
            <a:r>
              <a:rPr lang="fr-FR" altLang="fr-FR" dirty="0">
                <a:latin typeface="Times New Roman" panose="02020603050405020304" pitchFamily="18" charset="0"/>
                <a:cs typeface="Times New Roman" panose="02020603050405020304" pitchFamily="18" charset="0"/>
              </a:rPr>
              <a:t>Les deux dernières colonnes de la base identité sont aussi catégorielles.</a:t>
            </a:r>
          </a:p>
          <a:p>
            <a:endParaRPr lang="fr-FR" dirty="0"/>
          </a:p>
        </p:txBody>
      </p:sp>
      <p:pic>
        <p:nvPicPr>
          <p:cNvPr id="21" name="Image 20">
            <a:extLst>
              <a:ext uri="{FF2B5EF4-FFF2-40B4-BE49-F238E27FC236}">
                <a16:creationId xmlns:a16="http://schemas.microsoft.com/office/drawing/2014/main" id="{26A2476D-C0A7-7D6C-6668-793F89ECB12E}"/>
              </a:ext>
            </a:extLst>
          </p:cNvPr>
          <p:cNvPicPr>
            <a:picLocks noChangeAspect="1"/>
          </p:cNvPicPr>
          <p:nvPr/>
        </p:nvPicPr>
        <p:blipFill>
          <a:blip r:embed="rId3"/>
          <a:stretch>
            <a:fillRect/>
          </a:stretch>
        </p:blipFill>
        <p:spPr>
          <a:xfrm>
            <a:off x="5303518" y="2599007"/>
            <a:ext cx="6400801" cy="22684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ZoneTexte 21">
            <a:extLst>
              <a:ext uri="{FF2B5EF4-FFF2-40B4-BE49-F238E27FC236}">
                <a16:creationId xmlns:a16="http://schemas.microsoft.com/office/drawing/2014/main" id="{1883F461-7D7D-2ABD-351C-B5ED045B0877}"/>
              </a:ext>
            </a:extLst>
          </p:cNvPr>
          <p:cNvSpPr txBox="1"/>
          <p:nvPr/>
        </p:nvSpPr>
        <p:spPr>
          <a:xfrm>
            <a:off x="5079611" y="5061802"/>
            <a:ext cx="6874409" cy="1477328"/>
          </a:xfrm>
          <a:prstGeom prst="rect">
            <a:avLst/>
          </a:prstGeom>
          <a:noFill/>
        </p:spPr>
        <p:txBody>
          <a:bodyPr wrap="square" rtlCol="0">
            <a:spAutoFit/>
          </a:bodyPr>
          <a:lstStyle/>
          <a:p>
            <a:r>
              <a:rPr lang="fr-FR" dirty="0">
                <a:latin typeface="Times New Roman" panose="02020603050405020304" pitchFamily="18" charset="0"/>
                <a:cs typeface="Times New Roman" panose="02020603050405020304" pitchFamily="18" charset="0"/>
              </a:rPr>
              <a:t>id_01 prend des valeurs négatives. Nous remarquons aussi une forte présence des valeurs proches de 0. mais avec les variables </a:t>
            </a:r>
            <a:r>
              <a:rPr lang="fr-FR" dirty="0"/>
              <a:t>nous pouvons avoir quelques informations sur les appareils des clients. Il se </a:t>
            </a:r>
            <a:r>
              <a:rPr lang="fr-FR" dirty="0" err="1"/>
              <a:t>pourait</a:t>
            </a:r>
            <a:r>
              <a:rPr lang="fr-FR" dirty="0"/>
              <a:t> que les appareils utilisés soient anciennes et que dans les données tests ces appareils n'y figurent plus.</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493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C7508666-C605-7085-7F20-F521F8BA357E}"/>
              </a:ext>
            </a:extLst>
          </p:cNvPr>
          <p:cNvPicPr>
            <a:picLocks noChangeAspect="1"/>
          </p:cNvPicPr>
          <p:nvPr/>
        </p:nvPicPr>
        <p:blipFill>
          <a:blip r:embed="rId2"/>
          <a:stretch>
            <a:fillRect/>
          </a:stretch>
        </p:blipFill>
        <p:spPr>
          <a:xfrm>
            <a:off x="858129" y="492369"/>
            <a:ext cx="10733649" cy="40867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ZoneTexte 3">
            <a:extLst>
              <a:ext uri="{FF2B5EF4-FFF2-40B4-BE49-F238E27FC236}">
                <a16:creationId xmlns:a16="http://schemas.microsoft.com/office/drawing/2014/main" id="{4D2F3E2F-07C6-E64F-1AAA-7E4F107F766E}"/>
              </a:ext>
            </a:extLst>
          </p:cNvPr>
          <p:cNvSpPr txBox="1"/>
          <p:nvPr/>
        </p:nvSpPr>
        <p:spPr>
          <a:xfrm>
            <a:off x="1744394" y="5247249"/>
            <a:ext cx="9481625" cy="646331"/>
          </a:xfrm>
          <a:prstGeom prst="rect">
            <a:avLst/>
          </a:prstGeom>
          <a:noFill/>
        </p:spPr>
        <p:txBody>
          <a:bodyPr wrap="square" rtlCol="0">
            <a:spAutoFit/>
          </a:bodyPr>
          <a:lstStyle/>
          <a:p>
            <a:r>
              <a:rPr lang="fr-FR" dirty="0"/>
              <a:t>Ici, nous pouvons avoir quelques informations sur les appareils des clients. Il se </a:t>
            </a:r>
            <a:r>
              <a:rPr lang="fr-FR" dirty="0" err="1"/>
              <a:t>pourait</a:t>
            </a:r>
            <a:r>
              <a:rPr lang="fr-FR" dirty="0"/>
              <a:t> que les appareils utilisés soient anciennes et que dans les données tests ces appareils n'y figurent plus.</a:t>
            </a:r>
          </a:p>
        </p:txBody>
      </p:sp>
    </p:spTree>
    <p:extLst>
      <p:ext uri="{BB962C8B-B14F-4D97-AF65-F5344CB8AC3E}">
        <p14:creationId xmlns:p14="http://schemas.microsoft.com/office/powerpoint/2010/main" val="4138159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6DC9DF7-5CC8-C4A8-9661-CBF6296FD2C6}"/>
              </a:ext>
            </a:extLst>
          </p:cNvPr>
          <p:cNvPicPr>
            <a:picLocks noChangeAspect="1"/>
          </p:cNvPicPr>
          <p:nvPr/>
        </p:nvPicPr>
        <p:blipFill>
          <a:blip r:embed="rId2"/>
          <a:stretch>
            <a:fillRect/>
          </a:stretch>
        </p:blipFill>
        <p:spPr>
          <a:xfrm>
            <a:off x="371617" y="491153"/>
            <a:ext cx="5501643" cy="34478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0BDE4731-DF1B-69C7-A977-52021D1A832C}"/>
              </a:ext>
            </a:extLst>
          </p:cNvPr>
          <p:cNvSpPr/>
          <p:nvPr/>
        </p:nvSpPr>
        <p:spPr>
          <a:xfrm>
            <a:off x="6096000" y="0"/>
            <a:ext cx="45719"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946B7A13-113C-FA80-6F5B-FFC3DD5B48C1}"/>
              </a:ext>
            </a:extLst>
          </p:cNvPr>
          <p:cNvSpPr txBox="1"/>
          <p:nvPr/>
        </p:nvSpPr>
        <p:spPr>
          <a:xfrm>
            <a:off x="280179" y="4058523"/>
            <a:ext cx="5387928" cy="2308324"/>
          </a:xfrm>
          <a:prstGeom prst="rect">
            <a:avLst/>
          </a:prstGeom>
          <a:noFill/>
        </p:spPr>
        <p:txBody>
          <a:bodyPr wrap="square" rtlCol="0">
            <a:spAutoFit/>
          </a:bodyPr>
          <a:lstStyle/>
          <a:p>
            <a:pPr lvl="0" eaLnBrk="0" fontAlgn="base" hangingPunct="0">
              <a:spcBef>
                <a:spcPct val="0"/>
              </a:spcBef>
              <a:spcAft>
                <a:spcPct val="0"/>
              </a:spcAft>
            </a:pPr>
            <a:r>
              <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Nous constatons que les plages temporelles des jeux de données train et test ne se chevauchent pas, ce qui indique que les transactions ont été enregistrées à des périodes distinctes. Cette observation suggère qu’une validation temporelle serait plus appropriée. Ainsi, lors de l'entraînement du modèle, il serait pertinent de diviser les données en respectant leur ordre chronologique, afin de mieux refléter les conditions réelles de prédiction </a:t>
            </a:r>
          </a:p>
        </p:txBody>
      </p:sp>
      <p:pic>
        <p:nvPicPr>
          <p:cNvPr id="19" name="Image 18">
            <a:extLst>
              <a:ext uri="{FF2B5EF4-FFF2-40B4-BE49-F238E27FC236}">
                <a16:creationId xmlns:a16="http://schemas.microsoft.com/office/drawing/2014/main" id="{3796D4A1-B412-7C17-CFC2-A5C089A459EA}"/>
              </a:ext>
            </a:extLst>
          </p:cNvPr>
          <p:cNvPicPr>
            <a:picLocks noChangeAspect="1"/>
          </p:cNvPicPr>
          <p:nvPr/>
        </p:nvPicPr>
        <p:blipFill>
          <a:blip r:embed="rId3"/>
          <a:stretch>
            <a:fillRect/>
          </a:stretch>
        </p:blipFill>
        <p:spPr>
          <a:xfrm>
            <a:off x="6513341" y="491153"/>
            <a:ext cx="5307041" cy="34478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0" name="ZoneTexte 19">
            <a:extLst>
              <a:ext uri="{FF2B5EF4-FFF2-40B4-BE49-F238E27FC236}">
                <a16:creationId xmlns:a16="http://schemas.microsoft.com/office/drawing/2014/main" id="{4FA8963A-EC9C-2A2D-5304-C38C133AD6C3}"/>
              </a:ext>
            </a:extLst>
          </p:cNvPr>
          <p:cNvSpPr txBox="1"/>
          <p:nvPr/>
        </p:nvSpPr>
        <p:spPr>
          <a:xfrm>
            <a:off x="6513342" y="4487594"/>
            <a:ext cx="5352760" cy="1200329"/>
          </a:xfrm>
          <a:prstGeom prst="rect">
            <a:avLst/>
          </a:prstGeom>
          <a:noFill/>
        </p:spPr>
        <p:txBody>
          <a:bodyPr wrap="square" rtlCol="0">
            <a:spAutoFit/>
          </a:bodyPr>
          <a:lstStyle/>
          <a:p>
            <a:r>
              <a:rPr lang="fr-FR" dirty="0"/>
              <a:t>Nous remarquons que certaines informations se </a:t>
            </a:r>
            <a:r>
              <a:rPr lang="fr-FR" dirty="0" err="1"/>
              <a:t>répétent</a:t>
            </a:r>
            <a:r>
              <a:rPr lang="fr-FR" dirty="0"/>
              <a:t>. gmail.com peut être regroupé avec </a:t>
            </a:r>
            <a:r>
              <a:rPr lang="fr-FR" dirty="0" err="1"/>
              <a:t>gmail</a:t>
            </a:r>
            <a:r>
              <a:rPr lang="fr-FR" dirty="0"/>
              <a:t>. Donc créer une autre variable qui regroupe les informations avant le point et après le point.</a:t>
            </a:r>
          </a:p>
        </p:txBody>
      </p:sp>
    </p:spTree>
    <p:extLst>
      <p:ext uri="{BB962C8B-B14F-4D97-AF65-F5344CB8AC3E}">
        <p14:creationId xmlns:p14="http://schemas.microsoft.com/office/powerpoint/2010/main" val="231469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3CC40C7-5048-7EDF-044F-9DBC12D5C96D}"/>
              </a:ext>
            </a:extLst>
          </p:cNvPr>
          <p:cNvSpPr txBox="1"/>
          <p:nvPr/>
        </p:nvSpPr>
        <p:spPr>
          <a:xfrm>
            <a:off x="3541541" y="216263"/>
            <a:ext cx="4434841" cy="646331"/>
          </a:xfrm>
          <a:prstGeom prst="rect">
            <a:avLst/>
          </a:prstGeom>
          <a:noFill/>
        </p:spPr>
        <p:txBody>
          <a:bodyPr wrap="square">
            <a:spAutoFit/>
          </a:bodyPr>
          <a:lstStyle/>
          <a:p>
            <a:r>
              <a:rPr lang="fr-SN" sz="3600" b="1" u="sng" dirty="0">
                <a:latin typeface="Fira Sans Extra Condensed"/>
              </a:rPr>
              <a:t>Traitement des </a:t>
            </a:r>
            <a:r>
              <a:rPr lang="fr-FR" sz="3600" b="1" u="sng" dirty="0">
                <a:latin typeface="Fira Sans Extra Condensed"/>
                <a:sym typeface="Fira Sans Extra Condensed"/>
              </a:rPr>
              <a:t>données</a:t>
            </a:r>
            <a:r>
              <a:rPr lang="fr-SN" sz="3600" b="1" u="sng" dirty="0">
                <a:latin typeface="Fira Sans Extra Condensed"/>
              </a:rPr>
              <a:t> </a:t>
            </a:r>
          </a:p>
        </p:txBody>
      </p:sp>
      <p:sp>
        <p:nvSpPr>
          <p:cNvPr id="4" name="Rectangle 3">
            <a:extLst>
              <a:ext uri="{FF2B5EF4-FFF2-40B4-BE49-F238E27FC236}">
                <a16:creationId xmlns:a16="http://schemas.microsoft.com/office/drawing/2014/main" id="{BC98C330-03E7-5055-5DF4-0027D393055B}"/>
              </a:ext>
            </a:extLst>
          </p:cNvPr>
          <p:cNvSpPr/>
          <p:nvPr/>
        </p:nvSpPr>
        <p:spPr>
          <a:xfrm>
            <a:off x="1420834" y="1772530"/>
            <a:ext cx="10199077" cy="4149968"/>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DB99C186-F301-4FA1-ACBB-560DC35CA819}"/>
              </a:ext>
            </a:extLst>
          </p:cNvPr>
          <p:cNvSpPr txBox="1"/>
          <p:nvPr/>
        </p:nvSpPr>
        <p:spPr>
          <a:xfrm>
            <a:off x="1603713" y="1997839"/>
            <a:ext cx="9833317"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fr-FR" dirty="0">
                <a:latin typeface="Times New Roman" panose="02020603050405020304" pitchFamily="18" charset="0"/>
                <a:cs typeface="Times New Roman" panose="02020603050405020304" pitchFamily="18" charset="0"/>
              </a:rPr>
              <a:t>Pour améliorer la qualité des données et faciliter l'entraînement du modèle, plusieurs étapes de nettoyage et de transformation ont été appliquées :</a:t>
            </a:r>
          </a:p>
          <a:p>
            <a:pPr>
              <a:lnSpc>
                <a:spcPct val="150000"/>
              </a:lnSpc>
            </a:pPr>
            <a:r>
              <a:rPr lang="fr-FR" dirty="0">
                <a:latin typeface="Times New Roman" panose="02020603050405020304" pitchFamily="18" charset="0"/>
                <a:cs typeface="Times New Roman" panose="02020603050405020304" pitchFamily="18" charset="0"/>
              </a:rPr>
              <a:t>   Suppression des colonnes peu utiles :</a:t>
            </a:r>
          </a:p>
          <a:p>
            <a:pPr lvl="1">
              <a:lnSpc>
                <a:spcPct val="150000"/>
              </a:lnSpc>
            </a:pPr>
            <a:r>
              <a:rPr lang="fr-FR" dirty="0">
                <a:latin typeface="Times New Roman" panose="02020603050405020304" pitchFamily="18" charset="0"/>
                <a:cs typeface="Times New Roman" panose="02020603050405020304" pitchFamily="18" charset="0"/>
              </a:rPr>
              <a:t>Les colonnes contenant plus de 90 % de valeurs manquantes ont été supprimées.</a:t>
            </a:r>
          </a:p>
          <a:p>
            <a:pPr lvl="1">
              <a:lnSpc>
                <a:spcPct val="150000"/>
              </a:lnSpc>
            </a:pPr>
            <a:r>
              <a:rPr lang="fr-FR" dirty="0">
                <a:latin typeface="Times New Roman" panose="02020603050405020304" pitchFamily="18" charset="0"/>
                <a:cs typeface="Times New Roman" panose="02020603050405020304" pitchFamily="18" charset="0"/>
              </a:rPr>
              <a:t>Les colonnes avec plus de 90 % de valeurs uniques (peu informatives) ont également été retirées.</a:t>
            </a:r>
          </a:p>
          <a:p>
            <a:pPr>
              <a:lnSpc>
                <a:spcPct val="150000"/>
              </a:lnSpc>
            </a:pPr>
            <a:r>
              <a:rPr lang="fr-FR" dirty="0">
                <a:latin typeface="Times New Roman" panose="02020603050405020304" pitchFamily="18" charset="0"/>
                <a:cs typeface="Times New Roman" panose="02020603050405020304" pitchFamily="18" charset="0"/>
              </a:rPr>
              <a:t>   Encodage des variables catégorielles :</a:t>
            </a:r>
          </a:p>
          <a:p>
            <a:pPr lvl="1">
              <a:lnSpc>
                <a:spcPct val="150000"/>
              </a:lnSpc>
            </a:pPr>
            <a:r>
              <a:rPr lang="fr-FR" dirty="0">
                <a:latin typeface="Times New Roman" panose="02020603050405020304" pitchFamily="18" charset="0"/>
                <a:cs typeface="Times New Roman" panose="02020603050405020304" pitchFamily="18" charset="0"/>
              </a:rPr>
              <a:t>Les variables de type catégoriel ont été transformées à l’aide de Label </a:t>
            </a:r>
            <a:r>
              <a:rPr lang="fr-FR" dirty="0" err="1">
                <a:latin typeface="Times New Roman" panose="02020603050405020304" pitchFamily="18" charset="0"/>
                <a:cs typeface="Times New Roman" panose="02020603050405020304" pitchFamily="18" charset="0"/>
              </a:rPr>
              <a:t>Encoding</a:t>
            </a:r>
            <a:r>
              <a:rPr lang="fr-FR" dirty="0">
                <a:latin typeface="Times New Roman" panose="02020603050405020304" pitchFamily="18" charset="0"/>
                <a:cs typeface="Times New Roman" panose="02020603050405020304" pitchFamily="18" charset="0"/>
              </a:rPr>
              <a:t>, permettant de convertir les catégories en valeurs numériques exploitables par les algorithmes de machine </a:t>
            </a:r>
            <a:r>
              <a:rPr lang="fr-FR" dirty="0" err="1">
                <a:latin typeface="Times New Roman" panose="02020603050405020304" pitchFamily="18" charset="0"/>
                <a:cs typeface="Times New Roman" panose="02020603050405020304" pitchFamily="18" charset="0"/>
              </a:rPr>
              <a:t>learning</a:t>
            </a:r>
            <a:r>
              <a:rPr lang="fr-FR" dirty="0">
                <a:latin typeface="Times New Roman" panose="02020603050405020304" pitchFamily="18" charset="0"/>
                <a:cs typeface="Times New Roman" panose="02020603050405020304" pitchFamily="18" charset="0"/>
              </a:rPr>
              <a:t>.</a:t>
            </a:r>
          </a:p>
          <a:p>
            <a:endParaRPr lang="fr-FR" dirty="0"/>
          </a:p>
        </p:txBody>
      </p:sp>
      <p:sp>
        <p:nvSpPr>
          <p:cNvPr id="34" name="Google Shape;334;p17">
            <a:extLst>
              <a:ext uri="{FF2B5EF4-FFF2-40B4-BE49-F238E27FC236}">
                <a16:creationId xmlns:a16="http://schemas.microsoft.com/office/drawing/2014/main" id="{FA020764-D6FF-A436-5226-D841BAF1F78C}"/>
              </a:ext>
            </a:extLst>
          </p:cNvPr>
          <p:cNvSpPr/>
          <p:nvPr/>
        </p:nvSpPr>
        <p:spPr>
          <a:xfrm>
            <a:off x="37514" y="1012874"/>
            <a:ext cx="1383318" cy="2082017"/>
          </a:xfrm>
          <a:prstGeom prst="ellipse">
            <a:avLst/>
          </a:prstGeom>
          <a:solidFill>
            <a:schemeClr val="accent5">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2461;p46">
            <a:extLst>
              <a:ext uri="{FF2B5EF4-FFF2-40B4-BE49-F238E27FC236}">
                <a16:creationId xmlns:a16="http://schemas.microsoft.com/office/drawing/2014/main" id="{7BFE63DE-3B4B-CBD6-4D97-D185960FF44B}"/>
              </a:ext>
            </a:extLst>
          </p:cNvPr>
          <p:cNvGrpSpPr/>
          <p:nvPr/>
        </p:nvGrpSpPr>
        <p:grpSpPr>
          <a:xfrm>
            <a:off x="250873" y="1347026"/>
            <a:ext cx="956599" cy="1301625"/>
            <a:chOff x="1183750" y="1120025"/>
            <a:chExt cx="1199150" cy="1301625"/>
          </a:xfrm>
        </p:grpSpPr>
        <p:sp>
          <p:nvSpPr>
            <p:cNvPr id="36" name="Google Shape;2462;p46">
              <a:extLst>
                <a:ext uri="{FF2B5EF4-FFF2-40B4-BE49-F238E27FC236}">
                  <a16:creationId xmlns:a16="http://schemas.microsoft.com/office/drawing/2014/main" id="{FC78290C-A48F-EA07-1E13-10B91EDC81E7}"/>
                </a:ext>
              </a:extLst>
            </p:cNvPr>
            <p:cNvSpPr/>
            <p:nvPr/>
          </p:nvSpPr>
          <p:spPr>
            <a:xfrm>
              <a:off x="1803325" y="1134425"/>
              <a:ext cx="36200" cy="296200"/>
            </a:xfrm>
            <a:custGeom>
              <a:avLst/>
              <a:gdLst/>
              <a:ahLst/>
              <a:cxnLst/>
              <a:rect l="l" t="t" r="r" b="b"/>
              <a:pathLst>
                <a:path w="1448" h="11848" extrusionOk="0">
                  <a:moveTo>
                    <a:pt x="730" y="0"/>
                  </a:moveTo>
                  <a:lnTo>
                    <a:pt x="577" y="13"/>
                  </a:lnTo>
                  <a:lnTo>
                    <a:pt x="436" y="52"/>
                  </a:lnTo>
                  <a:lnTo>
                    <a:pt x="320" y="116"/>
                  </a:lnTo>
                  <a:lnTo>
                    <a:pt x="205" y="205"/>
                  </a:lnTo>
                  <a:lnTo>
                    <a:pt x="115" y="321"/>
                  </a:lnTo>
                  <a:lnTo>
                    <a:pt x="51" y="436"/>
                  </a:lnTo>
                  <a:lnTo>
                    <a:pt x="13" y="577"/>
                  </a:lnTo>
                  <a:lnTo>
                    <a:pt x="0" y="718"/>
                  </a:lnTo>
                  <a:lnTo>
                    <a:pt x="0" y="11118"/>
                  </a:lnTo>
                  <a:lnTo>
                    <a:pt x="13" y="11271"/>
                  </a:lnTo>
                  <a:lnTo>
                    <a:pt x="51" y="11399"/>
                  </a:lnTo>
                  <a:lnTo>
                    <a:pt x="115" y="11527"/>
                  </a:lnTo>
                  <a:lnTo>
                    <a:pt x="205" y="11630"/>
                  </a:lnTo>
                  <a:lnTo>
                    <a:pt x="320" y="11720"/>
                  </a:lnTo>
                  <a:lnTo>
                    <a:pt x="436" y="11796"/>
                  </a:lnTo>
                  <a:lnTo>
                    <a:pt x="577" y="11835"/>
                  </a:lnTo>
                  <a:lnTo>
                    <a:pt x="730" y="11848"/>
                  </a:lnTo>
                  <a:lnTo>
                    <a:pt x="871" y="11835"/>
                  </a:lnTo>
                  <a:lnTo>
                    <a:pt x="1012" y="11796"/>
                  </a:lnTo>
                  <a:lnTo>
                    <a:pt x="1127" y="11720"/>
                  </a:lnTo>
                  <a:lnTo>
                    <a:pt x="1243" y="11630"/>
                  </a:lnTo>
                  <a:lnTo>
                    <a:pt x="1332" y="11527"/>
                  </a:lnTo>
                  <a:lnTo>
                    <a:pt x="1396" y="11399"/>
                  </a:lnTo>
                  <a:lnTo>
                    <a:pt x="1435" y="11271"/>
                  </a:lnTo>
                  <a:lnTo>
                    <a:pt x="1447" y="11118"/>
                  </a:lnTo>
                  <a:lnTo>
                    <a:pt x="1447" y="718"/>
                  </a:lnTo>
                  <a:lnTo>
                    <a:pt x="1435" y="577"/>
                  </a:lnTo>
                  <a:lnTo>
                    <a:pt x="1396" y="436"/>
                  </a:lnTo>
                  <a:lnTo>
                    <a:pt x="1332" y="321"/>
                  </a:lnTo>
                  <a:lnTo>
                    <a:pt x="1243" y="205"/>
                  </a:lnTo>
                  <a:lnTo>
                    <a:pt x="1127" y="116"/>
                  </a:lnTo>
                  <a:lnTo>
                    <a:pt x="1012" y="52"/>
                  </a:lnTo>
                  <a:lnTo>
                    <a:pt x="871" y="13"/>
                  </a:lnTo>
                  <a:lnTo>
                    <a:pt x="7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63;p46">
              <a:extLst>
                <a:ext uri="{FF2B5EF4-FFF2-40B4-BE49-F238E27FC236}">
                  <a16:creationId xmlns:a16="http://schemas.microsoft.com/office/drawing/2014/main" id="{E630EFE0-4B5B-BB04-62BE-A13130A5388B}"/>
                </a:ext>
              </a:extLst>
            </p:cNvPr>
            <p:cNvSpPr/>
            <p:nvPr/>
          </p:nvSpPr>
          <p:spPr>
            <a:xfrm>
              <a:off x="2014325" y="1218325"/>
              <a:ext cx="222875" cy="296525"/>
            </a:xfrm>
            <a:custGeom>
              <a:avLst/>
              <a:gdLst/>
              <a:ahLst/>
              <a:cxnLst/>
              <a:rect l="l" t="t" r="r" b="b"/>
              <a:pathLst>
                <a:path w="8915" h="11861" extrusionOk="0">
                  <a:moveTo>
                    <a:pt x="4535" y="0"/>
                  </a:moveTo>
                  <a:lnTo>
                    <a:pt x="4381" y="13"/>
                  </a:lnTo>
                  <a:lnTo>
                    <a:pt x="4253" y="51"/>
                  </a:lnTo>
                  <a:lnTo>
                    <a:pt x="4125" y="128"/>
                  </a:lnTo>
                  <a:lnTo>
                    <a:pt x="4022" y="218"/>
                  </a:lnTo>
                  <a:lnTo>
                    <a:pt x="3933" y="320"/>
                  </a:lnTo>
                  <a:lnTo>
                    <a:pt x="3869" y="448"/>
                  </a:lnTo>
                  <a:lnTo>
                    <a:pt x="3817" y="576"/>
                  </a:lnTo>
                  <a:lnTo>
                    <a:pt x="3805" y="730"/>
                  </a:lnTo>
                  <a:lnTo>
                    <a:pt x="3805" y="6647"/>
                  </a:lnTo>
                  <a:lnTo>
                    <a:pt x="193" y="10643"/>
                  </a:lnTo>
                  <a:lnTo>
                    <a:pt x="103" y="10759"/>
                  </a:lnTo>
                  <a:lnTo>
                    <a:pt x="39" y="10887"/>
                  </a:lnTo>
                  <a:lnTo>
                    <a:pt x="1" y="11028"/>
                  </a:lnTo>
                  <a:lnTo>
                    <a:pt x="1" y="11169"/>
                  </a:lnTo>
                  <a:lnTo>
                    <a:pt x="13" y="11309"/>
                  </a:lnTo>
                  <a:lnTo>
                    <a:pt x="65" y="11438"/>
                  </a:lnTo>
                  <a:lnTo>
                    <a:pt x="141" y="11566"/>
                  </a:lnTo>
                  <a:lnTo>
                    <a:pt x="244" y="11668"/>
                  </a:lnTo>
                  <a:lnTo>
                    <a:pt x="346" y="11758"/>
                  </a:lnTo>
                  <a:lnTo>
                    <a:pt x="474" y="11809"/>
                  </a:lnTo>
                  <a:lnTo>
                    <a:pt x="590" y="11847"/>
                  </a:lnTo>
                  <a:lnTo>
                    <a:pt x="731" y="11860"/>
                  </a:lnTo>
                  <a:lnTo>
                    <a:pt x="872" y="11847"/>
                  </a:lnTo>
                  <a:lnTo>
                    <a:pt x="948" y="11822"/>
                  </a:lnTo>
                  <a:lnTo>
                    <a:pt x="1012" y="11796"/>
                  </a:lnTo>
                  <a:lnTo>
                    <a:pt x="1089" y="11771"/>
                  </a:lnTo>
                  <a:lnTo>
                    <a:pt x="1153" y="11719"/>
                  </a:lnTo>
                  <a:lnTo>
                    <a:pt x="1205" y="11681"/>
                  </a:lnTo>
                  <a:lnTo>
                    <a:pt x="1269" y="11617"/>
                  </a:lnTo>
                  <a:lnTo>
                    <a:pt x="5072" y="7416"/>
                  </a:lnTo>
                  <a:lnTo>
                    <a:pt x="5149" y="7301"/>
                  </a:lnTo>
                  <a:lnTo>
                    <a:pt x="5213" y="7185"/>
                  </a:lnTo>
                  <a:lnTo>
                    <a:pt x="5252" y="7057"/>
                  </a:lnTo>
                  <a:lnTo>
                    <a:pt x="5265" y="6929"/>
                  </a:lnTo>
                  <a:lnTo>
                    <a:pt x="5265" y="1460"/>
                  </a:lnTo>
                  <a:lnTo>
                    <a:pt x="8185" y="1460"/>
                  </a:lnTo>
                  <a:lnTo>
                    <a:pt x="8338" y="1447"/>
                  </a:lnTo>
                  <a:lnTo>
                    <a:pt x="8479" y="1396"/>
                  </a:lnTo>
                  <a:lnTo>
                    <a:pt x="8595" y="1332"/>
                  </a:lnTo>
                  <a:lnTo>
                    <a:pt x="8710" y="1242"/>
                  </a:lnTo>
                  <a:lnTo>
                    <a:pt x="8800" y="1140"/>
                  </a:lnTo>
                  <a:lnTo>
                    <a:pt x="8864" y="1012"/>
                  </a:lnTo>
                  <a:lnTo>
                    <a:pt x="8902" y="871"/>
                  </a:lnTo>
                  <a:lnTo>
                    <a:pt x="8915" y="730"/>
                  </a:lnTo>
                  <a:lnTo>
                    <a:pt x="8902" y="576"/>
                  </a:lnTo>
                  <a:lnTo>
                    <a:pt x="8864" y="448"/>
                  </a:lnTo>
                  <a:lnTo>
                    <a:pt x="8800" y="320"/>
                  </a:lnTo>
                  <a:lnTo>
                    <a:pt x="8710" y="218"/>
                  </a:lnTo>
                  <a:lnTo>
                    <a:pt x="8595" y="128"/>
                  </a:lnTo>
                  <a:lnTo>
                    <a:pt x="8479" y="51"/>
                  </a:lnTo>
                  <a:lnTo>
                    <a:pt x="8338" y="13"/>
                  </a:lnTo>
                  <a:lnTo>
                    <a:pt x="81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64;p46">
              <a:extLst>
                <a:ext uri="{FF2B5EF4-FFF2-40B4-BE49-F238E27FC236}">
                  <a16:creationId xmlns:a16="http://schemas.microsoft.com/office/drawing/2014/main" id="{C63EE980-62C5-6067-71E0-A1950A09B8D1}"/>
                </a:ext>
              </a:extLst>
            </p:cNvPr>
            <p:cNvSpPr/>
            <p:nvPr/>
          </p:nvSpPr>
          <p:spPr>
            <a:xfrm>
              <a:off x="2109425" y="1690925"/>
              <a:ext cx="259075" cy="36200"/>
            </a:xfrm>
            <a:custGeom>
              <a:avLst/>
              <a:gdLst/>
              <a:ahLst/>
              <a:cxnLst/>
              <a:rect l="l" t="t" r="r" b="b"/>
              <a:pathLst>
                <a:path w="10363" h="1448" extrusionOk="0">
                  <a:moveTo>
                    <a:pt x="731" y="1"/>
                  </a:moveTo>
                  <a:lnTo>
                    <a:pt x="577" y="13"/>
                  </a:lnTo>
                  <a:lnTo>
                    <a:pt x="449" y="52"/>
                  </a:lnTo>
                  <a:lnTo>
                    <a:pt x="321" y="116"/>
                  </a:lnTo>
                  <a:lnTo>
                    <a:pt x="218" y="205"/>
                  </a:lnTo>
                  <a:lnTo>
                    <a:pt x="129" y="321"/>
                  </a:lnTo>
                  <a:lnTo>
                    <a:pt x="65" y="436"/>
                  </a:lnTo>
                  <a:lnTo>
                    <a:pt x="13" y="577"/>
                  </a:lnTo>
                  <a:lnTo>
                    <a:pt x="1" y="731"/>
                  </a:lnTo>
                  <a:lnTo>
                    <a:pt x="13" y="871"/>
                  </a:lnTo>
                  <a:lnTo>
                    <a:pt x="65" y="1012"/>
                  </a:lnTo>
                  <a:lnTo>
                    <a:pt x="129" y="1128"/>
                  </a:lnTo>
                  <a:lnTo>
                    <a:pt x="218" y="1243"/>
                  </a:lnTo>
                  <a:lnTo>
                    <a:pt x="321" y="1333"/>
                  </a:lnTo>
                  <a:lnTo>
                    <a:pt x="449" y="1397"/>
                  </a:lnTo>
                  <a:lnTo>
                    <a:pt x="577" y="1435"/>
                  </a:lnTo>
                  <a:lnTo>
                    <a:pt x="731" y="1448"/>
                  </a:lnTo>
                  <a:lnTo>
                    <a:pt x="9632" y="1448"/>
                  </a:lnTo>
                  <a:lnTo>
                    <a:pt x="9786" y="1435"/>
                  </a:lnTo>
                  <a:lnTo>
                    <a:pt x="9914" y="1397"/>
                  </a:lnTo>
                  <a:lnTo>
                    <a:pt x="10042" y="1333"/>
                  </a:lnTo>
                  <a:lnTo>
                    <a:pt x="10157" y="1243"/>
                  </a:lnTo>
                  <a:lnTo>
                    <a:pt x="10234" y="1128"/>
                  </a:lnTo>
                  <a:lnTo>
                    <a:pt x="10311" y="1012"/>
                  </a:lnTo>
                  <a:lnTo>
                    <a:pt x="10349" y="871"/>
                  </a:lnTo>
                  <a:lnTo>
                    <a:pt x="10362" y="731"/>
                  </a:lnTo>
                  <a:lnTo>
                    <a:pt x="10349" y="577"/>
                  </a:lnTo>
                  <a:lnTo>
                    <a:pt x="10311" y="436"/>
                  </a:lnTo>
                  <a:lnTo>
                    <a:pt x="10234" y="321"/>
                  </a:lnTo>
                  <a:lnTo>
                    <a:pt x="10157" y="205"/>
                  </a:lnTo>
                  <a:lnTo>
                    <a:pt x="10042" y="116"/>
                  </a:lnTo>
                  <a:lnTo>
                    <a:pt x="9914" y="52"/>
                  </a:lnTo>
                  <a:lnTo>
                    <a:pt x="9786" y="13"/>
                  </a:lnTo>
                  <a:lnTo>
                    <a:pt x="96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65;p46">
              <a:extLst>
                <a:ext uri="{FF2B5EF4-FFF2-40B4-BE49-F238E27FC236}">
                  <a16:creationId xmlns:a16="http://schemas.microsoft.com/office/drawing/2014/main" id="{F076FEA2-2EE2-3149-24FB-F5FB237FB632}"/>
                </a:ext>
              </a:extLst>
            </p:cNvPr>
            <p:cNvSpPr/>
            <p:nvPr/>
          </p:nvSpPr>
          <p:spPr>
            <a:xfrm>
              <a:off x="2035775" y="1900975"/>
              <a:ext cx="285650" cy="191175"/>
            </a:xfrm>
            <a:custGeom>
              <a:avLst/>
              <a:gdLst/>
              <a:ahLst/>
              <a:cxnLst/>
              <a:rect l="l" t="t" r="r" b="b"/>
              <a:pathLst>
                <a:path w="11426" h="7647" extrusionOk="0">
                  <a:moveTo>
                    <a:pt x="731" y="0"/>
                  </a:moveTo>
                  <a:lnTo>
                    <a:pt x="590" y="13"/>
                  </a:lnTo>
                  <a:lnTo>
                    <a:pt x="449" y="52"/>
                  </a:lnTo>
                  <a:lnTo>
                    <a:pt x="321" y="116"/>
                  </a:lnTo>
                  <a:lnTo>
                    <a:pt x="218" y="205"/>
                  </a:lnTo>
                  <a:lnTo>
                    <a:pt x="129" y="321"/>
                  </a:lnTo>
                  <a:lnTo>
                    <a:pt x="65" y="436"/>
                  </a:lnTo>
                  <a:lnTo>
                    <a:pt x="14" y="577"/>
                  </a:lnTo>
                  <a:lnTo>
                    <a:pt x="1" y="718"/>
                  </a:lnTo>
                  <a:lnTo>
                    <a:pt x="14" y="871"/>
                  </a:lnTo>
                  <a:lnTo>
                    <a:pt x="65" y="1012"/>
                  </a:lnTo>
                  <a:lnTo>
                    <a:pt x="129" y="1128"/>
                  </a:lnTo>
                  <a:lnTo>
                    <a:pt x="218" y="1243"/>
                  </a:lnTo>
                  <a:lnTo>
                    <a:pt x="321" y="1333"/>
                  </a:lnTo>
                  <a:lnTo>
                    <a:pt x="449" y="1397"/>
                  </a:lnTo>
                  <a:lnTo>
                    <a:pt x="590" y="1435"/>
                  </a:lnTo>
                  <a:lnTo>
                    <a:pt x="731" y="1448"/>
                  </a:lnTo>
                  <a:lnTo>
                    <a:pt x="7647" y="1448"/>
                  </a:lnTo>
                  <a:lnTo>
                    <a:pt x="10016" y="7199"/>
                  </a:lnTo>
                  <a:lnTo>
                    <a:pt x="10068" y="7301"/>
                  </a:lnTo>
                  <a:lnTo>
                    <a:pt x="10132" y="7391"/>
                  </a:lnTo>
                  <a:lnTo>
                    <a:pt x="10209" y="7467"/>
                  </a:lnTo>
                  <a:lnTo>
                    <a:pt x="10285" y="7532"/>
                  </a:lnTo>
                  <a:lnTo>
                    <a:pt x="10388" y="7583"/>
                  </a:lnTo>
                  <a:lnTo>
                    <a:pt x="10478" y="7621"/>
                  </a:lnTo>
                  <a:lnTo>
                    <a:pt x="10580" y="7634"/>
                  </a:lnTo>
                  <a:lnTo>
                    <a:pt x="10695" y="7647"/>
                  </a:lnTo>
                  <a:lnTo>
                    <a:pt x="10836" y="7634"/>
                  </a:lnTo>
                  <a:lnTo>
                    <a:pt x="10964" y="7596"/>
                  </a:lnTo>
                  <a:lnTo>
                    <a:pt x="11105" y="7519"/>
                  </a:lnTo>
                  <a:lnTo>
                    <a:pt x="11208" y="7429"/>
                  </a:lnTo>
                  <a:lnTo>
                    <a:pt x="11297" y="7327"/>
                  </a:lnTo>
                  <a:lnTo>
                    <a:pt x="11361" y="7199"/>
                  </a:lnTo>
                  <a:lnTo>
                    <a:pt x="11400" y="7070"/>
                  </a:lnTo>
                  <a:lnTo>
                    <a:pt x="11425" y="6930"/>
                  </a:lnTo>
                  <a:lnTo>
                    <a:pt x="11412" y="6776"/>
                  </a:lnTo>
                  <a:lnTo>
                    <a:pt x="11361" y="6635"/>
                  </a:lnTo>
                  <a:lnTo>
                    <a:pt x="8800" y="449"/>
                  </a:lnTo>
                  <a:lnTo>
                    <a:pt x="8748" y="346"/>
                  </a:lnTo>
                  <a:lnTo>
                    <a:pt x="8684" y="257"/>
                  </a:lnTo>
                  <a:lnTo>
                    <a:pt x="8620" y="180"/>
                  </a:lnTo>
                  <a:lnTo>
                    <a:pt x="8531" y="116"/>
                  </a:lnTo>
                  <a:lnTo>
                    <a:pt x="8441" y="65"/>
                  </a:lnTo>
                  <a:lnTo>
                    <a:pt x="8339" y="26"/>
                  </a:lnTo>
                  <a:lnTo>
                    <a:pt x="8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66;p46">
              <a:extLst>
                <a:ext uri="{FF2B5EF4-FFF2-40B4-BE49-F238E27FC236}">
                  <a16:creationId xmlns:a16="http://schemas.microsoft.com/office/drawing/2014/main" id="{C0B5C155-9F83-DAAE-6F0E-8B60C7363A42}"/>
                </a:ext>
              </a:extLst>
            </p:cNvPr>
            <p:cNvSpPr/>
            <p:nvPr/>
          </p:nvSpPr>
          <p:spPr>
            <a:xfrm>
              <a:off x="1997350" y="1939075"/>
              <a:ext cx="148600" cy="292375"/>
            </a:xfrm>
            <a:custGeom>
              <a:avLst/>
              <a:gdLst/>
              <a:ahLst/>
              <a:cxnLst/>
              <a:rect l="l" t="t" r="r" b="b"/>
              <a:pathLst>
                <a:path w="5944" h="11695" extrusionOk="0">
                  <a:moveTo>
                    <a:pt x="731" y="1"/>
                  </a:moveTo>
                  <a:lnTo>
                    <a:pt x="590" y="13"/>
                  </a:lnTo>
                  <a:lnTo>
                    <a:pt x="449" y="65"/>
                  </a:lnTo>
                  <a:lnTo>
                    <a:pt x="334" y="129"/>
                  </a:lnTo>
                  <a:lnTo>
                    <a:pt x="218" y="218"/>
                  </a:lnTo>
                  <a:lnTo>
                    <a:pt x="129" y="321"/>
                  </a:lnTo>
                  <a:lnTo>
                    <a:pt x="65" y="449"/>
                  </a:lnTo>
                  <a:lnTo>
                    <a:pt x="26" y="590"/>
                  </a:lnTo>
                  <a:lnTo>
                    <a:pt x="1" y="731"/>
                  </a:lnTo>
                  <a:lnTo>
                    <a:pt x="1" y="5393"/>
                  </a:lnTo>
                  <a:lnTo>
                    <a:pt x="26" y="5546"/>
                  </a:lnTo>
                  <a:lnTo>
                    <a:pt x="65" y="5675"/>
                  </a:lnTo>
                  <a:lnTo>
                    <a:pt x="129" y="5803"/>
                  </a:lnTo>
                  <a:lnTo>
                    <a:pt x="218" y="5905"/>
                  </a:lnTo>
                  <a:lnTo>
                    <a:pt x="334" y="5995"/>
                  </a:lnTo>
                  <a:lnTo>
                    <a:pt x="449" y="6072"/>
                  </a:lnTo>
                  <a:lnTo>
                    <a:pt x="590" y="6110"/>
                  </a:lnTo>
                  <a:lnTo>
                    <a:pt x="731" y="6123"/>
                  </a:lnTo>
                  <a:lnTo>
                    <a:pt x="4484" y="6123"/>
                  </a:lnTo>
                  <a:lnTo>
                    <a:pt x="4484" y="10964"/>
                  </a:lnTo>
                  <a:lnTo>
                    <a:pt x="4496" y="11105"/>
                  </a:lnTo>
                  <a:lnTo>
                    <a:pt x="4548" y="11246"/>
                  </a:lnTo>
                  <a:lnTo>
                    <a:pt x="4612" y="11361"/>
                  </a:lnTo>
                  <a:lnTo>
                    <a:pt x="4701" y="11477"/>
                  </a:lnTo>
                  <a:lnTo>
                    <a:pt x="4804" y="11566"/>
                  </a:lnTo>
                  <a:lnTo>
                    <a:pt x="4932" y="11630"/>
                  </a:lnTo>
                  <a:lnTo>
                    <a:pt x="5060" y="11669"/>
                  </a:lnTo>
                  <a:lnTo>
                    <a:pt x="5214" y="11694"/>
                  </a:lnTo>
                  <a:lnTo>
                    <a:pt x="5354" y="11669"/>
                  </a:lnTo>
                  <a:lnTo>
                    <a:pt x="5495" y="11630"/>
                  </a:lnTo>
                  <a:lnTo>
                    <a:pt x="5623" y="11566"/>
                  </a:lnTo>
                  <a:lnTo>
                    <a:pt x="5726" y="11477"/>
                  </a:lnTo>
                  <a:lnTo>
                    <a:pt x="5816" y="11361"/>
                  </a:lnTo>
                  <a:lnTo>
                    <a:pt x="5880" y="11246"/>
                  </a:lnTo>
                  <a:lnTo>
                    <a:pt x="5931" y="11105"/>
                  </a:lnTo>
                  <a:lnTo>
                    <a:pt x="5944" y="10964"/>
                  </a:lnTo>
                  <a:lnTo>
                    <a:pt x="5944" y="5393"/>
                  </a:lnTo>
                  <a:lnTo>
                    <a:pt x="5931" y="5252"/>
                  </a:lnTo>
                  <a:lnTo>
                    <a:pt x="5880" y="5111"/>
                  </a:lnTo>
                  <a:lnTo>
                    <a:pt x="5816" y="4983"/>
                  </a:lnTo>
                  <a:lnTo>
                    <a:pt x="5726" y="4880"/>
                  </a:lnTo>
                  <a:lnTo>
                    <a:pt x="5623" y="4791"/>
                  </a:lnTo>
                  <a:lnTo>
                    <a:pt x="5495" y="4727"/>
                  </a:lnTo>
                  <a:lnTo>
                    <a:pt x="5354" y="4676"/>
                  </a:lnTo>
                  <a:lnTo>
                    <a:pt x="5214" y="4663"/>
                  </a:lnTo>
                  <a:lnTo>
                    <a:pt x="1461" y="4663"/>
                  </a:lnTo>
                  <a:lnTo>
                    <a:pt x="1461" y="731"/>
                  </a:lnTo>
                  <a:lnTo>
                    <a:pt x="1448" y="590"/>
                  </a:lnTo>
                  <a:lnTo>
                    <a:pt x="1410" y="449"/>
                  </a:lnTo>
                  <a:lnTo>
                    <a:pt x="1333" y="321"/>
                  </a:lnTo>
                  <a:lnTo>
                    <a:pt x="1256" y="218"/>
                  </a:lnTo>
                  <a:lnTo>
                    <a:pt x="1141" y="129"/>
                  </a:lnTo>
                  <a:lnTo>
                    <a:pt x="1013" y="65"/>
                  </a:lnTo>
                  <a:lnTo>
                    <a:pt x="884" y="13"/>
                  </a:lnTo>
                  <a:lnTo>
                    <a:pt x="7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67;p46">
              <a:extLst>
                <a:ext uri="{FF2B5EF4-FFF2-40B4-BE49-F238E27FC236}">
                  <a16:creationId xmlns:a16="http://schemas.microsoft.com/office/drawing/2014/main" id="{5EEA92A3-BB8D-8C05-3072-BB4AE81ADEFE}"/>
                </a:ext>
              </a:extLst>
            </p:cNvPr>
            <p:cNvSpPr/>
            <p:nvPr/>
          </p:nvSpPr>
          <p:spPr>
            <a:xfrm>
              <a:off x="1749200" y="2006650"/>
              <a:ext cx="152125" cy="400575"/>
            </a:xfrm>
            <a:custGeom>
              <a:avLst/>
              <a:gdLst/>
              <a:ahLst/>
              <a:cxnLst/>
              <a:rect l="l" t="t" r="r" b="b"/>
              <a:pathLst>
                <a:path w="6085" h="16023" extrusionOk="0">
                  <a:moveTo>
                    <a:pt x="2895" y="0"/>
                  </a:moveTo>
                  <a:lnTo>
                    <a:pt x="2742" y="13"/>
                  </a:lnTo>
                  <a:lnTo>
                    <a:pt x="2601" y="51"/>
                  </a:lnTo>
                  <a:lnTo>
                    <a:pt x="2485" y="128"/>
                  </a:lnTo>
                  <a:lnTo>
                    <a:pt x="2370" y="218"/>
                  </a:lnTo>
                  <a:lnTo>
                    <a:pt x="2280" y="320"/>
                  </a:lnTo>
                  <a:lnTo>
                    <a:pt x="2216" y="448"/>
                  </a:lnTo>
                  <a:lnTo>
                    <a:pt x="2178" y="576"/>
                  </a:lnTo>
                  <a:lnTo>
                    <a:pt x="2165" y="730"/>
                  </a:lnTo>
                  <a:lnTo>
                    <a:pt x="2165" y="4163"/>
                  </a:lnTo>
                  <a:lnTo>
                    <a:pt x="2178" y="4304"/>
                  </a:lnTo>
                  <a:lnTo>
                    <a:pt x="2216" y="4444"/>
                  </a:lnTo>
                  <a:lnTo>
                    <a:pt x="2280" y="4573"/>
                  </a:lnTo>
                  <a:lnTo>
                    <a:pt x="2370" y="4675"/>
                  </a:lnTo>
                  <a:lnTo>
                    <a:pt x="2485" y="4765"/>
                  </a:lnTo>
                  <a:lnTo>
                    <a:pt x="2601" y="4829"/>
                  </a:lnTo>
                  <a:lnTo>
                    <a:pt x="2742" y="4880"/>
                  </a:lnTo>
                  <a:lnTo>
                    <a:pt x="2895" y="4893"/>
                  </a:lnTo>
                  <a:lnTo>
                    <a:pt x="4624" y="4893"/>
                  </a:lnTo>
                  <a:lnTo>
                    <a:pt x="4624" y="10157"/>
                  </a:lnTo>
                  <a:lnTo>
                    <a:pt x="731" y="10157"/>
                  </a:lnTo>
                  <a:lnTo>
                    <a:pt x="590" y="10170"/>
                  </a:lnTo>
                  <a:lnTo>
                    <a:pt x="449" y="10208"/>
                  </a:lnTo>
                  <a:lnTo>
                    <a:pt x="321" y="10285"/>
                  </a:lnTo>
                  <a:lnTo>
                    <a:pt x="218" y="10362"/>
                  </a:lnTo>
                  <a:lnTo>
                    <a:pt x="129" y="10477"/>
                  </a:lnTo>
                  <a:lnTo>
                    <a:pt x="65" y="10605"/>
                  </a:lnTo>
                  <a:lnTo>
                    <a:pt x="26" y="10733"/>
                  </a:lnTo>
                  <a:lnTo>
                    <a:pt x="1" y="10887"/>
                  </a:lnTo>
                  <a:lnTo>
                    <a:pt x="1" y="15293"/>
                  </a:lnTo>
                  <a:lnTo>
                    <a:pt x="26" y="15434"/>
                  </a:lnTo>
                  <a:lnTo>
                    <a:pt x="65" y="15574"/>
                  </a:lnTo>
                  <a:lnTo>
                    <a:pt x="129" y="15703"/>
                  </a:lnTo>
                  <a:lnTo>
                    <a:pt x="218" y="15805"/>
                  </a:lnTo>
                  <a:lnTo>
                    <a:pt x="321" y="15895"/>
                  </a:lnTo>
                  <a:lnTo>
                    <a:pt x="449" y="15959"/>
                  </a:lnTo>
                  <a:lnTo>
                    <a:pt x="590" y="16010"/>
                  </a:lnTo>
                  <a:lnTo>
                    <a:pt x="731" y="16023"/>
                  </a:lnTo>
                  <a:lnTo>
                    <a:pt x="884" y="16010"/>
                  </a:lnTo>
                  <a:lnTo>
                    <a:pt x="1012" y="15959"/>
                  </a:lnTo>
                  <a:lnTo>
                    <a:pt x="1141" y="15895"/>
                  </a:lnTo>
                  <a:lnTo>
                    <a:pt x="1243" y="15805"/>
                  </a:lnTo>
                  <a:lnTo>
                    <a:pt x="1333" y="15703"/>
                  </a:lnTo>
                  <a:lnTo>
                    <a:pt x="1410" y="15574"/>
                  </a:lnTo>
                  <a:lnTo>
                    <a:pt x="1448" y="15434"/>
                  </a:lnTo>
                  <a:lnTo>
                    <a:pt x="1461" y="15293"/>
                  </a:lnTo>
                  <a:lnTo>
                    <a:pt x="1461" y="11617"/>
                  </a:lnTo>
                  <a:lnTo>
                    <a:pt x="5354" y="11617"/>
                  </a:lnTo>
                  <a:lnTo>
                    <a:pt x="5495" y="11591"/>
                  </a:lnTo>
                  <a:lnTo>
                    <a:pt x="5636" y="11553"/>
                  </a:lnTo>
                  <a:lnTo>
                    <a:pt x="5764" y="11489"/>
                  </a:lnTo>
                  <a:lnTo>
                    <a:pt x="5867" y="11399"/>
                  </a:lnTo>
                  <a:lnTo>
                    <a:pt x="5956" y="11284"/>
                  </a:lnTo>
                  <a:lnTo>
                    <a:pt x="6020" y="11169"/>
                  </a:lnTo>
                  <a:lnTo>
                    <a:pt x="6072" y="11028"/>
                  </a:lnTo>
                  <a:lnTo>
                    <a:pt x="6084" y="10887"/>
                  </a:lnTo>
                  <a:lnTo>
                    <a:pt x="6084" y="4163"/>
                  </a:lnTo>
                  <a:lnTo>
                    <a:pt x="6072" y="4009"/>
                  </a:lnTo>
                  <a:lnTo>
                    <a:pt x="6020" y="3881"/>
                  </a:lnTo>
                  <a:lnTo>
                    <a:pt x="5956" y="3753"/>
                  </a:lnTo>
                  <a:lnTo>
                    <a:pt x="5867" y="3650"/>
                  </a:lnTo>
                  <a:lnTo>
                    <a:pt x="5764" y="3561"/>
                  </a:lnTo>
                  <a:lnTo>
                    <a:pt x="5636" y="3497"/>
                  </a:lnTo>
                  <a:lnTo>
                    <a:pt x="5495" y="3445"/>
                  </a:lnTo>
                  <a:lnTo>
                    <a:pt x="5354" y="3433"/>
                  </a:lnTo>
                  <a:lnTo>
                    <a:pt x="3612" y="3433"/>
                  </a:lnTo>
                  <a:lnTo>
                    <a:pt x="3612" y="730"/>
                  </a:lnTo>
                  <a:lnTo>
                    <a:pt x="3600" y="576"/>
                  </a:lnTo>
                  <a:lnTo>
                    <a:pt x="3561" y="448"/>
                  </a:lnTo>
                  <a:lnTo>
                    <a:pt x="3497" y="320"/>
                  </a:lnTo>
                  <a:lnTo>
                    <a:pt x="3408" y="218"/>
                  </a:lnTo>
                  <a:lnTo>
                    <a:pt x="3292" y="128"/>
                  </a:lnTo>
                  <a:lnTo>
                    <a:pt x="3177" y="51"/>
                  </a:lnTo>
                  <a:lnTo>
                    <a:pt x="3036" y="13"/>
                  </a:lnTo>
                  <a:lnTo>
                    <a:pt x="28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68;p46">
              <a:extLst>
                <a:ext uri="{FF2B5EF4-FFF2-40B4-BE49-F238E27FC236}">
                  <a16:creationId xmlns:a16="http://schemas.microsoft.com/office/drawing/2014/main" id="{E4544544-45B8-0D38-69E0-4913DBCCDC4A}"/>
                </a:ext>
              </a:extLst>
            </p:cNvPr>
            <p:cNvSpPr/>
            <p:nvPr/>
          </p:nvSpPr>
          <p:spPr>
            <a:xfrm>
              <a:off x="1496900" y="1950925"/>
              <a:ext cx="160125" cy="256825"/>
            </a:xfrm>
            <a:custGeom>
              <a:avLst/>
              <a:gdLst/>
              <a:ahLst/>
              <a:cxnLst/>
              <a:rect l="l" t="t" r="r" b="b"/>
              <a:pathLst>
                <a:path w="6405" h="10273" extrusionOk="0">
                  <a:moveTo>
                    <a:pt x="5597" y="1"/>
                  </a:moveTo>
                  <a:lnTo>
                    <a:pt x="5469" y="26"/>
                  </a:lnTo>
                  <a:lnTo>
                    <a:pt x="5328" y="77"/>
                  </a:lnTo>
                  <a:lnTo>
                    <a:pt x="5213" y="154"/>
                  </a:lnTo>
                  <a:lnTo>
                    <a:pt x="5110" y="269"/>
                  </a:lnTo>
                  <a:lnTo>
                    <a:pt x="167" y="6353"/>
                  </a:lnTo>
                  <a:lnTo>
                    <a:pt x="90" y="6456"/>
                  </a:lnTo>
                  <a:lnTo>
                    <a:pt x="39" y="6584"/>
                  </a:lnTo>
                  <a:lnTo>
                    <a:pt x="13" y="6699"/>
                  </a:lnTo>
                  <a:lnTo>
                    <a:pt x="0" y="6827"/>
                  </a:lnTo>
                  <a:lnTo>
                    <a:pt x="26" y="6955"/>
                  </a:lnTo>
                  <a:lnTo>
                    <a:pt x="51" y="7083"/>
                  </a:lnTo>
                  <a:lnTo>
                    <a:pt x="115" y="7199"/>
                  </a:lnTo>
                  <a:lnTo>
                    <a:pt x="192" y="7301"/>
                  </a:lnTo>
                  <a:lnTo>
                    <a:pt x="2664" y="10029"/>
                  </a:lnTo>
                  <a:lnTo>
                    <a:pt x="2715" y="10080"/>
                  </a:lnTo>
                  <a:lnTo>
                    <a:pt x="2779" y="10132"/>
                  </a:lnTo>
                  <a:lnTo>
                    <a:pt x="2843" y="10170"/>
                  </a:lnTo>
                  <a:lnTo>
                    <a:pt x="2920" y="10208"/>
                  </a:lnTo>
                  <a:lnTo>
                    <a:pt x="2984" y="10234"/>
                  </a:lnTo>
                  <a:lnTo>
                    <a:pt x="3061" y="10260"/>
                  </a:lnTo>
                  <a:lnTo>
                    <a:pt x="3202" y="10272"/>
                  </a:lnTo>
                  <a:lnTo>
                    <a:pt x="3330" y="10260"/>
                  </a:lnTo>
                  <a:lnTo>
                    <a:pt x="3458" y="10221"/>
                  </a:lnTo>
                  <a:lnTo>
                    <a:pt x="3586" y="10170"/>
                  </a:lnTo>
                  <a:lnTo>
                    <a:pt x="3689" y="10080"/>
                  </a:lnTo>
                  <a:lnTo>
                    <a:pt x="3791" y="9978"/>
                  </a:lnTo>
                  <a:lnTo>
                    <a:pt x="3868" y="9850"/>
                  </a:lnTo>
                  <a:lnTo>
                    <a:pt x="3906" y="9722"/>
                  </a:lnTo>
                  <a:lnTo>
                    <a:pt x="3932" y="9581"/>
                  </a:lnTo>
                  <a:lnTo>
                    <a:pt x="3932" y="9440"/>
                  </a:lnTo>
                  <a:lnTo>
                    <a:pt x="3894" y="9299"/>
                  </a:lnTo>
                  <a:lnTo>
                    <a:pt x="3830" y="9171"/>
                  </a:lnTo>
                  <a:lnTo>
                    <a:pt x="3740" y="9056"/>
                  </a:lnTo>
                  <a:lnTo>
                    <a:pt x="1691" y="6789"/>
                  </a:lnTo>
                  <a:lnTo>
                    <a:pt x="6238" y="1179"/>
                  </a:lnTo>
                  <a:lnTo>
                    <a:pt x="6327" y="1064"/>
                  </a:lnTo>
                  <a:lnTo>
                    <a:pt x="6378" y="923"/>
                  </a:lnTo>
                  <a:lnTo>
                    <a:pt x="6404" y="795"/>
                  </a:lnTo>
                  <a:lnTo>
                    <a:pt x="6404" y="654"/>
                  </a:lnTo>
                  <a:lnTo>
                    <a:pt x="6378" y="513"/>
                  </a:lnTo>
                  <a:lnTo>
                    <a:pt x="6314" y="385"/>
                  </a:lnTo>
                  <a:lnTo>
                    <a:pt x="6238" y="257"/>
                  </a:lnTo>
                  <a:lnTo>
                    <a:pt x="6135" y="154"/>
                  </a:lnTo>
                  <a:lnTo>
                    <a:pt x="6007" y="77"/>
                  </a:lnTo>
                  <a:lnTo>
                    <a:pt x="5879" y="26"/>
                  </a:lnTo>
                  <a:lnTo>
                    <a:pt x="57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69;p46">
              <a:extLst>
                <a:ext uri="{FF2B5EF4-FFF2-40B4-BE49-F238E27FC236}">
                  <a16:creationId xmlns:a16="http://schemas.microsoft.com/office/drawing/2014/main" id="{3AC75822-CF35-6336-8389-D38B8EF9CA04}"/>
                </a:ext>
              </a:extLst>
            </p:cNvPr>
            <p:cNvSpPr/>
            <p:nvPr/>
          </p:nvSpPr>
          <p:spPr>
            <a:xfrm>
              <a:off x="1203275" y="1889125"/>
              <a:ext cx="391950" cy="276675"/>
            </a:xfrm>
            <a:custGeom>
              <a:avLst/>
              <a:gdLst/>
              <a:ahLst/>
              <a:cxnLst/>
              <a:rect l="l" t="t" r="r" b="b"/>
              <a:pathLst>
                <a:path w="15678" h="11067" extrusionOk="0">
                  <a:moveTo>
                    <a:pt x="14909" y="1"/>
                  </a:moveTo>
                  <a:lnTo>
                    <a:pt x="14768" y="26"/>
                  </a:lnTo>
                  <a:lnTo>
                    <a:pt x="14627" y="65"/>
                  </a:lnTo>
                  <a:lnTo>
                    <a:pt x="14512" y="141"/>
                  </a:lnTo>
                  <a:lnTo>
                    <a:pt x="14396" y="244"/>
                  </a:lnTo>
                  <a:lnTo>
                    <a:pt x="8594" y="6878"/>
                  </a:lnTo>
                  <a:lnTo>
                    <a:pt x="3561" y="6878"/>
                  </a:lnTo>
                  <a:lnTo>
                    <a:pt x="3420" y="6891"/>
                  </a:lnTo>
                  <a:lnTo>
                    <a:pt x="3292" y="6930"/>
                  </a:lnTo>
                  <a:lnTo>
                    <a:pt x="3164" y="6994"/>
                  </a:lnTo>
                  <a:lnTo>
                    <a:pt x="3061" y="7083"/>
                  </a:lnTo>
                  <a:lnTo>
                    <a:pt x="218" y="9811"/>
                  </a:lnTo>
                  <a:lnTo>
                    <a:pt x="128" y="9927"/>
                  </a:lnTo>
                  <a:lnTo>
                    <a:pt x="64" y="10042"/>
                  </a:lnTo>
                  <a:lnTo>
                    <a:pt x="13" y="10183"/>
                  </a:lnTo>
                  <a:lnTo>
                    <a:pt x="0" y="10324"/>
                  </a:lnTo>
                  <a:lnTo>
                    <a:pt x="13" y="10465"/>
                  </a:lnTo>
                  <a:lnTo>
                    <a:pt x="52" y="10593"/>
                  </a:lnTo>
                  <a:lnTo>
                    <a:pt x="116" y="10721"/>
                  </a:lnTo>
                  <a:lnTo>
                    <a:pt x="205" y="10836"/>
                  </a:lnTo>
                  <a:lnTo>
                    <a:pt x="256" y="10887"/>
                  </a:lnTo>
                  <a:lnTo>
                    <a:pt x="320" y="10939"/>
                  </a:lnTo>
                  <a:lnTo>
                    <a:pt x="449" y="11003"/>
                  </a:lnTo>
                  <a:lnTo>
                    <a:pt x="589" y="11054"/>
                  </a:lnTo>
                  <a:lnTo>
                    <a:pt x="730" y="11067"/>
                  </a:lnTo>
                  <a:lnTo>
                    <a:pt x="871" y="11054"/>
                  </a:lnTo>
                  <a:lnTo>
                    <a:pt x="999" y="11015"/>
                  </a:lnTo>
                  <a:lnTo>
                    <a:pt x="1127" y="10951"/>
                  </a:lnTo>
                  <a:lnTo>
                    <a:pt x="1230" y="10862"/>
                  </a:lnTo>
                  <a:lnTo>
                    <a:pt x="3855" y="8339"/>
                  </a:lnTo>
                  <a:lnTo>
                    <a:pt x="8915" y="8339"/>
                  </a:lnTo>
                  <a:lnTo>
                    <a:pt x="9004" y="8326"/>
                  </a:lnTo>
                  <a:lnTo>
                    <a:pt x="9068" y="8313"/>
                  </a:lnTo>
                  <a:lnTo>
                    <a:pt x="9145" y="8300"/>
                  </a:lnTo>
                  <a:lnTo>
                    <a:pt x="9222" y="8274"/>
                  </a:lnTo>
                  <a:lnTo>
                    <a:pt x="9286" y="8236"/>
                  </a:lnTo>
                  <a:lnTo>
                    <a:pt x="9350" y="8185"/>
                  </a:lnTo>
                  <a:lnTo>
                    <a:pt x="9414" y="8146"/>
                  </a:lnTo>
                  <a:lnTo>
                    <a:pt x="9465" y="8082"/>
                  </a:lnTo>
                  <a:lnTo>
                    <a:pt x="15498" y="1205"/>
                  </a:lnTo>
                  <a:lnTo>
                    <a:pt x="15587" y="1089"/>
                  </a:lnTo>
                  <a:lnTo>
                    <a:pt x="15639" y="948"/>
                  </a:lnTo>
                  <a:lnTo>
                    <a:pt x="15677" y="820"/>
                  </a:lnTo>
                  <a:lnTo>
                    <a:pt x="15677" y="679"/>
                  </a:lnTo>
                  <a:lnTo>
                    <a:pt x="15651" y="539"/>
                  </a:lnTo>
                  <a:lnTo>
                    <a:pt x="15600" y="410"/>
                  </a:lnTo>
                  <a:lnTo>
                    <a:pt x="15536" y="282"/>
                  </a:lnTo>
                  <a:lnTo>
                    <a:pt x="15434" y="180"/>
                  </a:lnTo>
                  <a:lnTo>
                    <a:pt x="15306" y="90"/>
                  </a:lnTo>
                  <a:lnTo>
                    <a:pt x="15178" y="39"/>
                  </a:lnTo>
                  <a:lnTo>
                    <a:pt x="150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70;p46">
              <a:extLst>
                <a:ext uri="{FF2B5EF4-FFF2-40B4-BE49-F238E27FC236}">
                  <a16:creationId xmlns:a16="http://schemas.microsoft.com/office/drawing/2014/main" id="{159D24A0-12E0-B5EC-9AC1-A9C570D1E945}"/>
                </a:ext>
              </a:extLst>
            </p:cNvPr>
            <p:cNvSpPr/>
            <p:nvPr/>
          </p:nvSpPr>
          <p:spPr>
            <a:xfrm>
              <a:off x="1282050" y="1700525"/>
              <a:ext cx="251375" cy="36225"/>
            </a:xfrm>
            <a:custGeom>
              <a:avLst/>
              <a:gdLst/>
              <a:ahLst/>
              <a:cxnLst/>
              <a:rect l="l" t="t" r="r" b="b"/>
              <a:pathLst>
                <a:path w="10055" h="1449" extrusionOk="0">
                  <a:moveTo>
                    <a:pt x="730" y="1"/>
                  </a:moveTo>
                  <a:lnTo>
                    <a:pt x="576" y="14"/>
                  </a:lnTo>
                  <a:lnTo>
                    <a:pt x="448" y="52"/>
                  </a:lnTo>
                  <a:lnTo>
                    <a:pt x="320" y="116"/>
                  </a:lnTo>
                  <a:lnTo>
                    <a:pt x="218" y="206"/>
                  </a:lnTo>
                  <a:lnTo>
                    <a:pt x="128" y="321"/>
                  </a:lnTo>
                  <a:lnTo>
                    <a:pt x="51" y="436"/>
                  </a:lnTo>
                  <a:lnTo>
                    <a:pt x="13" y="577"/>
                  </a:lnTo>
                  <a:lnTo>
                    <a:pt x="0" y="718"/>
                  </a:lnTo>
                  <a:lnTo>
                    <a:pt x="13" y="872"/>
                  </a:lnTo>
                  <a:lnTo>
                    <a:pt x="51" y="1013"/>
                  </a:lnTo>
                  <a:lnTo>
                    <a:pt x="128" y="1128"/>
                  </a:lnTo>
                  <a:lnTo>
                    <a:pt x="218" y="1243"/>
                  </a:lnTo>
                  <a:lnTo>
                    <a:pt x="320" y="1333"/>
                  </a:lnTo>
                  <a:lnTo>
                    <a:pt x="448" y="1397"/>
                  </a:lnTo>
                  <a:lnTo>
                    <a:pt x="576" y="1435"/>
                  </a:lnTo>
                  <a:lnTo>
                    <a:pt x="730" y="1448"/>
                  </a:lnTo>
                  <a:lnTo>
                    <a:pt x="9324" y="1448"/>
                  </a:lnTo>
                  <a:lnTo>
                    <a:pt x="9478" y="1435"/>
                  </a:lnTo>
                  <a:lnTo>
                    <a:pt x="9606" y="1397"/>
                  </a:lnTo>
                  <a:lnTo>
                    <a:pt x="9734" y="1333"/>
                  </a:lnTo>
                  <a:lnTo>
                    <a:pt x="9849" y="1243"/>
                  </a:lnTo>
                  <a:lnTo>
                    <a:pt x="9926" y="1128"/>
                  </a:lnTo>
                  <a:lnTo>
                    <a:pt x="10003" y="1013"/>
                  </a:lnTo>
                  <a:lnTo>
                    <a:pt x="10041" y="872"/>
                  </a:lnTo>
                  <a:lnTo>
                    <a:pt x="10054" y="718"/>
                  </a:lnTo>
                  <a:lnTo>
                    <a:pt x="10041" y="577"/>
                  </a:lnTo>
                  <a:lnTo>
                    <a:pt x="10003" y="436"/>
                  </a:lnTo>
                  <a:lnTo>
                    <a:pt x="9926" y="321"/>
                  </a:lnTo>
                  <a:lnTo>
                    <a:pt x="9849" y="206"/>
                  </a:lnTo>
                  <a:lnTo>
                    <a:pt x="9734" y="116"/>
                  </a:lnTo>
                  <a:lnTo>
                    <a:pt x="9606" y="52"/>
                  </a:lnTo>
                  <a:lnTo>
                    <a:pt x="9478" y="14"/>
                  </a:lnTo>
                  <a:lnTo>
                    <a:pt x="93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71;p46">
              <a:extLst>
                <a:ext uri="{FF2B5EF4-FFF2-40B4-BE49-F238E27FC236}">
                  <a16:creationId xmlns:a16="http://schemas.microsoft.com/office/drawing/2014/main" id="{1CB32A79-9D38-D4C2-8065-66D0DD49260B}"/>
                </a:ext>
              </a:extLst>
            </p:cNvPr>
            <p:cNvSpPr/>
            <p:nvPr/>
          </p:nvSpPr>
          <p:spPr>
            <a:xfrm>
              <a:off x="1263775" y="1375850"/>
              <a:ext cx="330800" cy="172925"/>
            </a:xfrm>
            <a:custGeom>
              <a:avLst/>
              <a:gdLst/>
              <a:ahLst/>
              <a:cxnLst/>
              <a:rect l="l" t="t" r="r" b="b"/>
              <a:pathLst>
                <a:path w="13232" h="6917" extrusionOk="0">
                  <a:moveTo>
                    <a:pt x="757" y="1"/>
                  </a:moveTo>
                  <a:lnTo>
                    <a:pt x="616" y="13"/>
                  </a:lnTo>
                  <a:lnTo>
                    <a:pt x="475" y="39"/>
                  </a:lnTo>
                  <a:lnTo>
                    <a:pt x="347" y="103"/>
                  </a:lnTo>
                  <a:lnTo>
                    <a:pt x="232" y="193"/>
                  </a:lnTo>
                  <a:lnTo>
                    <a:pt x="129" y="308"/>
                  </a:lnTo>
                  <a:lnTo>
                    <a:pt x="65" y="423"/>
                  </a:lnTo>
                  <a:lnTo>
                    <a:pt x="14" y="564"/>
                  </a:lnTo>
                  <a:lnTo>
                    <a:pt x="1" y="692"/>
                  </a:lnTo>
                  <a:lnTo>
                    <a:pt x="1" y="833"/>
                  </a:lnTo>
                  <a:lnTo>
                    <a:pt x="39" y="974"/>
                  </a:lnTo>
                  <a:lnTo>
                    <a:pt x="103" y="1102"/>
                  </a:lnTo>
                  <a:lnTo>
                    <a:pt x="193" y="1217"/>
                  </a:lnTo>
                  <a:lnTo>
                    <a:pt x="5227" y="6686"/>
                  </a:lnTo>
                  <a:lnTo>
                    <a:pt x="5278" y="6737"/>
                  </a:lnTo>
                  <a:lnTo>
                    <a:pt x="5342" y="6776"/>
                  </a:lnTo>
                  <a:lnTo>
                    <a:pt x="5406" y="6827"/>
                  </a:lnTo>
                  <a:lnTo>
                    <a:pt x="5470" y="6853"/>
                  </a:lnTo>
                  <a:lnTo>
                    <a:pt x="5534" y="6878"/>
                  </a:lnTo>
                  <a:lnTo>
                    <a:pt x="5611" y="6904"/>
                  </a:lnTo>
                  <a:lnTo>
                    <a:pt x="5688" y="6917"/>
                  </a:lnTo>
                  <a:lnTo>
                    <a:pt x="12514" y="6917"/>
                  </a:lnTo>
                  <a:lnTo>
                    <a:pt x="12655" y="6904"/>
                  </a:lnTo>
                  <a:lnTo>
                    <a:pt x="12796" y="6853"/>
                  </a:lnTo>
                  <a:lnTo>
                    <a:pt x="12911" y="6789"/>
                  </a:lnTo>
                  <a:lnTo>
                    <a:pt x="13027" y="6699"/>
                  </a:lnTo>
                  <a:lnTo>
                    <a:pt x="13116" y="6597"/>
                  </a:lnTo>
                  <a:lnTo>
                    <a:pt x="13180" y="6469"/>
                  </a:lnTo>
                  <a:lnTo>
                    <a:pt x="13219" y="6340"/>
                  </a:lnTo>
                  <a:lnTo>
                    <a:pt x="13231" y="6187"/>
                  </a:lnTo>
                  <a:lnTo>
                    <a:pt x="13219" y="6046"/>
                  </a:lnTo>
                  <a:lnTo>
                    <a:pt x="13180" y="5905"/>
                  </a:lnTo>
                  <a:lnTo>
                    <a:pt x="13116" y="5777"/>
                  </a:lnTo>
                  <a:lnTo>
                    <a:pt x="13027" y="5674"/>
                  </a:lnTo>
                  <a:lnTo>
                    <a:pt x="12911" y="5585"/>
                  </a:lnTo>
                  <a:lnTo>
                    <a:pt x="12796" y="5521"/>
                  </a:lnTo>
                  <a:lnTo>
                    <a:pt x="12655" y="5470"/>
                  </a:lnTo>
                  <a:lnTo>
                    <a:pt x="12514" y="5457"/>
                  </a:lnTo>
                  <a:lnTo>
                    <a:pt x="6072" y="5457"/>
                  </a:lnTo>
                  <a:lnTo>
                    <a:pt x="1256" y="231"/>
                  </a:lnTo>
                  <a:lnTo>
                    <a:pt x="1154" y="141"/>
                  </a:lnTo>
                  <a:lnTo>
                    <a:pt x="1026" y="65"/>
                  </a:lnTo>
                  <a:lnTo>
                    <a:pt x="898" y="13"/>
                  </a:lnTo>
                  <a:lnTo>
                    <a:pt x="7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72;p46">
              <a:extLst>
                <a:ext uri="{FF2B5EF4-FFF2-40B4-BE49-F238E27FC236}">
                  <a16:creationId xmlns:a16="http://schemas.microsoft.com/office/drawing/2014/main" id="{EF5815D7-2303-7B32-5C42-7EACB8A2C2BA}"/>
                </a:ext>
              </a:extLst>
            </p:cNvPr>
            <p:cNvSpPr/>
            <p:nvPr/>
          </p:nvSpPr>
          <p:spPr>
            <a:xfrm>
              <a:off x="1601275" y="1325900"/>
              <a:ext cx="36525" cy="179975"/>
            </a:xfrm>
            <a:custGeom>
              <a:avLst/>
              <a:gdLst/>
              <a:ahLst/>
              <a:cxnLst/>
              <a:rect l="l" t="t" r="r" b="b"/>
              <a:pathLst>
                <a:path w="1461" h="7199" extrusionOk="0">
                  <a:moveTo>
                    <a:pt x="730" y="1"/>
                  </a:moveTo>
                  <a:lnTo>
                    <a:pt x="577" y="13"/>
                  </a:lnTo>
                  <a:lnTo>
                    <a:pt x="449" y="65"/>
                  </a:lnTo>
                  <a:lnTo>
                    <a:pt x="321" y="129"/>
                  </a:lnTo>
                  <a:lnTo>
                    <a:pt x="218" y="218"/>
                  </a:lnTo>
                  <a:lnTo>
                    <a:pt x="129" y="321"/>
                  </a:lnTo>
                  <a:lnTo>
                    <a:pt x="52" y="449"/>
                  </a:lnTo>
                  <a:lnTo>
                    <a:pt x="13" y="590"/>
                  </a:lnTo>
                  <a:lnTo>
                    <a:pt x="0" y="731"/>
                  </a:lnTo>
                  <a:lnTo>
                    <a:pt x="0" y="6468"/>
                  </a:lnTo>
                  <a:lnTo>
                    <a:pt x="13" y="6609"/>
                  </a:lnTo>
                  <a:lnTo>
                    <a:pt x="52" y="6750"/>
                  </a:lnTo>
                  <a:lnTo>
                    <a:pt x="129" y="6878"/>
                  </a:lnTo>
                  <a:lnTo>
                    <a:pt x="218" y="6981"/>
                  </a:lnTo>
                  <a:lnTo>
                    <a:pt x="321" y="7070"/>
                  </a:lnTo>
                  <a:lnTo>
                    <a:pt x="449" y="7135"/>
                  </a:lnTo>
                  <a:lnTo>
                    <a:pt x="577" y="7173"/>
                  </a:lnTo>
                  <a:lnTo>
                    <a:pt x="730" y="7199"/>
                  </a:lnTo>
                  <a:lnTo>
                    <a:pt x="871" y="7173"/>
                  </a:lnTo>
                  <a:lnTo>
                    <a:pt x="1012" y="7135"/>
                  </a:lnTo>
                  <a:lnTo>
                    <a:pt x="1140" y="7070"/>
                  </a:lnTo>
                  <a:lnTo>
                    <a:pt x="1243" y="6981"/>
                  </a:lnTo>
                  <a:lnTo>
                    <a:pt x="1332" y="6878"/>
                  </a:lnTo>
                  <a:lnTo>
                    <a:pt x="1396" y="6750"/>
                  </a:lnTo>
                  <a:lnTo>
                    <a:pt x="1448" y="6609"/>
                  </a:lnTo>
                  <a:lnTo>
                    <a:pt x="1461" y="6468"/>
                  </a:lnTo>
                  <a:lnTo>
                    <a:pt x="1461" y="731"/>
                  </a:lnTo>
                  <a:lnTo>
                    <a:pt x="1448" y="590"/>
                  </a:lnTo>
                  <a:lnTo>
                    <a:pt x="1396" y="449"/>
                  </a:lnTo>
                  <a:lnTo>
                    <a:pt x="1332" y="321"/>
                  </a:lnTo>
                  <a:lnTo>
                    <a:pt x="1243" y="218"/>
                  </a:lnTo>
                  <a:lnTo>
                    <a:pt x="1140" y="129"/>
                  </a:lnTo>
                  <a:lnTo>
                    <a:pt x="1012" y="65"/>
                  </a:lnTo>
                  <a:lnTo>
                    <a:pt x="871" y="13"/>
                  </a:lnTo>
                  <a:lnTo>
                    <a:pt x="73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73;p46">
              <a:extLst>
                <a:ext uri="{FF2B5EF4-FFF2-40B4-BE49-F238E27FC236}">
                  <a16:creationId xmlns:a16="http://schemas.microsoft.com/office/drawing/2014/main" id="{EDBC972C-74F9-BDEC-D8CB-7CE003A3A227}"/>
                </a:ext>
              </a:extLst>
            </p:cNvPr>
            <p:cNvSpPr/>
            <p:nvPr/>
          </p:nvSpPr>
          <p:spPr>
            <a:xfrm>
              <a:off x="1494325" y="1391550"/>
              <a:ext cx="654200" cy="654175"/>
            </a:xfrm>
            <a:custGeom>
              <a:avLst/>
              <a:gdLst/>
              <a:ahLst/>
              <a:cxnLst/>
              <a:rect l="l" t="t" r="r" b="b"/>
              <a:pathLst>
                <a:path w="26168" h="26167" extrusionOk="0">
                  <a:moveTo>
                    <a:pt x="9952" y="0"/>
                  </a:moveTo>
                  <a:lnTo>
                    <a:pt x="9952" y="2933"/>
                  </a:lnTo>
                  <a:lnTo>
                    <a:pt x="9478" y="3087"/>
                  </a:lnTo>
                  <a:lnTo>
                    <a:pt x="9005" y="3266"/>
                  </a:lnTo>
                  <a:lnTo>
                    <a:pt x="8556" y="3458"/>
                  </a:lnTo>
                  <a:lnTo>
                    <a:pt x="8108" y="3676"/>
                  </a:lnTo>
                  <a:lnTo>
                    <a:pt x="6046" y="1614"/>
                  </a:lnTo>
                  <a:lnTo>
                    <a:pt x="1627" y="6045"/>
                  </a:lnTo>
                  <a:lnTo>
                    <a:pt x="3600" y="8031"/>
                  </a:lnTo>
                  <a:lnTo>
                    <a:pt x="3356" y="8492"/>
                  </a:lnTo>
                  <a:lnTo>
                    <a:pt x="3126" y="8966"/>
                  </a:lnTo>
                  <a:lnTo>
                    <a:pt x="2934" y="9452"/>
                  </a:lnTo>
                  <a:lnTo>
                    <a:pt x="2754" y="9952"/>
                  </a:lnTo>
                  <a:lnTo>
                    <a:pt x="1" y="9952"/>
                  </a:lnTo>
                  <a:lnTo>
                    <a:pt x="1" y="16215"/>
                  </a:lnTo>
                  <a:lnTo>
                    <a:pt x="2588" y="16215"/>
                  </a:lnTo>
                  <a:lnTo>
                    <a:pt x="2754" y="16766"/>
                  </a:lnTo>
                  <a:lnTo>
                    <a:pt x="2946" y="17291"/>
                  </a:lnTo>
                  <a:lnTo>
                    <a:pt x="3164" y="17816"/>
                  </a:lnTo>
                  <a:lnTo>
                    <a:pt x="3420" y="18328"/>
                  </a:lnTo>
                  <a:lnTo>
                    <a:pt x="1627" y="20121"/>
                  </a:lnTo>
                  <a:lnTo>
                    <a:pt x="6046" y="24553"/>
                  </a:lnTo>
                  <a:lnTo>
                    <a:pt x="7762" y="22837"/>
                  </a:lnTo>
                  <a:lnTo>
                    <a:pt x="8018" y="22977"/>
                  </a:lnTo>
                  <a:lnTo>
                    <a:pt x="8287" y="23106"/>
                  </a:lnTo>
                  <a:lnTo>
                    <a:pt x="8556" y="23234"/>
                  </a:lnTo>
                  <a:lnTo>
                    <a:pt x="8825" y="23362"/>
                  </a:lnTo>
                  <a:lnTo>
                    <a:pt x="9107" y="23477"/>
                  </a:lnTo>
                  <a:lnTo>
                    <a:pt x="9389" y="23579"/>
                  </a:lnTo>
                  <a:lnTo>
                    <a:pt x="9671" y="23669"/>
                  </a:lnTo>
                  <a:lnTo>
                    <a:pt x="9952" y="23772"/>
                  </a:lnTo>
                  <a:lnTo>
                    <a:pt x="9952" y="26167"/>
                  </a:lnTo>
                  <a:lnTo>
                    <a:pt x="16215" y="26167"/>
                  </a:lnTo>
                  <a:lnTo>
                    <a:pt x="16215" y="23772"/>
                  </a:lnTo>
                  <a:lnTo>
                    <a:pt x="16497" y="23669"/>
                  </a:lnTo>
                  <a:lnTo>
                    <a:pt x="16792" y="23579"/>
                  </a:lnTo>
                  <a:lnTo>
                    <a:pt x="17061" y="23477"/>
                  </a:lnTo>
                  <a:lnTo>
                    <a:pt x="17342" y="23362"/>
                  </a:lnTo>
                  <a:lnTo>
                    <a:pt x="17611" y="23234"/>
                  </a:lnTo>
                  <a:lnTo>
                    <a:pt x="17880" y="23106"/>
                  </a:lnTo>
                  <a:lnTo>
                    <a:pt x="18149" y="22977"/>
                  </a:lnTo>
                  <a:lnTo>
                    <a:pt x="18406" y="22837"/>
                  </a:lnTo>
                  <a:lnTo>
                    <a:pt x="20122" y="24553"/>
                  </a:lnTo>
                  <a:lnTo>
                    <a:pt x="24553" y="20121"/>
                  </a:lnTo>
                  <a:lnTo>
                    <a:pt x="22760" y="18328"/>
                  </a:lnTo>
                  <a:lnTo>
                    <a:pt x="23004" y="17816"/>
                  </a:lnTo>
                  <a:lnTo>
                    <a:pt x="23221" y="17291"/>
                  </a:lnTo>
                  <a:lnTo>
                    <a:pt x="23413" y="16766"/>
                  </a:lnTo>
                  <a:lnTo>
                    <a:pt x="23580" y="16215"/>
                  </a:lnTo>
                  <a:lnTo>
                    <a:pt x="26167" y="16215"/>
                  </a:lnTo>
                  <a:lnTo>
                    <a:pt x="26167" y="9952"/>
                  </a:lnTo>
                  <a:lnTo>
                    <a:pt x="23426" y="9952"/>
                  </a:lnTo>
                  <a:lnTo>
                    <a:pt x="23247" y="9452"/>
                  </a:lnTo>
                  <a:lnTo>
                    <a:pt x="23042" y="8966"/>
                  </a:lnTo>
                  <a:lnTo>
                    <a:pt x="22811" y="8492"/>
                  </a:lnTo>
                  <a:lnTo>
                    <a:pt x="22568" y="8031"/>
                  </a:lnTo>
                  <a:lnTo>
                    <a:pt x="24553" y="6045"/>
                  </a:lnTo>
                  <a:lnTo>
                    <a:pt x="20122" y="1614"/>
                  </a:lnTo>
                  <a:lnTo>
                    <a:pt x="18060" y="3676"/>
                  </a:lnTo>
                  <a:lnTo>
                    <a:pt x="17624" y="3458"/>
                  </a:lnTo>
                  <a:lnTo>
                    <a:pt x="17163" y="3266"/>
                  </a:lnTo>
                  <a:lnTo>
                    <a:pt x="16689" y="3087"/>
                  </a:lnTo>
                  <a:lnTo>
                    <a:pt x="16215" y="2933"/>
                  </a:lnTo>
                  <a:lnTo>
                    <a:pt x="162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74;p46">
              <a:extLst>
                <a:ext uri="{FF2B5EF4-FFF2-40B4-BE49-F238E27FC236}">
                  <a16:creationId xmlns:a16="http://schemas.microsoft.com/office/drawing/2014/main" id="{71B8738A-C888-CA53-B569-A4CBC0EEE44C}"/>
                </a:ext>
              </a:extLst>
            </p:cNvPr>
            <p:cNvSpPr/>
            <p:nvPr/>
          </p:nvSpPr>
          <p:spPr>
            <a:xfrm>
              <a:off x="1579175" y="1483125"/>
              <a:ext cx="484475" cy="484150"/>
            </a:xfrm>
            <a:custGeom>
              <a:avLst/>
              <a:gdLst/>
              <a:ahLst/>
              <a:cxnLst/>
              <a:rect l="l" t="t" r="r" b="b"/>
              <a:pathLst>
                <a:path w="19379" h="19366" extrusionOk="0">
                  <a:moveTo>
                    <a:pt x="9696" y="0"/>
                  </a:moveTo>
                  <a:lnTo>
                    <a:pt x="9197" y="13"/>
                  </a:lnTo>
                  <a:lnTo>
                    <a:pt x="8697" y="51"/>
                  </a:lnTo>
                  <a:lnTo>
                    <a:pt x="8211" y="115"/>
                  </a:lnTo>
                  <a:lnTo>
                    <a:pt x="7737" y="192"/>
                  </a:lnTo>
                  <a:lnTo>
                    <a:pt x="7276" y="308"/>
                  </a:lnTo>
                  <a:lnTo>
                    <a:pt x="6814" y="436"/>
                  </a:lnTo>
                  <a:lnTo>
                    <a:pt x="6366" y="589"/>
                  </a:lnTo>
                  <a:lnTo>
                    <a:pt x="5918" y="756"/>
                  </a:lnTo>
                  <a:lnTo>
                    <a:pt x="5495" y="948"/>
                  </a:lnTo>
                  <a:lnTo>
                    <a:pt x="5073" y="1166"/>
                  </a:lnTo>
                  <a:lnTo>
                    <a:pt x="4676" y="1396"/>
                  </a:lnTo>
                  <a:lnTo>
                    <a:pt x="4279" y="1652"/>
                  </a:lnTo>
                  <a:lnTo>
                    <a:pt x="3894" y="1921"/>
                  </a:lnTo>
                  <a:lnTo>
                    <a:pt x="3536" y="2216"/>
                  </a:lnTo>
                  <a:lnTo>
                    <a:pt x="3177" y="2511"/>
                  </a:lnTo>
                  <a:lnTo>
                    <a:pt x="2844" y="2831"/>
                  </a:lnTo>
                  <a:lnTo>
                    <a:pt x="2524" y="3177"/>
                  </a:lnTo>
                  <a:lnTo>
                    <a:pt x="2216" y="3522"/>
                  </a:lnTo>
                  <a:lnTo>
                    <a:pt x="1935" y="3894"/>
                  </a:lnTo>
                  <a:lnTo>
                    <a:pt x="1666" y="4265"/>
                  </a:lnTo>
                  <a:lnTo>
                    <a:pt x="1410" y="4662"/>
                  </a:lnTo>
                  <a:lnTo>
                    <a:pt x="1179" y="5072"/>
                  </a:lnTo>
                  <a:lnTo>
                    <a:pt x="961" y="5482"/>
                  </a:lnTo>
                  <a:lnTo>
                    <a:pt x="769" y="5917"/>
                  </a:lnTo>
                  <a:lnTo>
                    <a:pt x="590" y="6353"/>
                  </a:lnTo>
                  <a:lnTo>
                    <a:pt x="436" y="6801"/>
                  </a:lnTo>
                  <a:lnTo>
                    <a:pt x="308" y="7262"/>
                  </a:lnTo>
                  <a:lnTo>
                    <a:pt x="206" y="7736"/>
                  </a:lnTo>
                  <a:lnTo>
                    <a:pt x="116" y="8210"/>
                  </a:lnTo>
                  <a:lnTo>
                    <a:pt x="52" y="8697"/>
                  </a:lnTo>
                  <a:lnTo>
                    <a:pt x="14" y="9183"/>
                  </a:lnTo>
                  <a:lnTo>
                    <a:pt x="1" y="9683"/>
                  </a:lnTo>
                  <a:lnTo>
                    <a:pt x="14" y="10182"/>
                  </a:lnTo>
                  <a:lnTo>
                    <a:pt x="52" y="10669"/>
                  </a:lnTo>
                  <a:lnTo>
                    <a:pt x="116" y="11156"/>
                  </a:lnTo>
                  <a:lnTo>
                    <a:pt x="206" y="11630"/>
                  </a:lnTo>
                  <a:lnTo>
                    <a:pt x="308" y="12104"/>
                  </a:lnTo>
                  <a:lnTo>
                    <a:pt x="436" y="12565"/>
                  </a:lnTo>
                  <a:lnTo>
                    <a:pt x="590" y="13013"/>
                  </a:lnTo>
                  <a:lnTo>
                    <a:pt x="769" y="13448"/>
                  </a:lnTo>
                  <a:lnTo>
                    <a:pt x="961" y="13884"/>
                  </a:lnTo>
                  <a:lnTo>
                    <a:pt x="1179" y="14307"/>
                  </a:lnTo>
                  <a:lnTo>
                    <a:pt x="1410" y="14704"/>
                  </a:lnTo>
                  <a:lnTo>
                    <a:pt x="1666" y="15101"/>
                  </a:lnTo>
                  <a:lnTo>
                    <a:pt x="1935" y="15485"/>
                  </a:lnTo>
                  <a:lnTo>
                    <a:pt x="2216" y="15844"/>
                  </a:lnTo>
                  <a:lnTo>
                    <a:pt x="2524" y="16202"/>
                  </a:lnTo>
                  <a:lnTo>
                    <a:pt x="2844" y="16535"/>
                  </a:lnTo>
                  <a:lnTo>
                    <a:pt x="3177" y="16855"/>
                  </a:lnTo>
                  <a:lnTo>
                    <a:pt x="3536" y="17163"/>
                  </a:lnTo>
                  <a:lnTo>
                    <a:pt x="3894" y="17445"/>
                  </a:lnTo>
                  <a:lnTo>
                    <a:pt x="4279" y="17714"/>
                  </a:lnTo>
                  <a:lnTo>
                    <a:pt x="4676" y="17970"/>
                  </a:lnTo>
                  <a:lnTo>
                    <a:pt x="5073" y="18200"/>
                  </a:lnTo>
                  <a:lnTo>
                    <a:pt x="5495" y="18418"/>
                  </a:lnTo>
                  <a:lnTo>
                    <a:pt x="5918" y="18610"/>
                  </a:lnTo>
                  <a:lnTo>
                    <a:pt x="6366" y="18777"/>
                  </a:lnTo>
                  <a:lnTo>
                    <a:pt x="6814" y="18930"/>
                  </a:lnTo>
                  <a:lnTo>
                    <a:pt x="7276" y="19058"/>
                  </a:lnTo>
                  <a:lnTo>
                    <a:pt x="7737" y="19174"/>
                  </a:lnTo>
                  <a:lnTo>
                    <a:pt x="8211" y="19263"/>
                  </a:lnTo>
                  <a:lnTo>
                    <a:pt x="8697" y="19314"/>
                  </a:lnTo>
                  <a:lnTo>
                    <a:pt x="9197" y="19353"/>
                  </a:lnTo>
                  <a:lnTo>
                    <a:pt x="9696" y="19366"/>
                  </a:lnTo>
                  <a:lnTo>
                    <a:pt x="10196" y="19353"/>
                  </a:lnTo>
                  <a:lnTo>
                    <a:pt x="10682" y="19314"/>
                  </a:lnTo>
                  <a:lnTo>
                    <a:pt x="11169" y="19263"/>
                  </a:lnTo>
                  <a:lnTo>
                    <a:pt x="11643" y="19174"/>
                  </a:lnTo>
                  <a:lnTo>
                    <a:pt x="12117" y="19058"/>
                  </a:lnTo>
                  <a:lnTo>
                    <a:pt x="12565" y="18930"/>
                  </a:lnTo>
                  <a:lnTo>
                    <a:pt x="13026" y="18777"/>
                  </a:lnTo>
                  <a:lnTo>
                    <a:pt x="13462" y="18610"/>
                  </a:lnTo>
                  <a:lnTo>
                    <a:pt x="13884" y="18418"/>
                  </a:lnTo>
                  <a:lnTo>
                    <a:pt x="14307" y="18200"/>
                  </a:lnTo>
                  <a:lnTo>
                    <a:pt x="14717" y="17970"/>
                  </a:lnTo>
                  <a:lnTo>
                    <a:pt x="15101" y="17714"/>
                  </a:lnTo>
                  <a:lnTo>
                    <a:pt x="15485" y="17445"/>
                  </a:lnTo>
                  <a:lnTo>
                    <a:pt x="15857" y="17163"/>
                  </a:lnTo>
                  <a:lnTo>
                    <a:pt x="16203" y="16855"/>
                  </a:lnTo>
                  <a:lnTo>
                    <a:pt x="16536" y="16535"/>
                  </a:lnTo>
                  <a:lnTo>
                    <a:pt x="16856" y="16202"/>
                  </a:lnTo>
                  <a:lnTo>
                    <a:pt x="17163" y="15844"/>
                  </a:lnTo>
                  <a:lnTo>
                    <a:pt x="17458" y="15485"/>
                  </a:lnTo>
                  <a:lnTo>
                    <a:pt x="17727" y="15101"/>
                  </a:lnTo>
                  <a:lnTo>
                    <a:pt x="17970" y="14704"/>
                  </a:lnTo>
                  <a:lnTo>
                    <a:pt x="18201" y="14307"/>
                  </a:lnTo>
                  <a:lnTo>
                    <a:pt x="18418" y="13884"/>
                  </a:lnTo>
                  <a:lnTo>
                    <a:pt x="18611" y="13448"/>
                  </a:lnTo>
                  <a:lnTo>
                    <a:pt x="18790" y="13013"/>
                  </a:lnTo>
                  <a:lnTo>
                    <a:pt x="18944" y="12565"/>
                  </a:lnTo>
                  <a:lnTo>
                    <a:pt x="19072" y="12104"/>
                  </a:lnTo>
                  <a:lnTo>
                    <a:pt x="19174" y="11630"/>
                  </a:lnTo>
                  <a:lnTo>
                    <a:pt x="19264" y="11156"/>
                  </a:lnTo>
                  <a:lnTo>
                    <a:pt x="19328" y="10669"/>
                  </a:lnTo>
                  <a:lnTo>
                    <a:pt x="19366" y="10182"/>
                  </a:lnTo>
                  <a:lnTo>
                    <a:pt x="19379" y="9683"/>
                  </a:lnTo>
                  <a:lnTo>
                    <a:pt x="19366" y="9183"/>
                  </a:lnTo>
                  <a:lnTo>
                    <a:pt x="19328" y="8697"/>
                  </a:lnTo>
                  <a:lnTo>
                    <a:pt x="19264" y="8210"/>
                  </a:lnTo>
                  <a:lnTo>
                    <a:pt x="19174" y="7736"/>
                  </a:lnTo>
                  <a:lnTo>
                    <a:pt x="19072" y="7262"/>
                  </a:lnTo>
                  <a:lnTo>
                    <a:pt x="18944" y="6801"/>
                  </a:lnTo>
                  <a:lnTo>
                    <a:pt x="18790" y="6353"/>
                  </a:lnTo>
                  <a:lnTo>
                    <a:pt x="18611" y="5917"/>
                  </a:lnTo>
                  <a:lnTo>
                    <a:pt x="18418" y="5482"/>
                  </a:lnTo>
                  <a:lnTo>
                    <a:pt x="18201" y="5072"/>
                  </a:lnTo>
                  <a:lnTo>
                    <a:pt x="17970" y="4662"/>
                  </a:lnTo>
                  <a:lnTo>
                    <a:pt x="17727" y="4265"/>
                  </a:lnTo>
                  <a:lnTo>
                    <a:pt x="17458" y="3894"/>
                  </a:lnTo>
                  <a:lnTo>
                    <a:pt x="17163" y="3522"/>
                  </a:lnTo>
                  <a:lnTo>
                    <a:pt x="16856" y="3177"/>
                  </a:lnTo>
                  <a:lnTo>
                    <a:pt x="16536" y="2831"/>
                  </a:lnTo>
                  <a:lnTo>
                    <a:pt x="16203" y="2511"/>
                  </a:lnTo>
                  <a:lnTo>
                    <a:pt x="15857" y="2216"/>
                  </a:lnTo>
                  <a:lnTo>
                    <a:pt x="15485" y="1921"/>
                  </a:lnTo>
                  <a:lnTo>
                    <a:pt x="15101" y="1652"/>
                  </a:lnTo>
                  <a:lnTo>
                    <a:pt x="14717" y="1396"/>
                  </a:lnTo>
                  <a:lnTo>
                    <a:pt x="14307" y="1166"/>
                  </a:lnTo>
                  <a:lnTo>
                    <a:pt x="13884" y="948"/>
                  </a:lnTo>
                  <a:lnTo>
                    <a:pt x="13462" y="756"/>
                  </a:lnTo>
                  <a:lnTo>
                    <a:pt x="13026" y="589"/>
                  </a:lnTo>
                  <a:lnTo>
                    <a:pt x="12565" y="436"/>
                  </a:lnTo>
                  <a:lnTo>
                    <a:pt x="12117" y="308"/>
                  </a:lnTo>
                  <a:lnTo>
                    <a:pt x="11643" y="192"/>
                  </a:lnTo>
                  <a:lnTo>
                    <a:pt x="11169" y="115"/>
                  </a:lnTo>
                  <a:lnTo>
                    <a:pt x="10682" y="51"/>
                  </a:lnTo>
                  <a:lnTo>
                    <a:pt x="10196" y="13"/>
                  </a:lnTo>
                  <a:lnTo>
                    <a:pt x="96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75;p46">
              <a:extLst>
                <a:ext uri="{FF2B5EF4-FFF2-40B4-BE49-F238E27FC236}">
                  <a16:creationId xmlns:a16="http://schemas.microsoft.com/office/drawing/2014/main" id="{DA3A5D9D-D8E8-97AA-268F-97B674671F03}"/>
                </a:ext>
              </a:extLst>
            </p:cNvPr>
            <p:cNvSpPr/>
            <p:nvPr/>
          </p:nvSpPr>
          <p:spPr>
            <a:xfrm>
              <a:off x="1612150" y="1515775"/>
              <a:ext cx="418525" cy="418850"/>
            </a:xfrm>
            <a:custGeom>
              <a:avLst/>
              <a:gdLst/>
              <a:ahLst/>
              <a:cxnLst/>
              <a:rect l="l" t="t" r="r" b="b"/>
              <a:pathLst>
                <a:path w="16741" h="16754" extrusionOk="0">
                  <a:moveTo>
                    <a:pt x="8377" y="1"/>
                  </a:moveTo>
                  <a:lnTo>
                    <a:pt x="7942" y="13"/>
                  </a:lnTo>
                  <a:lnTo>
                    <a:pt x="7519" y="52"/>
                  </a:lnTo>
                  <a:lnTo>
                    <a:pt x="7096" y="103"/>
                  </a:lnTo>
                  <a:lnTo>
                    <a:pt x="6687" y="180"/>
                  </a:lnTo>
                  <a:lnTo>
                    <a:pt x="6277" y="270"/>
                  </a:lnTo>
                  <a:lnTo>
                    <a:pt x="5880" y="385"/>
                  </a:lnTo>
                  <a:lnTo>
                    <a:pt x="5495" y="513"/>
                  </a:lnTo>
                  <a:lnTo>
                    <a:pt x="5111" y="667"/>
                  </a:lnTo>
                  <a:lnTo>
                    <a:pt x="4740" y="833"/>
                  </a:lnTo>
                  <a:lnTo>
                    <a:pt x="4381" y="1012"/>
                  </a:lnTo>
                  <a:lnTo>
                    <a:pt x="4035" y="1217"/>
                  </a:lnTo>
                  <a:lnTo>
                    <a:pt x="3690" y="1435"/>
                  </a:lnTo>
                  <a:lnTo>
                    <a:pt x="3357" y="1666"/>
                  </a:lnTo>
                  <a:lnTo>
                    <a:pt x="3049" y="1922"/>
                  </a:lnTo>
                  <a:lnTo>
                    <a:pt x="2742" y="2178"/>
                  </a:lnTo>
                  <a:lnTo>
                    <a:pt x="2447" y="2460"/>
                  </a:lnTo>
                  <a:lnTo>
                    <a:pt x="2178" y="2754"/>
                  </a:lnTo>
                  <a:lnTo>
                    <a:pt x="1909" y="3049"/>
                  </a:lnTo>
                  <a:lnTo>
                    <a:pt x="1666" y="3369"/>
                  </a:lnTo>
                  <a:lnTo>
                    <a:pt x="1423" y="3702"/>
                  </a:lnTo>
                  <a:lnTo>
                    <a:pt x="1205" y="4035"/>
                  </a:lnTo>
                  <a:lnTo>
                    <a:pt x="1013" y="4381"/>
                  </a:lnTo>
                  <a:lnTo>
                    <a:pt x="821" y="4752"/>
                  </a:lnTo>
                  <a:lnTo>
                    <a:pt x="654" y="5124"/>
                  </a:lnTo>
                  <a:lnTo>
                    <a:pt x="513" y="5495"/>
                  </a:lnTo>
                  <a:lnTo>
                    <a:pt x="372" y="5892"/>
                  </a:lnTo>
                  <a:lnTo>
                    <a:pt x="257" y="6289"/>
                  </a:lnTo>
                  <a:lnTo>
                    <a:pt x="167" y="6686"/>
                  </a:lnTo>
                  <a:lnTo>
                    <a:pt x="91" y="7109"/>
                  </a:lnTo>
                  <a:lnTo>
                    <a:pt x="39" y="7519"/>
                  </a:lnTo>
                  <a:lnTo>
                    <a:pt x="14" y="7941"/>
                  </a:lnTo>
                  <a:lnTo>
                    <a:pt x="1" y="8377"/>
                  </a:lnTo>
                  <a:lnTo>
                    <a:pt x="14" y="8812"/>
                  </a:lnTo>
                  <a:lnTo>
                    <a:pt x="39" y="9235"/>
                  </a:lnTo>
                  <a:lnTo>
                    <a:pt x="91" y="9658"/>
                  </a:lnTo>
                  <a:lnTo>
                    <a:pt x="167" y="10068"/>
                  </a:lnTo>
                  <a:lnTo>
                    <a:pt x="257" y="10465"/>
                  </a:lnTo>
                  <a:lnTo>
                    <a:pt x="372" y="10862"/>
                  </a:lnTo>
                  <a:lnTo>
                    <a:pt x="513" y="11259"/>
                  </a:lnTo>
                  <a:lnTo>
                    <a:pt x="654" y="11643"/>
                  </a:lnTo>
                  <a:lnTo>
                    <a:pt x="821" y="12014"/>
                  </a:lnTo>
                  <a:lnTo>
                    <a:pt x="1013" y="12373"/>
                  </a:lnTo>
                  <a:lnTo>
                    <a:pt x="1205" y="12719"/>
                  </a:lnTo>
                  <a:lnTo>
                    <a:pt x="1423" y="13065"/>
                  </a:lnTo>
                  <a:lnTo>
                    <a:pt x="1666" y="13385"/>
                  </a:lnTo>
                  <a:lnTo>
                    <a:pt x="1909" y="13705"/>
                  </a:lnTo>
                  <a:lnTo>
                    <a:pt x="2178" y="14012"/>
                  </a:lnTo>
                  <a:lnTo>
                    <a:pt x="2447" y="14294"/>
                  </a:lnTo>
                  <a:lnTo>
                    <a:pt x="2742" y="14576"/>
                  </a:lnTo>
                  <a:lnTo>
                    <a:pt x="3049" y="14845"/>
                  </a:lnTo>
                  <a:lnTo>
                    <a:pt x="3357" y="15088"/>
                  </a:lnTo>
                  <a:lnTo>
                    <a:pt x="3690" y="15319"/>
                  </a:lnTo>
                  <a:lnTo>
                    <a:pt x="4035" y="15537"/>
                  </a:lnTo>
                  <a:lnTo>
                    <a:pt x="4381" y="15741"/>
                  </a:lnTo>
                  <a:lnTo>
                    <a:pt x="4740" y="15921"/>
                  </a:lnTo>
                  <a:lnTo>
                    <a:pt x="5111" y="16087"/>
                  </a:lnTo>
                  <a:lnTo>
                    <a:pt x="5495" y="16241"/>
                  </a:lnTo>
                  <a:lnTo>
                    <a:pt x="5880" y="16369"/>
                  </a:lnTo>
                  <a:lnTo>
                    <a:pt x="6277" y="16484"/>
                  </a:lnTo>
                  <a:lnTo>
                    <a:pt x="6687" y="16587"/>
                  </a:lnTo>
                  <a:lnTo>
                    <a:pt x="7096" y="16651"/>
                  </a:lnTo>
                  <a:lnTo>
                    <a:pt x="7519" y="16702"/>
                  </a:lnTo>
                  <a:lnTo>
                    <a:pt x="7942" y="16741"/>
                  </a:lnTo>
                  <a:lnTo>
                    <a:pt x="8377" y="16753"/>
                  </a:lnTo>
                  <a:lnTo>
                    <a:pt x="8800" y="16741"/>
                  </a:lnTo>
                  <a:lnTo>
                    <a:pt x="9223" y="16702"/>
                  </a:lnTo>
                  <a:lnTo>
                    <a:pt x="9645" y="16651"/>
                  </a:lnTo>
                  <a:lnTo>
                    <a:pt x="10055" y="16587"/>
                  </a:lnTo>
                  <a:lnTo>
                    <a:pt x="10465" y="16484"/>
                  </a:lnTo>
                  <a:lnTo>
                    <a:pt x="10862" y="16369"/>
                  </a:lnTo>
                  <a:lnTo>
                    <a:pt x="11246" y="16241"/>
                  </a:lnTo>
                  <a:lnTo>
                    <a:pt x="11630" y="16087"/>
                  </a:lnTo>
                  <a:lnTo>
                    <a:pt x="12002" y="15921"/>
                  </a:lnTo>
                  <a:lnTo>
                    <a:pt x="12360" y="15741"/>
                  </a:lnTo>
                  <a:lnTo>
                    <a:pt x="12719" y="15537"/>
                  </a:lnTo>
                  <a:lnTo>
                    <a:pt x="13052" y="15319"/>
                  </a:lnTo>
                  <a:lnTo>
                    <a:pt x="13385" y="15088"/>
                  </a:lnTo>
                  <a:lnTo>
                    <a:pt x="13693" y="14845"/>
                  </a:lnTo>
                  <a:lnTo>
                    <a:pt x="14000" y="14576"/>
                  </a:lnTo>
                  <a:lnTo>
                    <a:pt x="14294" y="14294"/>
                  </a:lnTo>
                  <a:lnTo>
                    <a:pt x="14576" y="14012"/>
                  </a:lnTo>
                  <a:lnTo>
                    <a:pt x="14832" y="13705"/>
                  </a:lnTo>
                  <a:lnTo>
                    <a:pt x="15076" y="13385"/>
                  </a:lnTo>
                  <a:lnTo>
                    <a:pt x="15319" y="13065"/>
                  </a:lnTo>
                  <a:lnTo>
                    <a:pt x="15537" y="12719"/>
                  </a:lnTo>
                  <a:lnTo>
                    <a:pt x="15729" y="12373"/>
                  </a:lnTo>
                  <a:lnTo>
                    <a:pt x="15921" y="12014"/>
                  </a:lnTo>
                  <a:lnTo>
                    <a:pt x="16088" y="11643"/>
                  </a:lnTo>
                  <a:lnTo>
                    <a:pt x="16241" y="11259"/>
                  </a:lnTo>
                  <a:lnTo>
                    <a:pt x="16369" y="10862"/>
                  </a:lnTo>
                  <a:lnTo>
                    <a:pt x="16485" y="10465"/>
                  </a:lnTo>
                  <a:lnTo>
                    <a:pt x="16574" y="10068"/>
                  </a:lnTo>
                  <a:lnTo>
                    <a:pt x="16651" y="9658"/>
                  </a:lnTo>
                  <a:lnTo>
                    <a:pt x="16702" y="9235"/>
                  </a:lnTo>
                  <a:lnTo>
                    <a:pt x="16741" y="8812"/>
                  </a:lnTo>
                  <a:lnTo>
                    <a:pt x="16741" y="8377"/>
                  </a:lnTo>
                  <a:lnTo>
                    <a:pt x="16741" y="7941"/>
                  </a:lnTo>
                  <a:lnTo>
                    <a:pt x="16702" y="7519"/>
                  </a:lnTo>
                  <a:lnTo>
                    <a:pt x="16651" y="7109"/>
                  </a:lnTo>
                  <a:lnTo>
                    <a:pt x="16574" y="6686"/>
                  </a:lnTo>
                  <a:lnTo>
                    <a:pt x="16485" y="6289"/>
                  </a:lnTo>
                  <a:lnTo>
                    <a:pt x="16369" y="5892"/>
                  </a:lnTo>
                  <a:lnTo>
                    <a:pt x="16241" y="5495"/>
                  </a:lnTo>
                  <a:lnTo>
                    <a:pt x="16088" y="5124"/>
                  </a:lnTo>
                  <a:lnTo>
                    <a:pt x="15921" y="4752"/>
                  </a:lnTo>
                  <a:lnTo>
                    <a:pt x="15729" y="4381"/>
                  </a:lnTo>
                  <a:lnTo>
                    <a:pt x="15537" y="4035"/>
                  </a:lnTo>
                  <a:lnTo>
                    <a:pt x="15319" y="3702"/>
                  </a:lnTo>
                  <a:lnTo>
                    <a:pt x="15076" y="3369"/>
                  </a:lnTo>
                  <a:lnTo>
                    <a:pt x="14832" y="3049"/>
                  </a:lnTo>
                  <a:lnTo>
                    <a:pt x="14576" y="2754"/>
                  </a:lnTo>
                  <a:lnTo>
                    <a:pt x="14294" y="2460"/>
                  </a:lnTo>
                  <a:lnTo>
                    <a:pt x="14000" y="2178"/>
                  </a:lnTo>
                  <a:lnTo>
                    <a:pt x="13693" y="1922"/>
                  </a:lnTo>
                  <a:lnTo>
                    <a:pt x="13385" y="1666"/>
                  </a:lnTo>
                  <a:lnTo>
                    <a:pt x="13052" y="1435"/>
                  </a:lnTo>
                  <a:lnTo>
                    <a:pt x="12719" y="1217"/>
                  </a:lnTo>
                  <a:lnTo>
                    <a:pt x="12360" y="1012"/>
                  </a:lnTo>
                  <a:lnTo>
                    <a:pt x="12002" y="833"/>
                  </a:lnTo>
                  <a:lnTo>
                    <a:pt x="11630" y="667"/>
                  </a:lnTo>
                  <a:lnTo>
                    <a:pt x="11246" y="513"/>
                  </a:lnTo>
                  <a:lnTo>
                    <a:pt x="10862" y="385"/>
                  </a:lnTo>
                  <a:lnTo>
                    <a:pt x="10465" y="270"/>
                  </a:lnTo>
                  <a:lnTo>
                    <a:pt x="10055" y="180"/>
                  </a:lnTo>
                  <a:lnTo>
                    <a:pt x="9645" y="103"/>
                  </a:lnTo>
                  <a:lnTo>
                    <a:pt x="9223" y="52"/>
                  </a:lnTo>
                  <a:lnTo>
                    <a:pt x="8800" y="13"/>
                  </a:lnTo>
                  <a:lnTo>
                    <a:pt x="83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76;p46">
              <a:extLst>
                <a:ext uri="{FF2B5EF4-FFF2-40B4-BE49-F238E27FC236}">
                  <a16:creationId xmlns:a16="http://schemas.microsoft.com/office/drawing/2014/main" id="{02240A37-B5EC-E6FA-829F-410C8849F0AF}"/>
                </a:ext>
              </a:extLst>
            </p:cNvPr>
            <p:cNvSpPr/>
            <p:nvPr/>
          </p:nvSpPr>
          <p:spPr>
            <a:xfrm>
              <a:off x="1690600" y="1594550"/>
              <a:ext cx="261625" cy="261300"/>
            </a:xfrm>
            <a:custGeom>
              <a:avLst/>
              <a:gdLst/>
              <a:ahLst/>
              <a:cxnLst/>
              <a:rect l="l" t="t" r="r" b="b"/>
              <a:pathLst>
                <a:path w="10465" h="10452" extrusionOk="0">
                  <a:moveTo>
                    <a:pt x="4970" y="0"/>
                  </a:moveTo>
                  <a:lnTo>
                    <a:pt x="4701" y="26"/>
                  </a:lnTo>
                  <a:lnTo>
                    <a:pt x="4432" y="52"/>
                  </a:lnTo>
                  <a:lnTo>
                    <a:pt x="4176" y="103"/>
                  </a:lnTo>
                  <a:lnTo>
                    <a:pt x="3933" y="167"/>
                  </a:lnTo>
                  <a:lnTo>
                    <a:pt x="3677" y="231"/>
                  </a:lnTo>
                  <a:lnTo>
                    <a:pt x="3433" y="321"/>
                  </a:lnTo>
                  <a:lnTo>
                    <a:pt x="3203" y="410"/>
                  </a:lnTo>
                  <a:lnTo>
                    <a:pt x="2972" y="513"/>
                  </a:lnTo>
                  <a:lnTo>
                    <a:pt x="2742" y="628"/>
                  </a:lnTo>
                  <a:lnTo>
                    <a:pt x="2524" y="756"/>
                  </a:lnTo>
                  <a:lnTo>
                    <a:pt x="2306" y="884"/>
                  </a:lnTo>
                  <a:lnTo>
                    <a:pt x="2101" y="1038"/>
                  </a:lnTo>
                  <a:lnTo>
                    <a:pt x="1909" y="1191"/>
                  </a:lnTo>
                  <a:lnTo>
                    <a:pt x="1717" y="1358"/>
                  </a:lnTo>
                  <a:lnTo>
                    <a:pt x="1538" y="1524"/>
                  </a:lnTo>
                  <a:lnTo>
                    <a:pt x="1358" y="1717"/>
                  </a:lnTo>
                  <a:lnTo>
                    <a:pt x="1205" y="1896"/>
                  </a:lnTo>
                  <a:lnTo>
                    <a:pt x="1038" y="2101"/>
                  </a:lnTo>
                  <a:lnTo>
                    <a:pt x="897" y="2306"/>
                  </a:lnTo>
                  <a:lnTo>
                    <a:pt x="756" y="2511"/>
                  </a:lnTo>
                  <a:lnTo>
                    <a:pt x="641" y="2728"/>
                  </a:lnTo>
                  <a:lnTo>
                    <a:pt x="526" y="2959"/>
                  </a:lnTo>
                  <a:lnTo>
                    <a:pt x="411" y="3189"/>
                  </a:lnTo>
                  <a:lnTo>
                    <a:pt x="321" y="3433"/>
                  </a:lnTo>
                  <a:lnTo>
                    <a:pt x="244" y="3676"/>
                  </a:lnTo>
                  <a:lnTo>
                    <a:pt x="167" y="3920"/>
                  </a:lnTo>
                  <a:lnTo>
                    <a:pt x="116" y="4176"/>
                  </a:lnTo>
                  <a:lnTo>
                    <a:pt x="65" y="4432"/>
                  </a:lnTo>
                  <a:lnTo>
                    <a:pt x="26" y="4688"/>
                  </a:lnTo>
                  <a:lnTo>
                    <a:pt x="14" y="4957"/>
                  </a:lnTo>
                  <a:lnTo>
                    <a:pt x="1" y="5226"/>
                  </a:lnTo>
                  <a:lnTo>
                    <a:pt x="14" y="5495"/>
                  </a:lnTo>
                  <a:lnTo>
                    <a:pt x="26" y="5764"/>
                  </a:lnTo>
                  <a:lnTo>
                    <a:pt x="65" y="6020"/>
                  </a:lnTo>
                  <a:lnTo>
                    <a:pt x="116" y="6276"/>
                  </a:lnTo>
                  <a:lnTo>
                    <a:pt x="167" y="6532"/>
                  </a:lnTo>
                  <a:lnTo>
                    <a:pt x="244" y="6789"/>
                  </a:lnTo>
                  <a:lnTo>
                    <a:pt x="321" y="7019"/>
                  </a:lnTo>
                  <a:lnTo>
                    <a:pt x="411" y="7262"/>
                  </a:lnTo>
                  <a:lnTo>
                    <a:pt x="526" y="7493"/>
                  </a:lnTo>
                  <a:lnTo>
                    <a:pt x="641" y="7723"/>
                  </a:lnTo>
                  <a:lnTo>
                    <a:pt x="756" y="7941"/>
                  </a:lnTo>
                  <a:lnTo>
                    <a:pt x="897" y="8146"/>
                  </a:lnTo>
                  <a:lnTo>
                    <a:pt x="1038" y="8351"/>
                  </a:lnTo>
                  <a:lnTo>
                    <a:pt x="1205" y="8556"/>
                  </a:lnTo>
                  <a:lnTo>
                    <a:pt x="1358" y="8748"/>
                  </a:lnTo>
                  <a:lnTo>
                    <a:pt x="1538" y="8927"/>
                  </a:lnTo>
                  <a:lnTo>
                    <a:pt x="1717" y="9094"/>
                  </a:lnTo>
                  <a:lnTo>
                    <a:pt x="1909" y="9260"/>
                  </a:lnTo>
                  <a:lnTo>
                    <a:pt x="2101" y="9414"/>
                  </a:lnTo>
                  <a:lnTo>
                    <a:pt x="2306" y="9568"/>
                  </a:lnTo>
                  <a:lnTo>
                    <a:pt x="2524" y="9696"/>
                  </a:lnTo>
                  <a:lnTo>
                    <a:pt x="2742" y="9824"/>
                  </a:lnTo>
                  <a:lnTo>
                    <a:pt x="2972" y="9939"/>
                  </a:lnTo>
                  <a:lnTo>
                    <a:pt x="3203" y="10042"/>
                  </a:lnTo>
                  <a:lnTo>
                    <a:pt x="3433" y="10144"/>
                  </a:lnTo>
                  <a:lnTo>
                    <a:pt x="3677" y="10221"/>
                  </a:lnTo>
                  <a:lnTo>
                    <a:pt x="3933" y="10298"/>
                  </a:lnTo>
                  <a:lnTo>
                    <a:pt x="4176" y="10349"/>
                  </a:lnTo>
                  <a:lnTo>
                    <a:pt x="4432" y="10400"/>
                  </a:lnTo>
                  <a:lnTo>
                    <a:pt x="4701" y="10426"/>
                  </a:lnTo>
                  <a:lnTo>
                    <a:pt x="4970" y="10452"/>
                  </a:lnTo>
                  <a:lnTo>
                    <a:pt x="5508" y="10452"/>
                  </a:lnTo>
                  <a:lnTo>
                    <a:pt x="5764" y="10426"/>
                  </a:lnTo>
                  <a:lnTo>
                    <a:pt x="6033" y="10400"/>
                  </a:lnTo>
                  <a:lnTo>
                    <a:pt x="6289" y="10349"/>
                  </a:lnTo>
                  <a:lnTo>
                    <a:pt x="6546" y="10298"/>
                  </a:lnTo>
                  <a:lnTo>
                    <a:pt x="6789" y="10221"/>
                  </a:lnTo>
                  <a:lnTo>
                    <a:pt x="7032" y="10144"/>
                  </a:lnTo>
                  <a:lnTo>
                    <a:pt x="7276" y="10042"/>
                  </a:lnTo>
                  <a:lnTo>
                    <a:pt x="7506" y="9939"/>
                  </a:lnTo>
                  <a:lnTo>
                    <a:pt x="7724" y="9824"/>
                  </a:lnTo>
                  <a:lnTo>
                    <a:pt x="7942" y="9696"/>
                  </a:lnTo>
                  <a:lnTo>
                    <a:pt x="8159" y="9568"/>
                  </a:lnTo>
                  <a:lnTo>
                    <a:pt x="8364" y="9414"/>
                  </a:lnTo>
                  <a:lnTo>
                    <a:pt x="8556" y="9260"/>
                  </a:lnTo>
                  <a:lnTo>
                    <a:pt x="8749" y="9094"/>
                  </a:lnTo>
                  <a:lnTo>
                    <a:pt x="8928" y="8927"/>
                  </a:lnTo>
                  <a:lnTo>
                    <a:pt x="9107" y="8748"/>
                  </a:lnTo>
                  <a:lnTo>
                    <a:pt x="9274" y="8556"/>
                  </a:lnTo>
                  <a:lnTo>
                    <a:pt x="9427" y="8351"/>
                  </a:lnTo>
                  <a:lnTo>
                    <a:pt x="9568" y="8146"/>
                  </a:lnTo>
                  <a:lnTo>
                    <a:pt x="9709" y="7941"/>
                  </a:lnTo>
                  <a:lnTo>
                    <a:pt x="9837" y="7723"/>
                  </a:lnTo>
                  <a:lnTo>
                    <a:pt x="9953" y="7493"/>
                  </a:lnTo>
                  <a:lnTo>
                    <a:pt x="10055" y="7262"/>
                  </a:lnTo>
                  <a:lnTo>
                    <a:pt x="10145" y="7019"/>
                  </a:lnTo>
                  <a:lnTo>
                    <a:pt x="10234" y="6789"/>
                  </a:lnTo>
                  <a:lnTo>
                    <a:pt x="10298" y="6532"/>
                  </a:lnTo>
                  <a:lnTo>
                    <a:pt x="10362" y="6276"/>
                  </a:lnTo>
                  <a:lnTo>
                    <a:pt x="10401" y="6020"/>
                  </a:lnTo>
                  <a:lnTo>
                    <a:pt x="10439" y="5764"/>
                  </a:lnTo>
                  <a:lnTo>
                    <a:pt x="10452" y="5495"/>
                  </a:lnTo>
                  <a:lnTo>
                    <a:pt x="10465" y="5226"/>
                  </a:lnTo>
                  <a:lnTo>
                    <a:pt x="10452" y="4957"/>
                  </a:lnTo>
                  <a:lnTo>
                    <a:pt x="10439" y="4688"/>
                  </a:lnTo>
                  <a:lnTo>
                    <a:pt x="10401" y="4432"/>
                  </a:lnTo>
                  <a:lnTo>
                    <a:pt x="10362" y="4176"/>
                  </a:lnTo>
                  <a:lnTo>
                    <a:pt x="10298" y="3920"/>
                  </a:lnTo>
                  <a:lnTo>
                    <a:pt x="10234" y="3676"/>
                  </a:lnTo>
                  <a:lnTo>
                    <a:pt x="10145" y="3433"/>
                  </a:lnTo>
                  <a:lnTo>
                    <a:pt x="10055" y="3189"/>
                  </a:lnTo>
                  <a:lnTo>
                    <a:pt x="9953" y="2959"/>
                  </a:lnTo>
                  <a:lnTo>
                    <a:pt x="9837" y="2728"/>
                  </a:lnTo>
                  <a:lnTo>
                    <a:pt x="9709" y="2511"/>
                  </a:lnTo>
                  <a:lnTo>
                    <a:pt x="9568" y="2306"/>
                  </a:lnTo>
                  <a:lnTo>
                    <a:pt x="9427" y="2101"/>
                  </a:lnTo>
                  <a:lnTo>
                    <a:pt x="9274" y="1896"/>
                  </a:lnTo>
                  <a:lnTo>
                    <a:pt x="9107" y="1717"/>
                  </a:lnTo>
                  <a:lnTo>
                    <a:pt x="8928" y="1524"/>
                  </a:lnTo>
                  <a:lnTo>
                    <a:pt x="8749" y="1358"/>
                  </a:lnTo>
                  <a:lnTo>
                    <a:pt x="8556" y="1191"/>
                  </a:lnTo>
                  <a:lnTo>
                    <a:pt x="8364" y="1038"/>
                  </a:lnTo>
                  <a:lnTo>
                    <a:pt x="8159" y="884"/>
                  </a:lnTo>
                  <a:lnTo>
                    <a:pt x="7942" y="756"/>
                  </a:lnTo>
                  <a:lnTo>
                    <a:pt x="7724" y="628"/>
                  </a:lnTo>
                  <a:lnTo>
                    <a:pt x="7506" y="513"/>
                  </a:lnTo>
                  <a:lnTo>
                    <a:pt x="7276" y="410"/>
                  </a:lnTo>
                  <a:lnTo>
                    <a:pt x="7032" y="321"/>
                  </a:lnTo>
                  <a:lnTo>
                    <a:pt x="6789" y="231"/>
                  </a:lnTo>
                  <a:lnTo>
                    <a:pt x="6546" y="167"/>
                  </a:lnTo>
                  <a:lnTo>
                    <a:pt x="6289" y="103"/>
                  </a:lnTo>
                  <a:lnTo>
                    <a:pt x="6033" y="52"/>
                  </a:lnTo>
                  <a:lnTo>
                    <a:pt x="5764" y="26"/>
                  </a:lnTo>
                  <a:lnTo>
                    <a:pt x="55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77;p46">
              <a:extLst>
                <a:ext uri="{FF2B5EF4-FFF2-40B4-BE49-F238E27FC236}">
                  <a16:creationId xmlns:a16="http://schemas.microsoft.com/office/drawing/2014/main" id="{098C3820-BB61-E7A9-6834-18CD807E3FBC}"/>
                </a:ext>
              </a:extLst>
            </p:cNvPr>
            <p:cNvSpPr/>
            <p:nvPr/>
          </p:nvSpPr>
          <p:spPr>
            <a:xfrm>
              <a:off x="1721025" y="1624650"/>
              <a:ext cx="200800" cy="201100"/>
            </a:xfrm>
            <a:custGeom>
              <a:avLst/>
              <a:gdLst/>
              <a:ahLst/>
              <a:cxnLst/>
              <a:rect l="l" t="t" r="r" b="b"/>
              <a:pathLst>
                <a:path w="8032" h="8044" extrusionOk="0">
                  <a:moveTo>
                    <a:pt x="4022" y="0"/>
                  </a:moveTo>
                  <a:lnTo>
                    <a:pt x="3805" y="13"/>
                  </a:lnTo>
                  <a:lnTo>
                    <a:pt x="3612" y="26"/>
                  </a:lnTo>
                  <a:lnTo>
                    <a:pt x="3407" y="52"/>
                  </a:lnTo>
                  <a:lnTo>
                    <a:pt x="3203" y="90"/>
                  </a:lnTo>
                  <a:lnTo>
                    <a:pt x="3010" y="128"/>
                  </a:lnTo>
                  <a:lnTo>
                    <a:pt x="2818" y="180"/>
                  </a:lnTo>
                  <a:lnTo>
                    <a:pt x="2639" y="244"/>
                  </a:lnTo>
                  <a:lnTo>
                    <a:pt x="2447" y="320"/>
                  </a:lnTo>
                  <a:lnTo>
                    <a:pt x="2280" y="397"/>
                  </a:lnTo>
                  <a:lnTo>
                    <a:pt x="2101" y="487"/>
                  </a:lnTo>
                  <a:lnTo>
                    <a:pt x="1935" y="589"/>
                  </a:lnTo>
                  <a:lnTo>
                    <a:pt x="1768" y="692"/>
                  </a:lnTo>
                  <a:lnTo>
                    <a:pt x="1614" y="807"/>
                  </a:lnTo>
                  <a:lnTo>
                    <a:pt x="1461" y="922"/>
                  </a:lnTo>
                  <a:lnTo>
                    <a:pt x="1320" y="1051"/>
                  </a:lnTo>
                  <a:lnTo>
                    <a:pt x="1179" y="1179"/>
                  </a:lnTo>
                  <a:lnTo>
                    <a:pt x="1038" y="1319"/>
                  </a:lnTo>
                  <a:lnTo>
                    <a:pt x="910" y="1460"/>
                  </a:lnTo>
                  <a:lnTo>
                    <a:pt x="795" y="1614"/>
                  </a:lnTo>
                  <a:lnTo>
                    <a:pt x="679" y="1781"/>
                  </a:lnTo>
                  <a:lnTo>
                    <a:pt x="577" y="1934"/>
                  </a:lnTo>
                  <a:lnTo>
                    <a:pt x="487" y="2101"/>
                  </a:lnTo>
                  <a:lnTo>
                    <a:pt x="398" y="2280"/>
                  </a:lnTo>
                  <a:lnTo>
                    <a:pt x="308" y="2459"/>
                  </a:lnTo>
                  <a:lnTo>
                    <a:pt x="244" y="2639"/>
                  </a:lnTo>
                  <a:lnTo>
                    <a:pt x="180" y="2831"/>
                  </a:lnTo>
                  <a:lnTo>
                    <a:pt x="129" y="3023"/>
                  </a:lnTo>
                  <a:lnTo>
                    <a:pt x="77" y="3215"/>
                  </a:lnTo>
                  <a:lnTo>
                    <a:pt x="39" y="3407"/>
                  </a:lnTo>
                  <a:lnTo>
                    <a:pt x="13" y="3612"/>
                  </a:lnTo>
                  <a:lnTo>
                    <a:pt x="1" y="3817"/>
                  </a:lnTo>
                  <a:lnTo>
                    <a:pt x="1" y="4022"/>
                  </a:lnTo>
                  <a:lnTo>
                    <a:pt x="1" y="4227"/>
                  </a:lnTo>
                  <a:lnTo>
                    <a:pt x="13" y="4432"/>
                  </a:lnTo>
                  <a:lnTo>
                    <a:pt x="39" y="4637"/>
                  </a:lnTo>
                  <a:lnTo>
                    <a:pt x="77" y="4829"/>
                  </a:lnTo>
                  <a:lnTo>
                    <a:pt x="129" y="5034"/>
                  </a:lnTo>
                  <a:lnTo>
                    <a:pt x="180" y="5213"/>
                  </a:lnTo>
                  <a:lnTo>
                    <a:pt x="244" y="5405"/>
                  </a:lnTo>
                  <a:lnTo>
                    <a:pt x="308" y="5585"/>
                  </a:lnTo>
                  <a:lnTo>
                    <a:pt x="398" y="5764"/>
                  </a:lnTo>
                  <a:lnTo>
                    <a:pt x="487" y="5943"/>
                  </a:lnTo>
                  <a:lnTo>
                    <a:pt x="577" y="6110"/>
                  </a:lnTo>
                  <a:lnTo>
                    <a:pt x="679" y="6276"/>
                  </a:lnTo>
                  <a:lnTo>
                    <a:pt x="795" y="6430"/>
                  </a:lnTo>
                  <a:lnTo>
                    <a:pt x="910" y="6584"/>
                  </a:lnTo>
                  <a:lnTo>
                    <a:pt x="1038" y="6724"/>
                  </a:lnTo>
                  <a:lnTo>
                    <a:pt x="1179" y="6865"/>
                  </a:lnTo>
                  <a:lnTo>
                    <a:pt x="1320" y="6993"/>
                  </a:lnTo>
                  <a:lnTo>
                    <a:pt x="1461" y="7121"/>
                  </a:lnTo>
                  <a:lnTo>
                    <a:pt x="1614" y="7250"/>
                  </a:lnTo>
                  <a:lnTo>
                    <a:pt x="1768" y="7352"/>
                  </a:lnTo>
                  <a:lnTo>
                    <a:pt x="1935" y="7467"/>
                  </a:lnTo>
                  <a:lnTo>
                    <a:pt x="2101" y="7557"/>
                  </a:lnTo>
                  <a:lnTo>
                    <a:pt x="2280" y="7647"/>
                  </a:lnTo>
                  <a:lnTo>
                    <a:pt x="2447" y="7723"/>
                  </a:lnTo>
                  <a:lnTo>
                    <a:pt x="2639" y="7800"/>
                  </a:lnTo>
                  <a:lnTo>
                    <a:pt x="2818" y="7864"/>
                  </a:lnTo>
                  <a:lnTo>
                    <a:pt x="3010" y="7916"/>
                  </a:lnTo>
                  <a:lnTo>
                    <a:pt x="3203" y="7967"/>
                  </a:lnTo>
                  <a:lnTo>
                    <a:pt x="3407" y="7992"/>
                  </a:lnTo>
                  <a:lnTo>
                    <a:pt x="3612" y="8018"/>
                  </a:lnTo>
                  <a:lnTo>
                    <a:pt x="3805" y="8044"/>
                  </a:lnTo>
                  <a:lnTo>
                    <a:pt x="4227" y="8044"/>
                  </a:lnTo>
                  <a:lnTo>
                    <a:pt x="4432" y="8018"/>
                  </a:lnTo>
                  <a:lnTo>
                    <a:pt x="4624" y="7992"/>
                  </a:lnTo>
                  <a:lnTo>
                    <a:pt x="4829" y="7967"/>
                  </a:lnTo>
                  <a:lnTo>
                    <a:pt x="5021" y="7916"/>
                  </a:lnTo>
                  <a:lnTo>
                    <a:pt x="5213" y="7864"/>
                  </a:lnTo>
                  <a:lnTo>
                    <a:pt x="5405" y="7800"/>
                  </a:lnTo>
                  <a:lnTo>
                    <a:pt x="5585" y="7723"/>
                  </a:lnTo>
                  <a:lnTo>
                    <a:pt x="5764" y="7647"/>
                  </a:lnTo>
                  <a:lnTo>
                    <a:pt x="5931" y="7557"/>
                  </a:lnTo>
                  <a:lnTo>
                    <a:pt x="6097" y="7467"/>
                  </a:lnTo>
                  <a:lnTo>
                    <a:pt x="6264" y="7352"/>
                  </a:lnTo>
                  <a:lnTo>
                    <a:pt x="6417" y="7250"/>
                  </a:lnTo>
                  <a:lnTo>
                    <a:pt x="6571" y="7121"/>
                  </a:lnTo>
                  <a:lnTo>
                    <a:pt x="6725" y="6993"/>
                  </a:lnTo>
                  <a:lnTo>
                    <a:pt x="6866" y="6865"/>
                  </a:lnTo>
                  <a:lnTo>
                    <a:pt x="6994" y="6724"/>
                  </a:lnTo>
                  <a:lnTo>
                    <a:pt x="7122" y="6584"/>
                  </a:lnTo>
                  <a:lnTo>
                    <a:pt x="7237" y="6430"/>
                  </a:lnTo>
                  <a:lnTo>
                    <a:pt x="7352" y="6276"/>
                  </a:lnTo>
                  <a:lnTo>
                    <a:pt x="7455" y="6110"/>
                  </a:lnTo>
                  <a:lnTo>
                    <a:pt x="7557" y="5943"/>
                  </a:lnTo>
                  <a:lnTo>
                    <a:pt x="7647" y="5764"/>
                  </a:lnTo>
                  <a:lnTo>
                    <a:pt x="7724" y="5585"/>
                  </a:lnTo>
                  <a:lnTo>
                    <a:pt x="7788" y="5405"/>
                  </a:lnTo>
                  <a:lnTo>
                    <a:pt x="7852" y="5213"/>
                  </a:lnTo>
                  <a:lnTo>
                    <a:pt x="7916" y="5034"/>
                  </a:lnTo>
                  <a:lnTo>
                    <a:pt x="7954" y="4829"/>
                  </a:lnTo>
                  <a:lnTo>
                    <a:pt x="7993" y="4637"/>
                  </a:lnTo>
                  <a:lnTo>
                    <a:pt x="8018" y="4432"/>
                  </a:lnTo>
                  <a:lnTo>
                    <a:pt x="8031" y="4227"/>
                  </a:lnTo>
                  <a:lnTo>
                    <a:pt x="8031" y="4022"/>
                  </a:lnTo>
                  <a:lnTo>
                    <a:pt x="8031" y="3817"/>
                  </a:lnTo>
                  <a:lnTo>
                    <a:pt x="8018" y="3612"/>
                  </a:lnTo>
                  <a:lnTo>
                    <a:pt x="7993" y="3407"/>
                  </a:lnTo>
                  <a:lnTo>
                    <a:pt x="7954" y="3215"/>
                  </a:lnTo>
                  <a:lnTo>
                    <a:pt x="7916" y="3023"/>
                  </a:lnTo>
                  <a:lnTo>
                    <a:pt x="7852" y="2831"/>
                  </a:lnTo>
                  <a:lnTo>
                    <a:pt x="7788" y="2639"/>
                  </a:lnTo>
                  <a:lnTo>
                    <a:pt x="7724" y="2459"/>
                  </a:lnTo>
                  <a:lnTo>
                    <a:pt x="7647" y="2280"/>
                  </a:lnTo>
                  <a:lnTo>
                    <a:pt x="7557" y="2101"/>
                  </a:lnTo>
                  <a:lnTo>
                    <a:pt x="7455" y="1934"/>
                  </a:lnTo>
                  <a:lnTo>
                    <a:pt x="7352" y="1781"/>
                  </a:lnTo>
                  <a:lnTo>
                    <a:pt x="7237" y="1614"/>
                  </a:lnTo>
                  <a:lnTo>
                    <a:pt x="7122" y="1460"/>
                  </a:lnTo>
                  <a:lnTo>
                    <a:pt x="6994" y="1319"/>
                  </a:lnTo>
                  <a:lnTo>
                    <a:pt x="6866" y="1179"/>
                  </a:lnTo>
                  <a:lnTo>
                    <a:pt x="6725" y="1051"/>
                  </a:lnTo>
                  <a:lnTo>
                    <a:pt x="6571" y="922"/>
                  </a:lnTo>
                  <a:lnTo>
                    <a:pt x="6417" y="807"/>
                  </a:lnTo>
                  <a:lnTo>
                    <a:pt x="6264" y="692"/>
                  </a:lnTo>
                  <a:lnTo>
                    <a:pt x="6097" y="589"/>
                  </a:lnTo>
                  <a:lnTo>
                    <a:pt x="5931" y="487"/>
                  </a:lnTo>
                  <a:lnTo>
                    <a:pt x="5764" y="397"/>
                  </a:lnTo>
                  <a:lnTo>
                    <a:pt x="5585" y="320"/>
                  </a:lnTo>
                  <a:lnTo>
                    <a:pt x="5405" y="244"/>
                  </a:lnTo>
                  <a:lnTo>
                    <a:pt x="5213" y="180"/>
                  </a:lnTo>
                  <a:lnTo>
                    <a:pt x="5021" y="128"/>
                  </a:lnTo>
                  <a:lnTo>
                    <a:pt x="4829" y="90"/>
                  </a:lnTo>
                  <a:lnTo>
                    <a:pt x="4624" y="52"/>
                  </a:lnTo>
                  <a:lnTo>
                    <a:pt x="4432" y="26"/>
                  </a:lnTo>
                  <a:lnTo>
                    <a:pt x="4227" y="13"/>
                  </a:lnTo>
                  <a:lnTo>
                    <a:pt x="40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78;p46">
              <a:extLst>
                <a:ext uri="{FF2B5EF4-FFF2-40B4-BE49-F238E27FC236}">
                  <a16:creationId xmlns:a16="http://schemas.microsoft.com/office/drawing/2014/main" id="{CF1752DF-6E89-4F76-FE69-8DA5714AD3A1}"/>
                </a:ext>
              </a:extLst>
            </p:cNvPr>
            <p:cNvSpPr/>
            <p:nvPr/>
          </p:nvSpPr>
          <p:spPr>
            <a:xfrm>
              <a:off x="1788900" y="1120025"/>
              <a:ext cx="65025" cy="65025"/>
            </a:xfrm>
            <a:custGeom>
              <a:avLst/>
              <a:gdLst/>
              <a:ahLst/>
              <a:cxnLst/>
              <a:rect l="l" t="t" r="r" b="b"/>
              <a:pathLst>
                <a:path w="2601" h="2601" extrusionOk="0">
                  <a:moveTo>
                    <a:pt x="1166" y="0"/>
                  </a:moveTo>
                  <a:lnTo>
                    <a:pt x="1038" y="26"/>
                  </a:lnTo>
                  <a:lnTo>
                    <a:pt x="910" y="51"/>
                  </a:lnTo>
                  <a:lnTo>
                    <a:pt x="795" y="102"/>
                  </a:lnTo>
                  <a:lnTo>
                    <a:pt x="680" y="154"/>
                  </a:lnTo>
                  <a:lnTo>
                    <a:pt x="577" y="218"/>
                  </a:lnTo>
                  <a:lnTo>
                    <a:pt x="475" y="295"/>
                  </a:lnTo>
                  <a:lnTo>
                    <a:pt x="385" y="384"/>
                  </a:lnTo>
                  <a:lnTo>
                    <a:pt x="295" y="474"/>
                  </a:lnTo>
                  <a:lnTo>
                    <a:pt x="219" y="576"/>
                  </a:lnTo>
                  <a:lnTo>
                    <a:pt x="155" y="679"/>
                  </a:lnTo>
                  <a:lnTo>
                    <a:pt x="103" y="794"/>
                  </a:lnTo>
                  <a:lnTo>
                    <a:pt x="65" y="909"/>
                  </a:lnTo>
                  <a:lnTo>
                    <a:pt x="26" y="1037"/>
                  </a:lnTo>
                  <a:lnTo>
                    <a:pt x="14" y="1166"/>
                  </a:lnTo>
                  <a:lnTo>
                    <a:pt x="1" y="1294"/>
                  </a:lnTo>
                  <a:lnTo>
                    <a:pt x="14" y="1435"/>
                  </a:lnTo>
                  <a:lnTo>
                    <a:pt x="26" y="1563"/>
                  </a:lnTo>
                  <a:lnTo>
                    <a:pt x="65" y="1691"/>
                  </a:lnTo>
                  <a:lnTo>
                    <a:pt x="103" y="1806"/>
                  </a:lnTo>
                  <a:lnTo>
                    <a:pt x="155" y="1921"/>
                  </a:lnTo>
                  <a:lnTo>
                    <a:pt x="219" y="2024"/>
                  </a:lnTo>
                  <a:lnTo>
                    <a:pt x="295" y="2126"/>
                  </a:lnTo>
                  <a:lnTo>
                    <a:pt x="385" y="2216"/>
                  </a:lnTo>
                  <a:lnTo>
                    <a:pt x="475" y="2305"/>
                  </a:lnTo>
                  <a:lnTo>
                    <a:pt x="577" y="2382"/>
                  </a:lnTo>
                  <a:lnTo>
                    <a:pt x="680" y="2446"/>
                  </a:lnTo>
                  <a:lnTo>
                    <a:pt x="795" y="2498"/>
                  </a:lnTo>
                  <a:lnTo>
                    <a:pt x="910" y="2536"/>
                  </a:lnTo>
                  <a:lnTo>
                    <a:pt x="1038" y="2574"/>
                  </a:lnTo>
                  <a:lnTo>
                    <a:pt x="1166" y="2600"/>
                  </a:lnTo>
                  <a:lnTo>
                    <a:pt x="1435" y="2600"/>
                  </a:lnTo>
                  <a:lnTo>
                    <a:pt x="1563" y="2574"/>
                  </a:lnTo>
                  <a:lnTo>
                    <a:pt x="1691" y="2536"/>
                  </a:lnTo>
                  <a:lnTo>
                    <a:pt x="1807" y="2498"/>
                  </a:lnTo>
                  <a:lnTo>
                    <a:pt x="1922" y="2446"/>
                  </a:lnTo>
                  <a:lnTo>
                    <a:pt x="2024" y="2382"/>
                  </a:lnTo>
                  <a:lnTo>
                    <a:pt x="2127" y="2305"/>
                  </a:lnTo>
                  <a:lnTo>
                    <a:pt x="2217" y="2216"/>
                  </a:lnTo>
                  <a:lnTo>
                    <a:pt x="2306" y="2126"/>
                  </a:lnTo>
                  <a:lnTo>
                    <a:pt x="2383" y="2024"/>
                  </a:lnTo>
                  <a:lnTo>
                    <a:pt x="2447" y="1921"/>
                  </a:lnTo>
                  <a:lnTo>
                    <a:pt x="2498" y="1806"/>
                  </a:lnTo>
                  <a:lnTo>
                    <a:pt x="2550" y="1691"/>
                  </a:lnTo>
                  <a:lnTo>
                    <a:pt x="2575" y="1563"/>
                  </a:lnTo>
                  <a:lnTo>
                    <a:pt x="2601" y="1435"/>
                  </a:lnTo>
                  <a:lnTo>
                    <a:pt x="2601" y="1294"/>
                  </a:lnTo>
                  <a:lnTo>
                    <a:pt x="2601" y="1166"/>
                  </a:lnTo>
                  <a:lnTo>
                    <a:pt x="2575" y="1037"/>
                  </a:lnTo>
                  <a:lnTo>
                    <a:pt x="2550" y="909"/>
                  </a:lnTo>
                  <a:lnTo>
                    <a:pt x="2498" y="794"/>
                  </a:lnTo>
                  <a:lnTo>
                    <a:pt x="2447" y="679"/>
                  </a:lnTo>
                  <a:lnTo>
                    <a:pt x="2383" y="576"/>
                  </a:lnTo>
                  <a:lnTo>
                    <a:pt x="2306" y="474"/>
                  </a:lnTo>
                  <a:lnTo>
                    <a:pt x="2217" y="384"/>
                  </a:lnTo>
                  <a:lnTo>
                    <a:pt x="2127" y="295"/>
                  </a:lnTo>
                  <a:lnTo>
                    <a:pt x="2024" y="218"/>
                  </a:lnTo>
                  <a:lnTo>
                    <a:pt x="1922" y="154"/>
                  </a:lnTo>
                  <a:lnTo>
                    <a:pt x="1807" y="102"/>
                  </a:lnTo>
                  <a:lnTo>
                    <a:pt x="1691" y="51"/>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79;p46">
              <a:extLst>
                <a:ext uri="{FF2B5EF4-FFF2-40B4-BE49-F238E27FC236}">
                  <a16:creationId xmlns:a16="http://schemas.microsoft.com/office/drawing/2014/main" id="{97B6ECD1-F5AC-7773-5563-F2437DAB0214}"/>
                </a:ext>
              </a:extLst>
            </p:cNvPr>
            <p:cNvSpPr/>
            <p:nvPr/>
          </p:nvSpPr>
          <p:spPr>
            <a:xfrm>
              <a:off x="2186600" y="1203900"/>
              <a:ext cx="65025" cy="65025"/>
            </a:xfrm>
            <a:custGeom>
              <a:avLst/>
              <a:gdLst/>
              <a:ahLst/>
              <a:cxnLst/>
              <a:rect l="l" t="t" r="r" b="b"/>
              <a:pathLst>
                <a:path w="2601" h="2601" extrusionOk="0">
                  <a:moveTo>
                    <a:pt x="1294" y="1"/>
                  </a:moveTo>
                  <a:lnTo>
                    <a:pt x="1166" y="14"/>
                  </a:lnTo>
                  <a:lnTo>
                    <a:pt x="1038" y="26"/>
                  </a:lnTo>
                  <a:lnTo>
                    <a:pt x="910" y="65"/>
                  </a:lnTo>
                  <a:lnTo>
                    <a:pt x="794" y="103"/>
                  </a:lnTo>
                  <a:lnTo>
                    <a:pt x="679" y="167"/>
                  </a:lnTo>
                  <a:lnTo>
                    <a:pt x="577" y="231"/>
                  </a:lnTo>
                  <a:lnTo>
                    <a:pt x="474" y="295"/>
                  </a:lnTo>
                  <a:lnTo>
                    <a:pt x="384" y="385"/>
                  </a:lnTo>
                  <a:lnTo>
                    <a:pt x="295" y="475"/>
                  </a:lnTo>
                  <a:lnTo>
                    <a:pt x="218" y="577"/>
                  </a:lnTo>
                  <a:lnTo>
                    <a:pt x="154" y="680"/>
                  </a:lnTo>
                  <a:lnTo>
                    <a:pt x="103" y="795"/>
                  </a:lnTo>
                  <a:lnTo>
                    <a:pt x="51" y="923"/>
                  </a:lnTo>
                  <a:lnTo>
                    <a:pt x="26" y="1038"/>
                  </a:lnTo>
                  <a:lnTo>
                    <a:pt x="0" y="1166"/>
                  </a:lnTo>
                  <a:lnTo>
                    <a:pt x="0" y="1307"/>
                  </a:lnTo>
                  <a:lnTo>
                    <a:pt x="0" y="1435"/>
                  </a:lnTo>
                  <a:lnTo>
                    <a:pt x="26" y="1563"/>
                  </a:lnTo>
                  <a:lnTo>
                    <a:pt x="51" y="1691"/>
                  </a:lnTo>
                  <a:lnTo>
                    <a:pt x="103" y="1807"/>
                  </a:lnTo>
                  <a:lnTo>
                    <a:pt x="154" y="1922"/>
                  </a:lnTo>
                  <a:lnTo>
                    <a:pt x="218" y="2037"/>
                  </a:lnTo>
                  <a:lnTo>
                    <a:pt x="295" y="2127"/>
                  </a:lnTo>
                  <a:lnTo>
                    <a:pt x="384" y="2229"/>
                  </a:lnTo>
                  <a:lnTo>
                    <a:pt x="474" y="2306"/>
                  </a:lnTo>
                  <a:lnTo>
                    <a:pt x="577" y="2383"/>
                  </a:lnTo>
                  <a:lnTo>
                    <a:pt x="679" y="2447"/>
                  </a:lnTo>
                  <a:lnTo>
                    <a:pt x="794" y="2498"/>
                  </a:lnTo>
                  <a:lnTo>
                    <a:pt x="910" y="2549"/>
                  </a:lnTo>
                  <a:lnTo>
                    <a:pt x="1038" y="2575"/>
                  </a:lnTo>
                  <a:lnTo>
                    <a:pt x="1166" y="2601"/>
                  </a:lnTo>
                  <a:lnTo>
                    <a:pt x="1435" y="2601"/>
                  </a:lnTo>
                  <a:lnTo>
                    <a:pt x="1563" y="2575"/>
                  </a:lnTo>
                  <a:lnTo>
                    <a:pt x="1691" y="2549"/>
                  </a:lnTo>
                  <a:lnTo>
                    <a:pt x="1806" y="2498"/>
                  </a:lnTo>
                  <a:lnTo>
                    <a:pt x="1921" y="2447"/>
                  </a:lnTo>
                  <a:lnTo>
                    <a:pt x="2024" y="2383"/>
                  </a:lnTo>
                  <a:lnTo>
                    <a:pt x="2126" y="2306"/>
                  </a:lnTo>
                  <a:lnTo>
                    <a:pt x="2216" y="2229"/>
                  </a:lnTo>
                  <a:lnTo>
                    <a:pt x="2306" y="2127"/>
                  </a:lnTo>
                  <a:lnTo>
                    <a:pt x="2382" y="2037"/>
                  </a:lnTo>
                  <a:lnTo>
                    <a:pt x="2446" y="1922"/>
                  </a:lnTo>
                  <a:lnTo>
                    <a:pt x="2498" y="1807"/>
                  </a:lnTo>
                  <a:lnTo>
                    <a:pt x="2536" y="1691"/>
                  </a:lnTo>
                  <a:lnTo>
                    <a:pt x="2575" y="1563"/>
                  </a:lnTo>
                  <a:lnTo>
                    <a:pt x="2587" y="1435"/>
                  </a:lnTo>
                  <a:lnTo>
                    <a:pt x="2600" y="1307"/>
                  </a:lnTo>
                  <a:lnTo>
                    <a:pt x="2587" y="1166"/>
                  </a:lnTo>
                  <a:lnTo>
                    <a:pt x="2575" y="1038"/>
                  </a:lnTo>
                  <a:lnTo>
                    <a:pt x="2536" y="923"/>
                  </a:lnTo>
                  <a:lnTo>
                    <a:pt x="2498" y="795"/>
                  </a:lnTo>
                  <a:lnTo>
                    <a:pt x="2446" y="680"/>
                  </a:lnTo>
                  <a:lnTo>
                    <a:pt x="2382" y="577"/>
                  </a:lnTo>
                  <a:lnTo>
                    <a:pt x="2306" y="475"/>
                  </a:lnTo>
                  <a:lnTo>
                    <a:pt x="2216" y="385"/>
                  </a:lnTo>
                  <a:lnTo>
                    <a:pt x="2126" y="295"/>
                  </a:lnTo>
                  <a:lnTo>
                    <a:pt x="2024" y="231"/>
                  </a:lnTo>
                  <a:lnTo>
                    <a:pt x="1921" y="167"/>
                  </a:lnTo>
                  <a:lnTo>
                    <a:pt x="1806" y="103"/>
                  </a:lnTo>
                  <a:lnTo>
                    <a:pt x="1691" y="65"/>
                  </a:lnTo>
                  <a:lnTo>
                    <a:pt x="1563" y="26"/>
                  </a:lnTo>
                  <a:lnTo>
                    <a:pt x="1435" y="14"/>
                  </a:lnTo>
                  <a:lnTo>
                    <a:pt x="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80;p46">
              <a:extLst>
                <a:ext uri="{FF2B5EF4-FFF2-40B4-BE49-F238E27FC236}">
                  <a16:creationId xmlns:a16="http://schemas.microsoft.com/office/drawing/2014/main" id="{947262EC-FB73-0726-B4F7-8251016E21FC}"/>
                </a:ext>
              </a:extLst>
            </p:cNvPr>
            <p:cNvSpPr/>
            <p:nvPr/>
          </p:nvSpPr>
          <p:spPr>
            <a:xfrm>
              <a:off x="1267625" y="1686125"/>
              <a:ext cx="65025" cy="65025"/>
            </a:xfrm>
            <a:custGeom>
              <a:avLst/>
              <a:gdLst/>
              <a:ahLst/>
              <a:cxnLst/>
              <a:rect l="l" t="t" r="r" b="b"/>
              <a:pathLst>
                <a:path w="2601" h="2601" extrusionOk="0">
                  <a:moveTo>
                    <a:pt x="1166" y="0"/>
                  </a:moveTo>
                  <a:lnTo>
                    <a:pt x="1038" y="26"/>
                  </a:lnTo>
                  <a:lnTo>
                    <a:pt x="923" y="52"/>
                  </a:lnTo>
                  <a:lnTo>
                    <a:pt x="795" y="103"/>
                  </a:lnTo>
                  <a:lnTo>
                    <a:pt x="679" y="154"/>
                  </a:lnTo>
                  <a:lnTo>
                    <a:pt x="577" y="218"/>
                  </a:lnTo>
                  <a:lnTo>
                    <a:pt x="475" y="295"/>
                  </a:lnTo>
                  <a:lnTo>
                    <a:pt x="385" y="385"/>
                  </a:lnTo>
                  <a:lnTo>
                    <a:pt x="295" y="474"/>
                  </a:lnTo>
                  <a:lnTo>
                    <a:pt x="231" y="577"/>
                  </a:lnTo>
                  <a:lnTo>
                    <a:pt x="167" y="679"/>
                  </a:lnTo>
                  <a:lnTo>
                    <a:pt x="103" y="794"/>
                  </a:lnTo>
                  <a:lnTo>
                    <a:pt x="65" y="910"/>
                  </a:lnTo>
                  <a:lnTo>
                    <a:pt x="26" y="1038"/>
                  </a:lnTo>
                  <a:lnTo>
                    <a:pt x="13" y="1166"/>
                  </a:lnTo>
                  <a:lnTo>
                    <a:pt x="1" y="1294"/>
                  </a:lnTo>
                  <a:lnTo>
                    <a:pt x="13" y="1435"/>
                  </a:lnTo>
                  <a:lnTo>
                    <a:pt x="26" y="1563"/>
                  </a:lnTo>
                  <a:lnTo>
                    <a:pt x="65" y="1691"/>
                  </a:lnTo>
                  <a:lnTo>
                    <a:pt x="103" y="1806"/>
                  </a:lnTo>
                  <a:lnTo>
                    <a:pt x="167" y="1922"/>
                  </a:lnTo>
                  <a:lnTo>
                    <a:pt x="231" y="2024"/>
                  </a:lnTo>
                  <a:lnTo>
                    <a:pt x="295" y="2126"/>
                  </a:lnTo>
                  <a:lnTo>
                    <a:pt x="385" y="2216"/>
                  </a:lnTo>
                  <a:lnTo>
                    <a:pt x="475" y="2306"/>
                  </a:lnTo>
                  <a:lnTo>
                    <a:pt x="577" y="2383"/>
                  </a:lnTo>
                  <a:lnTo>
                    <a:pt x="679" y="2447"/>
                  </a:lnTo>
                  <a:lnTo>
                    <a:pt x="795" y="2498"/>
                  </a:lnTo>
                  <a:lnTo>
                    <a:pt x="923" y="2536"/>
                  </a:lnTo>
                  <a:lnTo>
                    <a:pt x="1038" y="2575"/>
                  </a:lnTo>
                  <a:lnTo>
                    <a:pt x="1166" y="2600"/>
                  </a:lnTo>
                  <a:lnTo>
                    <a:pt x="1435" y="2600"/>
                  </a:lnTo>
                  <a:lnTo>
                    <a:pt x="1563" y="2575"/>
                  </a:lnTo>
                  <a:lnTo>
                    <a:pt x="1691" y="2536"/>
                  </a:lnTo>
                  <a:lnTo>
                    <a:pt x="1807" y="2498"/>
                  </a:lnTo>
                  <a:lnTo>
                    <a:pt x="1922" y="2447"/>
                  </a:lnTo>
                  <a:lnTo>
                    <a:pt x="2037" y="2383"/>
                  </a:lnTo>
                  <a:lnTo>
                    <a:pt x="2127" y="2306"/>
                  </a:lnTo>
                  <a:lnTo>
                    <a:pt x="2229" y="2216"/>
                  </a:lnTo>
                  <a:lnTo>
                    <a:pt x="2306" y="2126"/>
                  </a:lnTo>
                  <a:lnTo>
                    <a:pt x="2383" y="2024"/>
                  </a:lnTo>
                  <a:lnTo>
                    <a:pt x="2447" y="1922"/>
                  </a:lnTo>
                  <a:lnTo>
                    <a:pt x="2498" y="1806"/>
                  </a:lnTo>
                  <a:lnTo>
                    <a:pt x="2549" y="1691"/>
                  </a:lnTo>
                  <a:lnTo>
                    <a:pt x="2575" y="1563"/>
                  </a:lnTo>
                  <a:lnTo>
                    <a:pt x="2601" y="1435"/>
                  </a:lnTo>
                  <a:lnTo>
                    <a:pt x="2601" y="1294"/>
                  </a:lnTo>
                  <a:lnTo>
                    <a:pt x="2601" y="1166"/>
                  </a:lnTo>
                  <a:lnTo>
                    <a:pt x="2575" y="1038"/>
                  </a:lnTo>
                  <a:lnTo>
                    <a:pt x="2549" y="910"/>
                  </a:lnTo>
                  <a:lnTo>
                    <a:pt x="2498" y="794"/>
                  </a:lnTo>
                  <a:lnTo>
                    <a:pt x="2447" y="679"/>
                  </a:lnTo>
                  <a:lnTo>
                    <a:pt x="2383" y="577"/>
                  </a:lnTo>
                  <a:lnTo>
                    <a:pt x="2306" y="474"/>
                  </a:lnTo>
                  <a:lnTo>
                    <a:pt x="2229" y="385"/>
                  </a:lnTo>
                  <a:lnTo>
                    <a:pt x="2127" y="295"/>
                  </a:lnTo>
                  <a:lnTo>
                    <a:pt x="2037" y="218"/>
                  </a:lnTo>
                  <a:lnTo>
                    <a:pt x="1922" y="154"/>
                  </a:lnTo>
                  <a:lnTo>
                    <a:pt x="1807" y="103"/>
                  </a:lnTo>
                  <a:lnTo>
                    <a:pt x="1691" y="52"/>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81;p46">
              <a:extLst>
                <a:ext uri="{FF2B5EF4-FFF2-40B4-BE49-F238E27FC236}">
                  <a16:creationId xmlns:a16="http://schemas.microsoft.com/office/drawing/2014/main" id="{1F41844E-EAE6-6F3D-B186-E84BEC7AA434}"/>
                </a:ext>
              </a:extLst>
            </p:cNvPr>
            <p:cNvSpPr/>
            <p:nvPr/>
          </p:nvSpPr>
          <p:spPr>
            <a:xfrm>
              <a:off x="1183750" y="2118075"/>
              <a:ext cx="65000" cy="65025"/>
            </a:xfrm>
            <a:custGeom>
              <a:avLst/>
              <a:gdLst/>
              <a:ahLst/>
              <a:cxnLst/>
              <a:rect l="l" t="t" r="r" b="b"/>
              <a:pathLst>
                <a:path w="2600" h="2601" extrusionOk="0">
                  <a:moveTo>
                    <a:pt x="1166" y="0"/>
                  </a:moveTo>
                  <a:lnTo>
                    <a:pt x="1037" y="26"/>
                  </a:lnTo>
                  <a:lnTo>
                    <a:pt x="909" y="51"/>
                  </a:lnTo>
                  <a:lnTo>
                    <a:pt x="794" y="103"/>
                  </a:lnTo>
                  <a:lnTo>
                    <a:pt x="679" y="154"/>
                  </a:lnTo>
                  <a:lnTo>
                    <a:pt x="576" y="218"/>
                  </a:lnTo>
                  <a:lnTo>
                    <a:pt x="474" y="295"/>
                  </a:lnTo>
                  <a:lnTo>
                    <a:pt x="384" y="372"/>
                  </a:lnTo>
                  <a:lnTo>
                    <a:pt x="295" y="474"/>
                  </a:lnTo>
                  <a:lnTo>
                    <a:pt x="218" y="564"/>
                  </a:lnTo>
                  <a:lnTo>
                    <a:pt x="154" y="679"/>
                  </a:lnTo>
                  <a:lnTo>
                    <a:pt x="102" y="794"/>
                  </a:lnTo>
                  <a:lnTo>
                    <a:pt x="51" y="910"/>
                  </a:lnTo>
                  <a:lnTo>
                    <a:pt x="26" y="1038"/>
                  </a:lnTo>
                  <a:lnTo>
                    <a:pt x="0" y="1166"/>
                  </a:lnTo>
                  <a:lnTo>
                    <a:pt x="0" y="1294"/>
                  </a:lnTo>
                  <a:lnTo>
                    <a:pt x="0" y="1435"/>
                  </a:lnTo>
                  <a:lnTo>
                    <a:pt x="26" y="1563"/>
                  </a:lnTo>
                  <a:lnTo>
                    <a:pt x="51" y="1678"/>
                  </a:lnTo>
                  <a:lnTo>
                    <a:pt x="102" y="1806"/>
                  </a:lnTo>
                  <a:lnTo>
                    <a:pt x="154" y="1921"/>
                  </a:lnTo>
                  <a:lnTo>
                    <a:pt x="218" y="2024"/>
                  </a:lnTo>
                  <a:lnTo>
                    <a:pt x="295" y="2126"/>
                  </a:lnTo>
                  <a:lnTo>
                    <a:pt x="384" y="2216"/>
                  </a:lnTo>
                  <a:lnTo>
                    <a:pt x="474" y="2306"/>
                  </a:lnTo>
                  <a:lnTo>
                    <a:pt x="576" y="2370"/>
                  </a:lnTo>
                  <a:lnTo>
                    <a:pt x="679" y="2447"/>
                  </a:lnTo>
                  <a:lnTo>
                    <a:pt x="794" y="2498"/>
                  </a:lnTo>
                  <a:lnTo>
                    <a:pt x="909" y="2536"/>
                  </a:lnTo>
                  <a:lnTo>
                    <a:pt x="1037" y="2575"/>
                  </a:lnTo>
                  <a:lnTo>
                    <a:pt x="1166" y="2587"/>
                  </a:lnTo>
                  <a:lnTo>
                    <a:pt x="1306" y="2600"/>
                  </a:lnTo>
                  <a:lnTo>
                    <a:pt x="1434" y="2587"/>
                  </a:lnTo>
                  <a:lnTo>
                    <a:pt x="1563" y="2575"/>
                  </a:lnTo>
                  <a:lnTo>
                    <a:pt x="1691" y="2536"/>
                  </a:lnTo>
                  <a:lnTo>
                    <a:pt x="1806" y="2498"/>
                  </a:lnTo>
                  <a:lnTo>
                    <a:pt x="1921" y="2447"/>
                  </a:lnTo>
                  <a:lnTo>
                    <a:pt x="2024" y="2370"/>
                  </a:lnTo>
                  <a:lnTo>
                    <a:pt x="2126" y="2306"/>
                  </a:lnTo>
                  <a:lnTo>
                    <a:pt x="2216" y="2216"/>
                  </a:lnTo>
                  <a:lnTo>
                    <a:pt x="2305" y="2126"/>
                  </a:lnTo>
                  <a:lnTo>
                    <a:pt x="2382" y="2024"/>
                  </a:lnTo>
                  <a:lnTo>
                    <a:pt x="2446" y="1921"/>
                  </a:lnTo>
                  <a:lnTo>
                    <a:pt x="2498" y="1806"/>
                  </a:lnTo>
                  <a:lnTo>
                    <a:pt x="2549" y="1678"/>
                  </a:lnTo>
                  <a:lnTo>
                    <a:pt x="2574" y="1563"/>
                  </a:lnTo>
                  <a:lnTo>
                    <a:pt x="2600" y="1435"/>
                  </a:lnTo>
                  <a:lnTo>
                    <a:pt x="2600" y="1294"/>
                  </a:lnTo>
                  <a:lnTo>
                    <a:pt x="2600" y="1166"/>
                  </a:lnTo>
                  <a:lnTo>
                    <a:pt x="2574" y="1038"/>
                  </a:lnTo>
                  <a:lnTo>
                    <a:pt x="2549" y="910"/>
                  </a:lnTo>
                  <a:lnTo>
                    <a:pt x="2498" y="794"/>
                  </a:lnTo>
                  <a:lnTo>
                    <a:pt x="2446" y="679"/>
                  </a:lnTo>
                  <a:lnTo>
                    <a:pt x="2382" y="564"/>
                  </a:lnTo>
                  <a:lnTo>
                    <a:pt x="2305" y="474"/>
                  </a:lnTo>
                  <a:lnTo>
                    <a:pt x="2216" y="372"/>
                  </a:lnTo>
                  <a:lnTo>
                    <a:pt x="2126" y="295"/>
                  </a:lnTo>
                  <a:lnTo>
                    <a:pt x="2024" y="218"/>
                  </a:lnTo>
                  <a:lnTo>
                    <a:pt x="1921" y="154"/>
                  </a:lnTo>
                  <a:lnTo>
                    <a:pt x="1806" y="103"/>
                  </a:lnTo>
                  <a:lnTo>
                    <a:pt x="1691" y="51"/>
                  </a:lnTo>
                  <a:lnTo>
                    <a:pt x="1563" y="26"/>
                  </a:lnTo>
                  <a:lnTo>
                    <a:pt x="14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82;p46">
              <a:extLst>
                <a:ext uri="{FF2B5EF4-FFF2-40B4-BE49-F238E27FC236}">
                  <a16:creationId xmlns:a16="http://schemas.microsoft.com/office/drawing/2014/main" id="{38B77685-7AD1-607E-E4DE-15C4AC3ABEDE}"/>
                </a:ext>
              </a:extLst>
            </p:cNvPr>
            <p:cNvSpPr/>
            <p:nvPr/>
          </p:nvSpPr>
          <p:spPr>
            <a:xfrm>
              <a:off x="1544600" y="2156800"/>
              <a:ext cx="65025" cy="65350"/>
            </a:xfrm>
            <a:custGeom>
              <a:avLst/>
              <a:gdLst/>
              <a:ahLst/>
              <a:cxnLst/>
              <a:rect l="l" t="t" r="r" b="b"/>
              <a:pathLst>
                <a:path w="2601" h="2614" extrusionOk="0">
                  <a:moveTo>
                    <a:pt x="1294" y="1"/>
                  </a:moveTo>
                  <a:lnTo>
                    <a:pt x="1166" y="14"/>
                  </a:lnTo>
                  <a:lnTo>
                    <a:pt x="1038" y="27"/>
                  </a:lnTo>
                  <a:lnTo>
                    <a:pt x="910" y="65"/>
                  </a:lnTo>
                  <a:lnTo>
                    <a:pt x="795" y="103"/>
                  </a:lnTo>
                  <a:lnTo>
                    <a:pt x="679" y="167"/>
                  </a:lnTo>
                  <a:lnTo>
                    <a:pt x="564" y="232"/>
                  </a:lnTo>
                  <a:lnTo>
                    <a:pt x="474" y="308"/>
                  </a:lnTo>
                  <a:lnTo>
                    <a:pt x="372" y="385"/>
                  </a:lnTo>
                  <a:lnTo>
                    <a:pt x="295" y="475"/>
                  </a:lnTo>
                  <a:lnTo>
                    <a:pt x="218" y="577"/>
                  </a:lnTo>
                  <a:lnTo>
                    <a:pt x="154" y="693"/>
                  </a:lnTo>
                  <a:lnTo>
                    <a:pt x="103" y="795"/>
                  </a:lnTo>
                  <a:lnTo>
                    <a:pt x="52" y="923"/>
                  </a:lnTo>
                  <a:lnTo>
                    <a:pt x="26" y="1038"/>
                  </a:lnTo>
                  <a:lnTo>
                    <a:pt x="0" y="1179"/>
                  </a:lnTo>
                  <a:lnTo>
                    <a:pt x="0" y="1307"/>
                  </a:lnTo>
                  <a:lnTo>
                    <a:pt x="0" y="1435"/>
                  </a:lnTo>
                  <a:lnTo>
                    <a:pt x="26" y="1564"/>
                  </a:lnTo>
                  <a:lnTo>
                    <a:pt x="52" y="1692"/>
                  </a:lnTo>
                  <a:lnTo>
                    <a:pt x="103" y="1807"/>
                  </a:lnTo>
                  <a:lnTo>
                    <a:pt x="154" y="1922"/>
                  </a:lnTo>
                  <a:lnTo>
                    <a:pt x="218" y="2037"/>
                  </a:lnTo>
                  <a:lnTo>
                    <a:pt x="295" y="2140"/>
                  </a:lnTo>
                  <a:lnTo>
                    <a:pt x="372" y="2230"/>
                  </a:lnTo>
                  <a:lnTo>
                    <a:pt x="474" y="2306"/>
                  </a:lnTo>
                  <a:lnTo>
                    <a:pt x="564" y="2383"/>
                  </a:lnTo>
                  <a:lnTo>
                    <a:pt x="679" y="2447"/>
                  </a:lnTo>
                  <a:lnTo>
                    <a:pt x="795" y="2511"/>
                  </a:lnTo>
                  <a:lnTo>
                    <a:pt x="910" y="2550"/>
                  </a:lnTo>
                  <a:lnTo>
                    <a:pt x="1038" y="2575"/>
                  </a:lnTo>
                  <a:lnTo>
                    <a:pt x="1166" y="2601"/>
                  </a:lnTo>
                  <a:lnTo>
                    <a:pt x="1294" y="2614"/>
                  </a:lnTo>
                  <a:lnTo>
                    <a:pt x="1435" y="2601"/>
                  </a:lnTo>
                  <a:lnTo>
                    <a:pt x="1563" y="2575"/>
                  </a:lnTo>
                  <a:lnTo>
                    <a:pt x="1678" y="2550"/>
                  </a:lnTo>
                  <a:lnTo>
                    <a:pt x="1806" y="2511"/>
                  </a:lnTo>
                  <a:lnTo>
                    <a:pt x="1922" y="2447"/>
                  </a:lnTo>
                  <a:lnTo>
                    <a:pt x="2024" y="2383"/>
                  </a:lnTo>
                  <a:lnTo>
                    <a:pt x="2127" y="2306"/>
                  </a:lnTo>
                  <a:lnTo>
                    <a:pt x="2216" y="2230"/>
                  </a:lnTo>
                  <a:lnTo>
                    <a:pt x="2306" y="2140"/>
                  </a:lnTo>
                  <a:lnTo>
                    <a:pt x="2370" y="2037"/>
                  </a:lnTo>
                  <a:lnTo>
                    <a:pt x="2447" y="1922"/>
                  </a:lnTo>
                  <a:lnTo>
                    <a:pt x="2498" y="1807"/>
                  </a:lnTo>
                  <a:lnTo>
                    <a:pt x="2536" y="1692"/>
                  </a:lnTo>
                  <a:lnTo>
                    <a:pt x="2575" y="1564"/>
                  </a:lnTo>
                  <a:lnTo>
                    <a:pt x="2588" y="1435"/>
                  </a:lnTo>
                  <a:lnTo>
                    <a:pt x="2600" y="1307"/>
                  </a:lnTo>
                  <a:lnTo>
                    <a:pt x="2588" y="1179"/>
                  </a:lnTo>
                  <a:lnTo>
                    <a:pt x="2575" y="1038"/>
                  </a:lnTo>
                  <a:lnTo>
                    <a:pt x="2536" y="923"/>
                  </a:lnTo>
                  <a:lnTo>
                    <a:pt x="2498" y="795"/>
                  </a:lnTo>
                  <a:lnTo>
                    <a:pt x="2447" y="693"/>
                  </a:lnTo>
                  <a:lnTo>
                    <a:pt x="2370" y="577"/>
                  </a:lnTo>
                  <a:lnTo>
                    <a:pt x="2306" y="475"/>
                  </a:lnTo>
                  <a:lnTo>
                    <a:pt x="2216" y="385"/>
                  </a:lnTo>
                  <a:lnTo>
                    <a:pt x="2127" y="308"/>
                  </a:lnTo>
                  <a:lnTo>
                    <a:pt x="2024" y="232"/>
                  </a:lnTo>
                  <a:lnTo>
                    <a:pt x="1922" y="167"/>
                  </a:lnTo>
                  <a:lnTo>
                    <a:pt x="1806" y="103"/>
                  </a:lnTo>
                  <a:lnTo>
                    <a:pt x="1678" y="65"/>
                  </a:lnTo>
                  <a:lnTo>
                    <a:pt x="1563" y="27"/>
                  </a:lnTo>
                  <a:lnTo>
                    <a:pt x="1435" y="14"/>
                  </a:lnTo>
                  <a:lnTo>
                    <a:pt x="12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483;p46">
              <a:extLst>
                <a:ext uri="{FF2B5EF4-FFF2-40B4-BE49-F238E27FC236}">
                  <a16:creationId xmlns:a16="http://schemas.microsoft.com/office/drawing/2014/main" id="{A49079D7-54A3-E0EB-CB66-2A780F3A0443}"/>
                </a:ext>
              </a:extLst>
            </p:cNvPr>
            <p:cNvSpPr/>
            <p:nvPr/>
          </p:nvSpPr>
          <p:spPr>
            <a:xfrm>
              <a:off x="1735125" y="2356300"/>
              <a:ext cx="65025" cy="65350"/>
            </a:xfrm>
            <a:custGeom>
              <a:avLst/>
              <a:gdLst/>
              <a:ahLst/>
              <a:cxnLst/>
              <a:rect l="l" t="t" r="r" b="b"/>
              <a:pathLst>
                <a:path w="2601" h="2614" extrusionOk="0">
                  <a:moveTo>
                    <a:pt x="1294" y="0"/>
                  </a:moveTo>
                  <a:lnTo>
                    <a:pt x="1166" y="13"/>
                  </a:lnTo>
                  <a:lnTo>
                    <a:pt x="1038" y="26"/>
                  </a:lnTo>
                  <a:lnTo>
                    <a:pt x="909" y="64"/>
                  </a:lnTo>
                  <a:lnTo>
                    <a:pt x="794" y="103"/>
                  </a:lnTo>
                  <a:lnTo>
                    <a:pt x="679" y="167"/>
                  </a:lnTo>
                  <a:lnTo>
                    <a:pt x="564" y="231"/>
                  </a:lnTo>
                  <a:lnTo>
                    <a:pt x="474" y="308"/>
                  </a:lnTo>
                  <a:lnTo>
                    <a:pt x="372" y="385"/>
                  </a:lnTo>
                  <a:lnTo>
                    <a:pt x="295" y="474"/>
                  </a:lnTo>
                  <a:lnTo>
                    <a:pt x="218" y="577"/>
                  </a:lnTo>
                  <a:lnTo>
                    <a:pt x="154" y="692"/>
                  </a:lnTo>
                  <a:lnTo>
                    <a:pt x="103" y="794"/>
                  </a:lnTo>
                  <a:lnTo>
                    <a:pt x="51" y="922"/>
                  </a:lnTo>
                  <a:lnTo>
                    <a:pt x="26" y="1051"/>
                  </a:lnTo>
                  <a:lnTo>
                    <a:pt x="0" y="1179"/>
                  </a:lnTo>
                  <a:lnTo>
                    <a:pt x="0" y="1307"/>
                  </a:lnTo>
                  <a:lnTo>
                    <a:pt x="0" y="1435"/>
                  </a:lnTo>
                  <a:lnTo>
                    <a:pt x="26" y="1563"/>
                  </a:lnTo>
                  <a:lnTo>
                    <a:pt x="51" y="1691"/>
                  </a:lnTo>
                  <a:lnTo>
                    <a:pt x="103" y="1819"/>
                  </a:lnTo>
                  <a:lnTo>
                    <a:pt x="154" y="1921"/>
                  </a:lnTo>
                  <a:lnTo>
                    <a:pt x="218" y="2037"/>
                  </a:lnTo>
                  <a:lnTo>
                    <a:pt x="295" y="2139"/>
                  </a:lnTo>
                  <a:lnTo>
                    <a:pt x="372" y="2229"/>
                  </a:lnTo>
                  <a:lnTo>
                    <a:pt x="474" y="2306"/>
                  </a:lnTo>
                  <a:lnTo>
                    <a:pt x="564" y="2383"/>
                  </a:lnTo>
                  <a:lnTo>
                    <a:pt x="679" y="2447"/>
                  </a:lnTo>
                  <a:lnTo>
                    <a:pt x="794" y="2511"/>
                  </a:lnTo>
                  <a:lnTo>
                    <a:pt x="909" y="2549"/>
                  </a:lnTo>
                  <a:lnTo>
                    <a:pt x="1038" y="2588"/>
                  </a:lnTo>
                  <a:lnTo>
                    <a:pt x="1166" y="2600"/>
                  </a:lnTo>
                  <a:lnTo>
                    <a:pt x="1294" y="2613"/>
                  </a:lnTo>
                  <a:lnTo>
                    <a:pt x="1435" y="2600"/>
                  </a:lnTo>
                  <a:lnTo>
                    <a:pt x="1563" y="2588"/>
                  </a:lnTo>
                  <a:lnTo>
                    <a:pt x="1678" y="2549"/>
                  </a:lnTo>
                  <a:lnTo>
                    <a:pt x="1806" y="2511"/>
                  </a:lnTo>
                  <a:lnTo>
                    <a:pt x="1921" y="2447"/>
                  </a:lnTo>
                  <a:lnTo>
                    <a:pt x="2024" y="2383"/>
                  </a:lnTo>
                  <a:lnTo>
                    <a:pt x="2126" y="2306"/>
                  </a:lnTo>
                  <a:lnTo>
                    <a:pt x="2216" y="2229"/>
                  </a:lnTo>
                  <a:lnTo>
                    <a:pt x="2306" y="2139"/>
                  </a:lnTo>
                  <a:lnTo>
                    <a:pt x="2370" y="2037"/>
                  </a:lnTo>
                  <a:lnTo>
                    <a:pt x="2446" y="1921"/>
                  </a:lnTo>
                  <a:lnTo>
                    <a:pt x="2498" y="1819"/>
                  </a:lnTo>
                  <a:lnTo>
                    <a:pt x="2536" y="1691"/>
                  </a:lnTo>
                  <a:lnTo>
                    <a:pt x="2575" y="1563"/>
                  </a:lnTo>
                  <a:lnTo>
                    <a:pt x="2587" y="1435"/>
                  </a:lnTo>
                  <a:lnTo>
                    <a:pt x="2600" y="1307"/>
                  </a:lnTo>
                  <a:lnTo>
                    <a:pt x="2587" y="1179"/>
                  </a:lnTo>
                  <a:lnTo>
                    <a:pt x="2575" y="1051"/>
                  </a:lnTo>
                  <a:lnTo>
                    <a:pt x="2536" y="922"/>
                  </a:lnTo>
                  <a:lnTo>
                    <a:pt x="2498" y="794"/>
                  </a:lnTo>
                  <a:lnTo>
                    <a:pt x="2446" y="692"/>
                  </a:lnTo>
                  <a:lnTo>
                    <a:pt x="2370" y="577"/>
                  </a:lnTo>
                  <a:lnTo>
                    <a:pt x="2306" y="474"/>
                  </a:lnTo>
                  <a:lnTo>
                    <a:pt x="2216" y="385"/>
                  </a:lnTo>
                  <a:lnTo>
                    <a:pt x="2126" y="308"/>
                  </a:lnTo>
                  <a:lnTo>
                    <a:pt x="2024" y="231"/>
                  </a:lnTo>
                  <a:lnTo>
                    <a:pt x="1921" y="167"/>
                  </a:lnTo>
                  <a:lnTo>
                    <a:pt x="1806" y="103"/>
                  </a:lnTo>
                  <a:lnTo>
                    <a:pt x="1678"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484;p46">
              <a:extLst>
                <a:ext uri="{FF2B5EF4-FFF2-40B4-BE49-F238E27FC236}">
                  <a16:creationId xmlns:a16="http://schemas.microsoft.com/office/drawing/2014/main" id="{8A8EA995-6E1F-DAA9-7524-70F0FC31B61B}"/>
                </a:ext>
              </a:extLst>
            </p:cNvPr>
            <p:cNvSpPr/>
            <p:nvPr/>
          </p:nvSpPr>
          <p:spPr>
            <a:xfrm>
              <a:off x="2095025" y="2180500"/>
              <a:ext cx="65325" cy="65025"/>
            </a:xfrm>
            <a:custGeom>
              <a:avLst/>
              <a:gdLst/>
              <a:ahLst/>
              <a:cxnLst/>
              <a:rect l="l" t="t" r="r" b="b"/>
              <a:pathLst>
                <a:path w="2613" h="2601" extrusionOk="0">
                  <a:moveTo>
                    <a:pt x="1307" y="1"/>
                  </a:moveTo>
                  <a:lnTo>
                    <a:pt x="1178" y="14"/>
                  </a:lnTo>
                  <a:lnTo>
                    <a:pt x="1038" y="26"/>
                  </a:lnTo>
                  <a:lnTo>
                    <a:pt x="922" y="65"/>
                  </a:lnTo>
                  <a:lnTo>
                    <a:pt x="794" y="103"/>
                  </a:lnTo>
                  <a:lnTo>
                    <a:pt x="692" y="154"/>
                  </a:lnTo>
                  <a:lnTo>
                    <a:pt x="577" y="219"/>
                  </a:lnTo>
                  <a:lnTo>
                    <a:pt x="474" y="295"/>
                  </a:lnTo>
                  <a:lnTo>
                    <a:pt x="384" y="385"/>
                  </a:lnTo>
                  <a:lnTo>
                    <a:pt x="308" y="475"/>
                  </a:lnTo>
                  <a:lnTo>
                    <a:pt x="231" y="577"/>
                  </a:lnTo>
                  <a:lnTo>
                    <a:pt x="167" y="680"/>
                  </a:lnTo>
                  <a:lnTo>
                    <a:pt x="103" y="795"/>
                  </a:lnTo>
                  <a:lnTo>
                    <a:pt x="64" y="923"/>
                  </a:lnTo>
                  <a:lnTo>
                    <a:pt x="26" y="1038"/>
                  </a:lnTo>
                  <a:lnTo>
                    <a:pt x="13" y="1166"/>
                  </a:lnTo>
                  <a:lnTo>
                    <a:pt x="0" y="1307"/>
                  </a:lnTo>
                  <a:lnTo>
                    <a:pt x="13" y="1435"/>
                  </a:lnTo>
                  <a:lnTo>
                    <a:pt x="26" y="1563"/>
                  </a:lnTo>
                  <a:lnTo>
                    <a:pt x="64" y="1691"/>
                  </a:lnTo>
                  <a:lnTo>
                    <a:pt x="103" y="1807"/>
                  </a:lnTo>
                  <a:lnTo>
                    <a:pt x="167" y="1922"/>
                  </a:lnTo>
                  <a:lnTo>
                    <a:pt x="231" y="2037"/>
                  </a:lnTo>
                  <a:lnTo>
                    <a:pt x="308" y="2127"/>
                  </a:lnTo>
                  <a:lnTo>
                    <a:pt x="384" y="2229"/>
                  </a:lnTo>
                  <a:lnTo>
                    <a:pt x="474" y="2306"/>
                  </a:lnTo>
                  <a:lnTo>
                    <a:pt x="577" y="2383"/>
                  </a:lnTo>
                  <a:lnTo>
                    <a:pt x="692" y="2447"/>
                  </a:lnTo>
                  <a:lnTo>
                    <a:pt x="794" y="2498"/>
                  </a:lnTo>
                  <a:lnTo>
                    <a:pt x="922" y="2550"/>
                  </a:lnTo>
                  <a:lnTo>
                    <a:pt x="1038" y="2575"/>
                  </a:lnTo>
                  <a:lnTo>
                    <a:pt x="1178" y="2601"/>
                  </a:lnTo>
                  <a:lnTo>
                    <a:pt x="1435" y="2601"/>
                  </a:lnTo>
                  <a:lnTo>
                    <a:pt x="1563" y="2575"/>
                  </a:lnTo>
                  <a:lnTo>
                    <a:pt x="1691" y="2550"/>
                  </a:lnTo>
                  <a:lnTo>
                    <a:pt x="1806" y="2498"/>
                  </a:lnTo>
                  <a:lnTo>
                    <a:pt x="1921" y="2447"/>
                  </a:lnTo>
                  <a:lnTo>
                    <a:pt x="2037" y="2383"/>
                  </a:lnTo>
                  <a:lnTo>
                    <a:pt x="2139" y="2306"/>
                  </a:lnTo>
                  <a:lnTo>
                    <a:pt x="2229" y="2229"/>
                  </a:lnTo>
                  <a:lnTo>
                    <a:pt x="2306" y="2127"/>
                  </a:lnTo>
                  <a:lnTo>
                    <a:pt x="2382" y="2037"/>
                  </a:lnTo>
                  <a:lnTo>
                    <a:pt x="2446" y="1922"/>
                  </a:lnTo>
                  <a:lnTo>
                    <a:pt x="2510" y="1807"/>
                  </a:lnTo>
                  <a:lnTo>
                    <a:pt x="2549" y="1691"/>
                  </a:lnTo>
                  <a:lnTo>
                    <a:pt x="2575" y="1563"/>
                  </a:lnTo>
                  <a:lnTo>
                    <a:pt x="2600" y="1435"/>
                  </a:lnTo>
                  <a:lnTo>
                    <a:pt x="2613" y="1307"/>
                  </a:lnTo>
                  <a:lnTo>
                    <a:pt x="2600" y="1166"/>
                  </a:lnTo>
                  <a:lnTo>
                    <a:pt x="2575" y="1038"/>
                  </a:lnTo>
                  <a:lnTo>
                    <a:pt x="2549" y="923"/>
                  </a:lnTo>
                  <a:lnTo>
                    <a:pt x="2510" y="795"/>
                  </a:lnTo>
                  <a:lnTo>
                    <a:pt x="2446" y="680"/>
                  </a:lnTo>
                  <a:lnTo>
                    <a:pt x="2382" y="577"/>
                  </a:lnTo>
                  <a:lnTo>
                    <a:pt x="2306" y="475"/>
                  </a:lnTo>
                  <a:lnTo>
                    <a:pt x="2229" y="385"/>
                  </a:lnTo>
                  <a:lnTo>
                    <a:pt x="2139" y="295"/>
                  </a:lnTo>
                  <a:lnTo>
                    <a:pt x="2037" y="219"/>
                  </a:lnTo>
                  <a:lnTo>
                    <a:pt x="1921" y="154"/>
                  </a:lnTo>
                  <a:lnTo>
                    <a:pt x="1806" y="103"/>
                  </a:lnTo>
                  <a:lnTo>
                    <a:pt x="1691" y="65"/>
                  </a:lnTo>
                  <a:lnTo>
                    <a:pt x="1563" y="26"/>
                  </a:lnTo>
                  <a:lnTo>
                    <a:pt x="1435" y="14"/>
                  </a:lnTo>
                  <a:lnTo>
                    <a:pt x="13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485;p46">
              <a:extLst>
                <a:ext uri="{FF2B5EF4-FFF2-40B4-BE49-F238E27FC236}">
                  <a16:creationId xmlns:a16="http://schemas.microsoft.com/office/drawing/2014/main" id="{7CD97C9B-E9B4-1D6D-1E4B-959E1DBAB8B6}"/>
                </a:ext>
              </a:extLst>
            </p:cNvPr>
            <p:cNvSpPr/>
            <p:nvPr/>
          </p:nvSpPr>
          <p:spPr>
            <a:xfrm>
              <a:off x="2270475" y="2041550"/>
              <a:ext cx="65025" cy="65025"/>
            </a:xfrm>
            <a:custGeom>
              <a:avLst/>
              <a:gdLst/>
              <a:ahLst/>
              <a:cxnLst/>
              <a:rect l="l" t="t" r="r" b="b"/>
              <a:pathLst>
                <a:path w="2601" h="2601" extrusionOk="0">
                  <a:moveTo>
                    <a:pt x="1166" y="0"/>
                  </a:moveTo>
                  <a:lnTo>
                    <a:pt x="1038" y="26"/>
                  </a:lnTo>
                  <a:lnTo>
                    <a:pt x="923" y="51"/>
                  </a:lnTo>
                  <a:lnTo>
                    <a:pt x="795" y="103"/>
                  </a:lnTo>
                  <a:lnTo>
                    <a:pt x="680" y="154"/>
                  </a:lnTo>
                  <a:lnTo>
                    <a:pt x="577" y="218"/>
                  </a:lnTo>
                  <a:lnTo>
                    <a:pt x="475" y="295"/>
                  </a:lnTo>
                  <a:lnTo>
                    <a:pt x="385" y="372"/>
                  </a:lnTo>
                  <a:lnTo>
                    <a:pt x="295" y="474"/>
                  </a:lnTo>
                  <a:lnTo>
                    <a:pt x="219" y="564"/>
                  </a:lnTo>
                  <a:lnTo>
                    <a:pt x="155" y="679"/>
                  </a:lnTo>
                  <a:lnTo>
                    <a:pt x="103" y="794"/>
                  </a:lnTo>
                  <a:lnTo>
                    <a:pt x="65" y="910"/>
                  </a:lnTo>
                  <a:lnTo>
                    <a:pt x="26" y="1038"/>
                  </a:lnTo>
                  <a:lnTo>
                    <a:pt x="14" y="1166"/>
                  </a:lnTo>
                  <a:lnTo>
                    <a:pt x="1" y="1294"/>
                  </a:lnTo>
                  <a:lnTo>
                    <a:pt x="14" y="1435"/>
                  </a:lnTo>
                  <a:lnTo>
                    <a:pt x="26" y="1563"/>
                  </a:lnTo>
                  <a:lnTo>
                    <a:pt x="65" y="1678"/>
                  </a:lnTo>
                  <a:lnTo>
                    <a:pt x="103" y="1806"/>
                  </a:lnTo>
                  <a:lnTo>
                    <a:pt x="155" y="1921"/>
                  </a:lnTo>
                  <a:lnTo>
                    <a:pt x="219" y="2024"/>
                  </a:lnTo>
                  <a:lnTo>
                    <a:pt x="295" y="2126"/>
                  </a:lnTo>
                  <a:lnTo>
                    <a:pt x="385" y="2216"/>
                  </a:lnTo>
                  <a:lnTo>
                    <a:pt x="475" y="2306"/>
                  </a:lnTo>
                  <a:lnTo>
                    <a:pt x="577" y="2370"/>
                  </a:lnTo>
                  <a:lnTo>
                    <a:pt x="680" y="2446"/>
                  </a:lnTo>
                  <a:lnTo>
                    <a:pt x="795" y="2498"/>
                  </a:lnTo>
                  <a:lnTo>
                    <a:pt x="923" y="2536"/>
                  </a:lnTo>
                  <a:lnTo>
                    <a:pt x="1038" y="2575"/>
                  </a:lnTo>
                  <a:lnTo>
                    <a:pt x="1166" y="2587"/>
                  </a:lnTo>
                  <a:lnTo>
                    <a:pt x="1307" y="2600"/>
                  </a:lnTo>
                  <a:lnTo>
                    <a:pt x="1435" y="2587"/>
                  </a:lnTo>
                  <a:lnTo>
                    <a:pt x="1563" y="2575"/>
                  </a:lnTo>
                  <a:lnTo>
                    <a:pt x="1691" y="2536"/>
                  </a:lnTo>
                  <a:lnTo>
                    <a:pt x="1807" y="2498"/>
                  </a:lnTo>
                  <a:lnTo>
                    <a:pt x="1922" y="2446"/>
                  </a:lnTo>
                  <a:lnTo>
                    <a:pt x="2037" y="2370"/>
                  </a:lnTo>
                  <a:lnTo>
                    <a:pt x="2127" y="2306"/>
                  </a:lnTo>
                  <a:lnTo>
                    <a:pt x="2229" y="2216"/>
                  </a:lnTo>
                  <a:lnTo>
                    <a:pt x="2306" y="2126"/>
                  </a:lnTo>
                  <a:lnTo>
                    <a:pt x="2383" y="2024"/>
                  </a:lnTo>
                  <a:lnTo>
                    <a:pt x="2447" y="1921"/>
                  </a:lnTo>
                  <a:lnTo>
                    <a:pt x="2498" y="1806"/>
                  </a:lnTo>
                  <a:lnTo>
                    <a:pt x="2550" y="1678"/>
                  </a:lnTo>
                  <a:lnTo>
                    <a:pt x="2575" y="1563"/>
                  </a:lnTo>
                  <a:lnTo>
                    <a:pt x="2601" y="1435"/>
                  </a:lnTo>
                  <a:lnTo>
                    <a:pt x="2601" y="1294"/>
                  </a:lnTo>
                  <a:lnTo>
                    <a:pt x="2601" y="1166"/>
                  </a:lnTo>
                  <a:lnTo>
                    <a:pt x="2575" y="1038"/>
                  </a:lnTo>
                  <a:lnTo>
                    <a:pt x="2550" y="910"/>
                  </a:lnTo>
                  <a:lnTo>
                    <a:pt x="2498" y="794"/>
                  </a:lnTo>
                  <a:lnTo>
                    <a:pt x="2447" y="679"/>
                  </a:lnTo>
                  <a:lnTo>
                    <a:pt x="2383" y="564"/>
                  </a:lnTo>
                  <a:lnTo>
                    <a:pt x="2306" y="474"/>
                  </a:lnTo>
                  <a:lnTo>
                    <a:pt x="2229" y="372"/>
                  </a:lnTo>
                  <a:lnTo>
                    <a:pt x="2127" y="295"/>
                  </a:lnTo>
                  <a:lnTo>
                    <a:pt x="2037" y="218"/>
                  </a:lnTo>
                  <a:lnTo>
                    <a:pt x="1922" y="154"/>
                  </a:lnTo>
                  <a:lnTo>
                    <a:pt x="1807" y="103"/>
                  </a:lnTo>
                  <a:lnTo>
                    <a:pt x="1691" y="51"/>
                  </a:lnTo>
                  <a:lnTo>
                    <a:pt x="1563" y="26"/>
                  </a:lnTo>
                  <a:lnTo>
                    <a:pt x="1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486;p46">
              <a:extLst>
                <a:ext uri="{FF2B5EF4-FFF2-40B4-BE49-F238E27FC236}">
                  <a16:creationId xmlns:a16="http://schemas.microsoft.com/office/drawing/2014/main" id="{0FDCCD5D-E61A-D4BC-24C4-6BD72F491552}"/>
                </a:ext>
              </a:extLst>
            </p:cNvPr>
            <p:cNvSpPr/>
            <p:nvPr/>
          </p:nvSpPr>
          <p:spPr>
            <a:xfrm>
              <a:off x="2317875" y="1676525"/>
              <a:ext cx="65025" cy="65025"/>
            </a:xfrm>
            <a:custGeom>
              <a:avLst/>
              <a:gdLst/>
              <a:ahLst/>
              <a:cxnLst/>
              <a:rect l="l" t="t" r="r" b="b"/>
              <a:pathLst>
                <a:path w="2601" h="2601" extrusionOk="0">
                  <a:moveTo>
                    <a:pt x="1294" y="0"/>
                  </a:moveTo>
                  <a:lnTo>
                    <a:pt x="1166" y="13"/>
                  </a:lnTo>
                  <a:lnTo>
                    <a:pt x="1038" y="26"/>
                  </a:lnTo>
                  <a:lnTo>
                    <a:pt x="910" y="64"/>
                  </a:lnTo>
                  <a:lnTo>
                    <a:pt x="795" y="103"/>
                  </a:lnTo>
                  <a:lnTo>
                    <a:pt x="679" y="154"/>
                  </a:lnTo>
                  <a:lnTo>
                    <a:pt x="577" y="218"/>
                  </a:lnTo>
                  <a:lnTo>
                    <a:pt x="474" y="295"/>
                  </a:lnTo>
                  <a:lnTo>
                    <a:pt x="372" y="384"/>
                  </a:lnTo>
                  <a:lnTo>
                    <a:pt x="295" y="474"/>
                  </a:lnTo>
                  <a:lnTo>
                    <a:pt x="218" y="577"/>
                  </a:lnTo>
                  <a:lnTo>
                    <a:pt x="154" y="679"/>
                  </a:lnTo>
                  <a:lnTo>
                    <a:pt x="103" y="794"/>
                  </a:lnTo>
                  <a:lnTo>
                    <a:pt x="52" y="910"/>
                  </a:lnTo>
                  <a:lnTo>
                    <a:pt x="26" y="1038"/>
                  </a:lnTo>
                  <a:lnTo>
                    <a:pt x="0" y="1166"/>
                  </a:lnTo>
                  <a:lnTo>
                    <a:pt x="0" y="1307"/>
                  </a:lnTo>
                  <a:lnTo>
                    <a:pt x="0" y="1435"/>
                  </a:lnTo>
                  <a:lnTo>
                    <a:pt x="26" y="1563"/>
                  </a:lnTo>
                  <a:lnTo>
                    <a:pt x="52" y="1691"/>
                  </a:lnTo>
                  <a:lnTo>
                    <a:pt x="103" y="1806"/>
                  </a:lnTo>
                  <a:lnTo>
                    <a:pt x="154" y="1921"/>
                  </a:lnTo>
                  <a:lnTo>
                    <a:pt x="218" y="2024"/>
                  </a:lnTo>
                  <a:lnTo>
                    <a:pt x="295" y="2126"/>
                  </a:lnTo>
                  <a:lnTo>
                    <a:pt x="372" y="2216"/>
                  </a:lnTo>
                  <a:lnTo>
                    <a:pt x="474" y="2306"/>
                  </a:lnTo>
                  <a:lnTo>
                    <a:pt x="577" y="2382"/>
                  </a:lnTo>
                  <a:lnTo>
                    <a:pt x="679" y="2446"/>
                  </a:lnTo>
                  <a:lnTo>
                    <a:pt x="795" y="2498"/>
                  </a:lnTo>
                  <a:lnTo>
                    <a:pt x="910" y="2549"/>
                  </a:lnTo>
                  <a:lnTo>
                    <a:pt x="1038" y="2575"/>
                  </a:lnTo>
                  <a:lnTo>
                    <a:pt x="1166" y="2600"/>
                  </a:lnTo>
                  <a:lnTo>
                    <a:pt x="1435" y="2600"/>
                  </a:lnTo>
                  <a:lnTo>
                    <a:pt x="1563" y="2575"/>
                  </a:lnTo>
                  <a:lnTo>
                    <a:pt x="1691" y="2549"/>
                  </a:lnTo>
                  <a:lnTo>
                    <a:pt x="1806" y="2498"/>
                  </a:lnTo>
                  <a:lnTo>
                    <a:pt x="1922" y="2446"/>
                  </a:lnTo>
                  <a:lnTo>
                    <a:pt x="2024" y="2382"/>
                  </a:lnTo>
                  <a:lnTo>
                    <a:pt x="2127" y="2306"/>
                  </a:lnTo>
                  <a:lnTo>
                    <a:pt x="2216" y="2216"/>
                  </a:lnTo>
                  <a:lnTo>
                    <a:pt x="2306" y="2126"/>
                  </a:lnTo>
                  <a:lnTo>
                    <a:pt x="2383" y="2024"/>
                  </a:lnTo>
                  <a:lnTo>
                    <a:pt x="2447" y="1921"/>
                  </a:lnTo>
                  <a:lnTo>
                    <a:pt x="2498" y="1806"/>
                  </a:lnTo>
                  <a:lnTo>
                    <a:pt x="2536" y="1691"/>
                  </a:lnTo>
                  <a:lnTo>
                    <a:pt x="2575" y="1563"/>
                  </a:lnTo>
                  <a:lnTo>
                    <a:pt x="2588" y="1435"/>
                  </a:lnTo>
                  <a:lnTo>
                    <a:pt x="2600" y="1307"/>
                  </a:lnTo>
                  <a:lnTo>
                    <a:pt x="2588" y="1166"/>
                  </a:lnTo>
                  <a:lnTo>
                    <a:pt x="2575" y="1038"/>
                  </a:lnTo>
                  <a:lnTo>
                    <a:pt x="2536" y="910"/>
                  </a:lnTo>
                  <a:lnTo>
                    <a:pt x="2498" y="794"/>
                  </a:lnTo>
                  <a:lnTo>
                    <a:pt x="2447" y="679"/>
                  </a:lnTo>
                  <a:lnTo>
                    <a:pt x="2383" y="577"/>
                  </a:lnTo>
                  <a:lnTo>
                    <a:pt x="2306" y="474"/>
                  </a:lnTo>
                  <a:lnTo>
                    <a:pt x="2216" y="384"/>
                  </a:lnTo>
                  <a:lnTo>
                    <a:pt x="2127" y="295"/>
                  </a:lnTo>
                  <a:lnTo>
                    <a:pt x="2024" y="218"/>
                  </a:lnTo>
                  <a:lnTo>
                    <a:pt x="1922" y="154"/>
                  </a:lnTo>
                  <a:lnTo>
                    <a:pt x="1806" y="103"/>
                  </a:lnTo>
                  <a:lnTo>
                    <a:pt x="1691"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87;p46">
              <a:extLst>
                <a:ext uri="{FF2B5EF4-FFF2-40B4-BE49-F238E27FC236}">
                  <a16:creationId xmlns:a16="http://schemas.microsoft.com/office/drawing/2014/main" id="{E175809C-8B12-9186-4B9B-B592B2268920}"/>
                </a:ext>
              </a:extLst>
            </p:cNvPr>
            <p:cNvSpPr/>
            <p:nvPr/>
          </p:nvSpPr>
          <p:spPr>
            <a:xfrm>
              <a:off x="1586875" y="1311500"/>
              <a:ext cx="65025" cy="65325"/>
            </a:xfrm>
            <a:custGeom>
              <a:avLst/>
              <a:gdLst/>
              <a:ahLst/>
              <a:cxnLst/>
              <a:rect l="l" t="t" r="r" b="b"/>
              <a:pathLst>
                <a:path w="2601" h="2613" extrusionOk="0">
                  <a:moveTo>
                    <a:pt x="1306" y="0"/>
                  </a:moveTo>
                  <a:lnTo>
                    <a:pt x="1178" y="13"/>
                  </a:lnTo>
                  <a:lnTo>
                    <a:pt x="1038" y="26"/>
                  </a:lnTo>
                  <a:lnTo>
                    <a:pt x="922" y="64"/>
                  </a:lnTo>
                  <a:lnTo>
                    <a:pt x="794" y="103"/>
                  </a:lnTo>
                  <a:lnTo>
                    <a:pt x="679" y="167"/>
                  </a:lnTo>
                  <a:lnTo>
                    <a:pt x="576" y="231"/>
                  </a:lnTo>
                  <a:lnTo>
                    <a:pt x="474" y="308"/>
                  </a:lnTo>
                  <a:lnTo>
                    <a:pt x="384" y="384"/>
                  </a:lnTo>
                  <a:lnTo>
                    <a:pt x="307" y="474"/>
                  </a:lnTo>
                  <a:lnTo>
                    <a:pt x="231" y="577"/>
                  </a:lnTo>
                  <a:lnTo>
                    <a:pt x="167" y="692"/>
                  </a:lnTo>
                  <a:lnTo>
                    <a:pt x="103" y="794"/>
                  </a:lnTo>
                  <a:lnTo>
                    <a:pt x="64" y="922"/>
                  </a:lnTo>
                  <a:lnTo>
                    <a:pt x="26" y="1050"/>
                  </a:lnTo>
                  <a:lnTo>
                    <a:pt x="13" y="1178"/>
                  </a:lnTo>
                  <a:lnTo>
                    <a:pt x="0" y="1307"/>
                  </a:lnTo>
                  <a:lnTo>
                    <a:pt x="13" y="1435"/>
                  </a:lnTo>
                  <a:lnTo>
                    <a:pt x="26" y="1563"/>
                  </a:lnTo>
                  <a:lnTo>
                    <a:pt x="64" y="1691"/>
                  </a:lnTo>
                  <a:lnTo>
                    <a:pt x="103" y="1819"/>
                  </a:lnTo>
                  <a:lnTo>
                    <a:pt x="167" y="1921"/>
                  </a:lnTo>
                  <a:lnTo>
                    <a:pt x="231" y="2037"/>
                  </a:lnTo>
                  <a:lnTo>
                    <a:pt x="307" y="2139"/>
                  </a:lnTo>
                  <a:lnTo>
                    <a:pt x="384" y="2229"/>
                  </a:lnTo>
                  <a:lnTo>
                    <a:pt x="474" y="2306"/>
                  </a:lnTo>
                  <a:lnTo>
                    <a:pt x="576" y="2382"/>
                  </a:lnTo>
                  <a:lnTo>
                    <a:pt x="679" y="2446"/>
                  </a:lnTo>
                  <a:lnTo>
                    <a:pt x="794" y="2510"/>
                  </a:lnTo>
                  <a:lnTo>
                    <a:pt x="922" y="2549"/>
                  </a:lnTo>
                  <a:lnTo>
                    <a:pt x="1038" y="2575"/>
                  </a:lnTo>
                  <a:lnTo>
                    <a:pt x="1178" y="2600"/>
                  </a:lnTo>
                  <a:lnTo>
                    <a:pt x="1306" y="2613"/>
                  </a:lnTo>
                  <a:lnTo>
                    <a:pt x="1435" y="2600"/>
                  </a:lnTo>
                  <a:lnTo>
                    <a:pt x="1563" y="2575"/>
                  </a:lnTo>
                  <a:lnTo>
                    <a:pt x="1691" y="2549"/>
                  </a:lnTo>
                  <a:lnTo>
                    <a:pt x="1806" y="2510"/>
                  </a:lnTo>
                  <a:lnTo>
                    <a:pt x="1921" y="2446"/>
                  </a:lnTo>
                  <a:lnTo>
                    <a:pt x="2037" y="2382"/>
                  </a:lnTo>
                  <a:lnTo>
                    <a:pt x="2139" y="2306"/>
                  </a:lnTo>
                  <a:lnTo>
                    <a:pt x="2229" y="2229"/>
                  </a:lnTo>
                  <a:lnTo>
                    <a:pt x="2306" y="2139"/>
                  </a:lnTo>
                  <a:lnTo>
                    <a:pt x="2382" y="2037"/>
                  </a:lnTo>
                  <a:lnTo>
                    <a:pt x="2446" y="1921"/>
                  </a:lnTo>
                  <a:lnTo>
                    <a:pt x="2510" y="1819"/>
                  </a:lnTo>
                  <a:lnTo>
                    <a:pt x="2549" y="1691"/>
                  </a:lnTo>
                  <a:lnTo>
                    <a:pt x="2574" y="1563"/>
                  </a:lnTo>
                  <a:lnTo>
                    <a:pt x="2600" y="1435"/>
                  </a:lnTo>
                  <a:lnTo>
                    <a:pt x="2600" y="1307"/>
                  </a:lnTo>
                  <a:lnTo>
                    <a:pt x="2600" y="1178"/>
                  </a:lnTo>
                  <a:lnTo>
                    <a:pt x="2574" y="1050"/>
                  </a:lnTo>
                  <a:lnTo>
                    <a:pt x="2549" y="922"/>
                  </a:lnTo>
                  <a:lnTo>
                    <a:pt x="2510" y="794"/>
                  </a:lnTo>
                  <a:lnTo>
                    <a:pt x="2446" y="692"/>
                  </a:lnTo>
                  <a:lnTo>
                    <a:pt x="2382" y="577"/>
                  </a:lnTo>
                  <a:lnTo>
                    <a:pt x="2306" y="474"/>
                  </a:lnTo>
                  <a:lnTo>
                    <a:pt x="2229" y="384"/>
                  </a:lnTo>
                  <a:lnTo>
                    <a:pt x="2139" y="308"/>
                  </a:lnTo>
                  <a:lnTo>
                    <a:pt x="2037" y="231"/>
                  </a:lnTo>
                  <a:lnTo>
                    <a:pt x="1921" y="167"/>
                  </a:lnTo>
                  <a:lnTo>
                    <a:pt x="1806" y="103"/>
                  </a:lnTo>
                  <a:lnTo>
                    <a:pt x="1691" y="64"/>
                  </a:lnTo>
                  <a:lnTo>
                    <a:pt x="1563" y="26"/>
                  </a:lnTo>
                  <a:lnTo>
                    <a:pt x="1435" y="13"/>
                  </a:lnTo>
                  <a:lnTo>
                    <a:pt x="13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488;p46">
              <a:extLst>
                <a:ext uri="{FF2B5EF4-FFF2-40B4-BE49-F238E27FC236}">
                  <a16:creationId xmlns:a16="http://schemas.microsoft.com/office/drawing/2014/main" id="{57A0699C-C2E2-90F6-8FC4-B1180D60148F}"/>
                </a:ext>
              </a:extLst>
            </p:cNvPr>
            <p:cNvSpPr/>
            <p:nvPr/>
          </p:nvSpPr>
          <p:spPr>
            <a:xfrm>
              <a:off x="1249375" y="1361450"/>
              <a:ext cx="65025" cy="65025"/>
            </a:xfrm>
            <a:custGeom>
              <a:avLst/>
              <a:gdLst/>
              <a:ahLst/>
              <a:cxnLst/>
              <a:rect l="l" t="t" r="r" b="b"/>
              <a:pathLst>
                <a:path w="2601" h="2601" extrusionOk="0">
                  <a:moveTo>
                    <a:pt x="1294" y="0"/>
                  </a:moveTo>
                  <a:lnTo>
                    <a:pt x="1166" y="13"/>
                  </a:lnTo>
                  <a:lnTo>
                    <a:pt x="1038" y="26"/>
                  </a:lnTo>
                  <a:lnTo>
                    <a:pt x="910" y="64"/>
                  </a:lnTo>
                  <a:lnTo>
                    <a:pt x="795" y="103"/>
                  </a:lnTo>
                  <a:lnTo>
                    <a:pt x="679" y="154"/>
                  </a:lnTo>
                  <a:lnTo>
                    <a:pt x="577" y="231"/>
                  </a:lnTo>
                  <a:lnTo>
                    <a:pt x="475" y="295"/>
                  </a:lnTo>
                  <a:lnTo>
                    <a:pt x="385" y="384"/>
                  </a:lnTo>
                  <a:lnTo>
                    <a:pt x="295" y="474"/>
                  </a:lnTo>
                  <a:lnTo>
                    <a:pt x="218" y="577"/>
                  </a:lnTo>
                  <a:lnTo>
                    <a:pt x="154" y="679"/>
                  </a:lnTo>
                  <a:lnTo>
                    <a:pt x="103" y="794"/>
                  </a:lnTo>
                  <a:lnTo>
                    <a:pt x="52" y="922"/>
                  </a:lnTo>
                  <a:lnTo>
                    <a:pt x="26" y="1038"/>
                  </a:lnTo>
                  <a:lnTo>
                    <a:pt x="1" y="1166"/>
                  </a:lnTo>
                  <a:lnTo>
                    <a:pt x="1" y="1307"/>
                  </a:lnTo>
                  <a:lnTo>
                    <a:pt x="1" y="1435"/>
                  </a:lnTo>
                  <a:lnTo>
                    <a:pt x="26" y="1563"/>
                  </a:lnTo>
                  <a:lnTo>
                    <a:pt x="52" y="1691"/>
                  </a:lnTo>
                  <a:lnTo>
                    <a:pt x="103" y="1806"/>
                  </a:lnTo>
                  <a:lnTo>
                    <a:pt x="154" y="1921"/>
                  </a:lnTo>
                  <a:lnTo>
                    <a:pt x="218" y="2037"/>
                  </a:lnTo>
                  <a:lnTo>
                    <a:pt x="295" y="2126"/>
                  </a:lnTo>
                  <a:lnTo>
                    <a:pt x="385" y="2229"/>
                  </a:lnTo>
                  <a:lnTo>
                    <a:pt x="475" y="2306"/>
                  </a:lnTo>
                  <a:lnTo>
                    <a:pt x="577" y="2382"/>
                  </a:lnTo>
                  <a:lnTo>
                    <a:pt x="679" y="2446"/>
                  </a:lnTo>
                  <a:lnTo>
                    <a:pt x="795" y="2498"/>
                  </a:lnTo>
                  <a:lnTo>
                    <a:pt x="910" y="2549"/>
                  </a:lnTo>
                  <a:lnTo>
                    <a:pt x="1038" y="2575"/>
                  </a:lnTo>
                  <a:lnTo>
                    <a:pt x="1166" y="2600"/>
                  </a:lnTo>
                  <a:lnTo>
                    <a:pt x="1435" y="2600"/>
                  </a:lnTo>
                  <a:lnTo>
                    <a:pt x="1563" y="2575"/>
                  </a:lnTo>
                  <a:lnTo>
                    <a:pt x="1691" y="2549"/>
                  </a:lnTo>
                  <a:lnTo>
                    <a:pt x="1807" y="2498"/>
                  </a:lnTo>
                  <a:lnTo>
                    <a:pt x="1922" y="2446"/>
                  </a:lnTo>
                  <a:lnTo>
                    <a:pt x="2024" y="2382"/>
                  </a:lnTo>
                  <a:lnTo>
                    <a:pt x="2127" y="2306"/>
                  </a:lnTo>
                  <a:lnTo>
                    <a:pt x="2216" y="2229"/>
                  </a:lnTo>
                  <a:lnTo>
                    <a:pt x="2306" y="2126"/>
                  </a:lnTo>
                  <a:lnTo>
                    <a:pt x="2383" y="2037"/>
                  </a:lnTo>
                  <a:lnTo>
                    <a:pt x="2447" y="1921"/>
                  </a:lnTo>
                  <a:lnTo>
                    <a:pt x="2498" y="1806"/>
                  </a:lnTo>
                  <a:lnTo>
                    <a:pt x="2537" y="1691"/>
                  </a:lnTo>
                  <a:lnTo>
                    <a:pt x="2575" y="1563"/>
                  </a:lnTo>
                  <a:lnTo>
                    <a:pt x="2601" y="1435"/>
                  </a:lnTo>
                  <a:lnTo>
                    <a:pt x="2601" y="1307"/>
                  </a:lnTo>
                  <a:lnTo>
                    <a:pt x="2601" y="1166"/>
                  </a:lnTo>
                  <a:lnTo>
                    <a:pt x="2575" y="1038"/>
                  </a:lnTo>
                  <a:lnTo>
                    <a:pt x="2537" y="922"/>
                  </a:lnTo>
                  <a:lnTo>
                    <a:pt x="2498" y="794"/>
                  </a:lnTo>
                  <a:lnTo>
                    <a:pt x="2447" y="679"/>
                  </a:lnTo>
                  <a:lnTo>
                    <a:pt x="2383" y="577"/>
                  </a:lnTo>
                  <a:lnTo>
                    <a:pt x="2306" y="474"/>
                  </a:lnTo>
                  <a:lnTo>
                    <a:pt x="2216" y="384"/>
                  </a:lnTo>
                  <a:lnTo>
                    <a:pt x="2127" y="295"/>
                  </a:lnTo>
                  <a:lnTo>
                    <a:pt x="2024" y="231"/>
                  </a:lnTo>
                  <a:lnTo>
                    <a:pt x="1922" y="154"/>
                  </a:lnTo>
                  <a:lnTo>
                    <a:pt x="1807" y="103"/>
                  </a:lnTo>
                  <a:lnTo>
                    <a:pt x="1691" y="64"/>
                  </a:lnTo>
                  <a:lnTo>
                    <a:pt x="1563" y="26"/>
                  </a:lnTo>
                  <a:lnTo>
                    <a:pt x="1435" y="13"/>
                  </a:lnTo>
                  <a:lnTo>
                    <a:pt x="12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2239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1343</Words>
  <Application>Microsoft Office PowerPoint</Application>
  <PresentationFormat>Widescreen</PresentationFormat>
  <Paragraphs>95</Paragraphs>
  <Slides>15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Calibri</vt:lpstr>
      <vt:lpstr>Calibri Light</vt:lpstr>
      <vt:lpstr>Cambria</vt:lpstr>
      <vt:lpstr>Fira Sans Extra Condensed</vt:lpstr>
      <vt:lpstr>Times New Roman</vt:lpstr>
      <vt:lpstr>Thème Office</vt:lpstr>
      <vt:lpstr>Machine Learning: </vt:lpstr>
      <vt:lpstr> PLAN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dc:title>
  <dc:creator>FALLOU NGOM</dc:creator>
  <cp:lastModifiedBy>DELL</cp:lastModifiedBy>
  <cp:revision>48</cp:revision>
  <dcterms:created xsi:type="dcterms:W3CDTF">2025-06-14T13:05:43Z</dcterms:created>
  <dcterms:modified xsi:type="dcterms:W3CDTF">2025-06-14T22:12:08Z</dcterms:modified>
</cp:coreProperties>
</file>