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3949" autoAdjust="0"/>
  </p:normalViewPr>
  <p:slideViewPr>
    <p:cSldViewPr snapToGrid="0">
      <p:cViewPr>
        <p:scale>
          <a:sx n="50" d="100"/>
          <a:sy n="50" d="100"/>
        </p:scale>
        <p:origin x="883" y="4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A415429F-2DDB-4B82-AB50-C1967C66E3D8}" type="datetimeFigureOut">
              <a:rPr lang="fr-FR" smtClean="0"/>
              <a:t>24/01/2022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0624F9-B1BF-40CA-951C-10E1EF552C9D}" type="slidenum">
              <a:rPr lang="fr-FR" smtClean="0"/>
              <a:t>‹N°›</a:t>
            </a:fld>
            <a:endParaRPr lang="fr-FR"/>
          </a:p>
        </p:txBody>
      </p:sp>
    </p:spTree>
    <p:extLst>
      <p:ext uri="{BB962C8B-B14F-4D97-AF65-F5344CB8AC3E}">
        <p14:creationId xmlns:p14="http://schemas.microsoft.com/office/powerpoint/2010/main" val="288585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5429F-2DDB-4B82-AB50-C1967C66E3D8}" type="datetimeFigureOut">
              <a:rPr lang="fr-FR" smtClean="0"/>
              <a:t>24/01/2022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0624F9-B1BF-40CA-951C-10E1EF552C9D}" type="slidenum">
              <a:rPr lang="fr-FR" smtClean="0"/>
              <a:t>‹N°›</a:t>
            </a:fld>
            <a:endParaRPr lang="fr-FR"/>
          </a:p>
        </p:txBody>
      </p:sp>
    </p:spTree>
    <p:extLst>
      <p:ext uri="{BB962C8B-B14F-4D97-AF65-F5344CB8AC3E}">
        <p14:creationId xmlns:p14="http://schemas.microsoft.com/office/powerpoint/2010/main" val="161071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5429F-2DDB-4B82-AB50-C1967C66E3D8}" type="datetimeFigureOut">
              <a:rPr lang="fr-FR" smtClean="0"/>
              <a:t>24/01/2022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0624F9-B1BF-40CA-951C-10E1EF552C9D}" type="slidenum">
              <a:rPr lang="fr-FR" smtClean="0"/>
              <a:t>‹N°›</a:t>
            </a:fld>
            <a:endParaRPr lang="fr-FR"/>
          </a:p>
        </p:txBody>
      </p:sp>
    </p:spTree>
    <p:extLst>
      <p:ext uri="{BB962C8B-B14F-4D97-AF65-F5344CB8AC3E}">
        <p14:creationId xmlns:p14="http://schemas.microsoft.com/office/powerpoint/2010/main" val="245641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5429F-2DDB-4B82-AB50-C1967C66E3D8}" type="datetimeFigureOut">
              <a:rPr lang="fr-FR" smtClean="0"/>
              <a:t>24/01/2022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0624F9-B1BF-40CA-951C-10E1EF552C9D}" type="slidenum">
              <a:rPr lang="fr-FR" smtClean="0"/>
              <a:t>‹N°›</a:t>
            </a:fld>
            <a:endParaRPr lang="fr-FR"/>
          </a:p>
        </p:txBody>
      </p:sp>
    </p:spTree>
    <p:extLst>
      <p:ext uri="{BB962C8B-B14F-4D97-AF65-F5344CB8AC3E}">
        <p14:creationId xmlns:p14="http://schemas.microsoft.com/office/powerpoint/2010/main" val="113556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A415429F-2DDB-4B82-AB50-C1967C66E3D8}" type="datetimeFigureOut">
              <a:rPr lang="fr-FR" smtClean="0"/>
              <a:t>24/01/2022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0624F9-B1BF-40CA-951C-10E1EF552C9D}" type="slidenum">
              <a:rPr lang="fr-FR" smtClean="0"/>
              <a:t>‹N°›</a:t>
            </a:fld>
            <a:endParaRPr lang="fr-FR"/>
          </a:p>
        </p:txBody>
      </p:sp>
    </p:spTree>
    <p:extLst>
      <p:ext uri="{BB962C8B-B14F-4D97-AF65-F5344CB8AC3E}">
        <p14:creationId xmlns:p14="http://schemas.microsoft.com/office/powerpoint/2010/main" val="828437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415429F-2DDB-4B82-AB50-C1967C66E3D8}" type="datetimeFigureOut">
              <a:rPr lang="fr-FR" smtClean="0"/>
              <a:t>24/01/2022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0624F9-B1BF-40CA-951C-10E1EF552C9D}" type="slidenum">
              <a:rPr lang="fr-FR" smtClean="0"/>
              <a:t>‹N°›</a:t>
            </a:fld>
            <a:endParaRPr lang="fr-FR"/>
          </a:p>
        </p:txBody>
      </p:sp>
    </p:spTree>
    <p:extLst>
      <p:ext uri="{BB962C8B-B14F-4D97-AF65-F5344CB8AC3E}">
        <p14:creationId xmlns:p14="http://schemas.microsoft.com/office/powerpoint/2010/main" val="192400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415429F-2DDB-4B82-AB50-C1967C66E3D8}" type="datetimeFigureOut">
              <a:rPr lang="fr-FR" smtClean="0"/>
              <a:t>24/01/2022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C0624F9-B1BF-40CA-951C-10E1EF552C9D}" type="slidenum">
              <a:rPr lang="fr-FR" smtClean="0"/>
              <a:t>‹N°›</a:t>
            </a:fld>
            <a:endParaRPr lang="fr-FR"/>
          </a:p>
        </p:txBody>
      </p:sp>
    </p:spTree>
    <p:extLst>
      <p:ext uri="{BB962C8B-B14F-4D97-AF65-F5344CB8AC3E}">
        <p14:creationId xmlns:p14="http://schemas.microsoft.com/office/powerpoint/2010/main" val="265321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415429F-2DDB-4B82-AB50-C1967C66E3D8}" type="datetimeFigureOut">
              <a:rPr lang="fr-FR" smtClean="0"/>
              <a:t>24/01/2022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C0624F9-B1BF-40CA-951C-10E1EF552C9D}" type="slidenum">
              <a:rPr lang="fr-FR" smtClean="0"/>
              <a:t>‹N°›</a:t>
            </a:fld>
            <a:endParaRPr lang="fr-FR"/>
          </a:p>
        </p:txBody>
      </p:sp>
    </p:spTree>
    <p:extLst>
      <p:ext uri="{BB962C8B-B14F-4D97-AF65-F5344CB8AC3E}">
        <p14:creationId xmlns:p14="http://schemas.microsoft.com/office/powerpoint/2010/main" val="51648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415429F-2DDB-4B82-AB50-C1967C66E3D8}" type="datetimeFigureOut">
              <a:rPr lang="fr-FR" smtClean="0"/>
              <a:t>24/01/2022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C0624F9-B1BF-40CA-951C-10E1EF552C9D}" type="slidenum">
              <a:rPr lang="fr-FR" smtClean="0"/>
              <a:t>‹N°›</a:t>
            </a:fld>
            <a:endParaRPr lang="fr-FR"/>
          </a:p>
        </p:txBody>
      </p:sp>
    </p:spTree>
    <p:extLst>
      <p:ext uri="{BB962C8B-B14F-4D97-AF65-F5344CB8AC3E}">
        <p14:creationId xmlns:p14="http://schemas.microsoft.com/office/powerpoint/2010/main" val="412053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415429F-2DDB-4B82-AB50-C1967C66E3D8}" type="datetimeFigureOut">
              <a:rPr lang="fr-FR" smtClean="0"/>
              <a:t>24/01/2022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0624F9-B1BF-40CA-951C-10E1EF552C9D}" type="slidenum">
              <a:rPr lang="fr-FR" smtClean="0"/>
              <a:t>‹N°›</a:t>
            </a:fld>
            <a:endParaRPr lang="fr-FR"/>
          </a:p>
        </p:txBody>
      </p:sp>
    </p:spTree>
    <p:extLst>
      <p:ext uri="{BB962C8B-B14F-4D97-AF65-F5344CB8AC3E}">
        <p14:creationId xmlns:p14="http://schemas.microsoft.com/office/powerpoint/2010/main" val="178393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415429F-2DDB-4B82-AB50-C1967C66E3D8}" type="datetimeFigureOut">
              <a:rPr lang="fr-FR" smtClean="0"/>
              <a:t>24/01/2022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0624F9-B1BF-40CA-951C-10E1EF552C9D}" type="slidenum">
              <a:rPr lang="fr-FR" smtClean="0"/>
              <a:t>‹N°›</a:t>
            </a:fld>
            <a:endParaRPr lang="fr-FR"/>
          </a:p>
        </p:txBody>
      </p:sp>
    </p:spTree>
    <p:extLst>
      <p:ext uri="{BB962C8B-B14F-4D97-AF65-F5344CB8AC3E}">
        <p14:creationId xmlns:p14="http://schemas.microsoft.com/office/powerpoint/2010/main" val="201470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5429F-2DDB-4B82-AB50-C1967C66E3D8}" type="datetimeFigureOut">
              <a:rPr lang="fr-FR" smtClean="0"/>
              <a:t>24/01/2022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624F9-B1BF-40CA-951C-10E1EF552C9D}" type="slidenum">
              <a:rPr lang="fr-FR" smtClean="0"/>
              <a:t>‹N°›</a:t>
            </a:fld>
            <a:endParaRPr lang="fr-FR"/>
          </a:p>
        </p:txBody>
      </p:sp>
    </p:spTree>
    <p:extLst>
      <p:ext uri="{BB962C8B-B14F-4D97-AF65-F5344CB8AC3E}">
        <p14:creationId xmlns:p14="http://schemas.microsoft.com/office/powerpoint/2010/main" val="696675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re 1"/>
          <p:cNvSpPr>
            <a:spLocks noGrp="1"/>
          </p:cNvSpPr>
          <p:nvPr>
            <p:ph type="ctrTitle"/>
          </p:nvPr>
        </p:nvSpPr>
        <p:spPr>
          <a:xfrm>
            <a:off x="1375410" y="0"/>
            <a:ext cx="9144000" cy="1920240"/>
          </a:xfrm>
          <a:ln/>
        </p:spPr>
        <p:style>
          <a:lnRef idx="3">
            <a:schemeClr val="lt1"/>
          </a:lnRef>
          <a:fillRef idx="1">
            <a:schemeClr val="accent1"/>
          </a:fillRef>
          <a:effectRef idx="1">
            <a:schemeClr val="accent1"/>
          </a:effectRef>
          <a:fontRef idx="minor">
            <a:schemeClr val="lt1"/>
          </a:fontRef>
        </p:style>
        <p:txBody>
          <a:bodyPr>
            <a:normAutofit/>
          </a:bodyPr>
          <a:lstStyle/>
          <a:p>
            <a:r>
              <a:rPr lang="fr-FR" b="1" i="1" u="sng" dirty="0" smtClean="0">
                <a:solidFill>
                  <a:schemeClr val="bg1"/>
                </a:solidFill>
              </a:rPr>
              <a:t>|1|Gestion électronique</a:t>
            </a:r>
            <a:br>
              <a:rPr lang="fr-FR" b="1" i="1" u="sng" dirty="0" smtClean="0">
                <a:solidFill>
                  <a:schemeClr val="bg1"/>
                </a:solidFill>
              </a:rPr>
            </a:br>
            <a:r>
              <a:rPr lang="fr-FR" b="1" i="1" u="sng" dirty="0" smtClean="0">
                <a:solidFill>
                  <a:schemeClr val="bg1"/>
                </a:solidFill>
              </a:rPr>
              <a:t>des documents.</a:t>
            </a:r>
            <a:endParaRPr lang="fr-FR" b="1" i="1" u="sng" dirty="0">
              <a:solidFill>
                <a:schemeClr val="bg1"/>
              </a:solidFill>
            </a:endParaRPr>
          </a:p>
        </p:txBody>
      </p:sp>
      <p:sp>
        <p:nvSpPr>
          <p:cNvPr id="3" name="Sous-titre 2"/>
          <p:cNvSpPr>
            <a:spLocks noGrp="1"/>
          </p:cNvSpPr>
          <p:nvPr>
            <p:ph type="subTitle" idx="1"/>
          </p:nvPr>
        </p:nvSpPr>
        <p:spPr/>
        <p:txBody>
          <a:bodyPr/>
          <a:lstStyle/>
          <a:p>
            <a:endParaRPr lang="fr-FR" dirty="0" smtClean="0"/>
          </a:p>
          <a:p>
            <a:r>
              <a:rPr lang="fr-FR" dirty="0" smtClean="0"/>
              <a:t> </a:t>
            </a:r>
          </a:p>
          <a:p>
            <a:endParaRPr lang="fr-FR" dirty="0"/>
          </a:p>
        </p:txBody>
      </p:sp>
    </p:spTree>
    <p:extLst>
      <p:ext uri="{BB962C8B-B14F-4D97-AF65-F5344CB8AC3E}">
        <p14:creationId xmlns:p14="http://schemas.microsoft.com/office/powerpoint/2010/main" val="310717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45720"/>
            <a:ext cx="10515600" cy="45719"/>
          </a:xfrm>
        </p:spPr>
        <p:txBody>
          <a:bodyPr>
            <a:noAutofit/>
          </a:bodyPr>
          <a:lstStyle/>
          <a:p>
            <a:endParaRPr lang="fr-FR" dirty="0"/>
          </a:p>
        </p:txBody>
      </p:sp>
      <p:sp>
        <p:nvSpPr>
          <p:cNvPr id="3" name="Espace réservé du contenu 2"/>
          <p:cNvSpPr>
            <a:spLocks noGrp="1"/>
          </p:cNvSpPr>
          <p:nvPr>
            <p:ph idx="1"/>
          </p:nvPr>
        </p:nvSpPr>
        <p:spPr>
          <a:xfrm>
            <a:off x="838200" y="341906"/>
            <a:ext cx="10515600" cy="6162261"/>
          </a:xfrm>
        </p:spPr>
        <p:txBody>
          <a:bodyPr>
            <a:noAutofit/>
          </a:bodyPr>
          <a:lstStyle/>
          <a:p>
            <a:r>
              <a:rPr lang="fr-FR" sz="1700" dirty="0"/>
              <a:t>La </a:t>
            </a:r>
            <a:r>
              <a:rPr lang="fr-FR" sz="1700" b="1" dirty="0"/>
              <a:t>gestion électronique des documents</a:t>
            </a:r>
            <a:r>
              <a:rPr lang="fr-FR" sz="1700" dirty="0"/>
              <a:t> (</a:t>
            </a:r>
            <a:r>
              <a:rPr lang="fr-FR" sz="1700" b="1" dirty="0"/>
              <a:t>GED</a:t>
            </a:r>
            <a:r>
              <a:rPr lang="fr-FR" sz="1700" dirty="0"/>
              <a:t> ou en anglais </a:t>
            </a:r>
            <a:r>
              <a:rPr lang="fr-FR" sz="1700" b="1" dirty="0"/>
              <a:t>DMS</a:t>
            </a:r>
            <a:r>
              <a:rPr lang="fr-FR" sz="1700" dirty="0"/>
              <a:t> pour </a:t>
            </a:r>
            <a:r>
              <a:rPr lang="fr-FR" sz="1700" b="1" i="1" dirty="0"/>
              <a:t>Document Management System</a:t>
            </a:r>
            <a:r>
              <a:rPr lang="fr-FR" sz="1700" dirty="0"/>
              <a:t> ou </a:t>
            </a:r>
            <a:r>
              <a:rPr lang="fr-FR" sz="1700" b="1" dirty="0"/>
              <a:t>EDM</a:t>
            </a:r>
            <a:r>
              <a:rPr lang="fr-FR" sz="1700" dirty="0"/>
              <a:t> pour </a:t>
            </a:r>
            <a:r>
              <a:rPr lang="fr-FR" sz="1700" b="1" i="1" dirty="0"/>
              <a:t>Electronic Document Management</a:t>
            </a:r>
            <a:r>
              <a:rPr lang="fr-FR" sz="1700" dirty="0"/>
              <a:t>) désigne un </a:t>
            </a:r>
            <a:r>
              <a:rPr lang="fr-FR" sz="1700" dirty="0" smtClean="0"/>
              <a:t>logiciel informatisé</a:t>
            </a:r>
            <a:r>
              <a:rPr lang="fr-FR" sz="1700" dirty="0"/>
              <a:t> visant à organiser et gérer des informations sous formes de documents </a:t>
            </a:r>
            <a:r>
              <a:rPr lang="fr-FR" sz="1700" dirty="0" smtClean="0"/>
              <a:t>électronique</a:t>
            </a:r>
            <a:r>
              <a:rPr lang="fr-FR" sz="1700" dirty="0"/>
              <a:t> au sein d'une </a:t>
            </a:r>
            <a:r>
              <a:rPr lang="fr-FR" sz="1700" dirty="0" smtClean="0"/>
              <a:t>organisation.</a:t>
            </a:r>
            <a:endParaRPr lang="fr-FR" sz="1700" dirty="0"/>
          </a:p>
          <a:p>
            <a:r>
              <a:rPr lang="fr-FR" sz="1700" dirty="0"/>
              <a:t>Les logiciels de GED intègrent d'autres fonctionnalités permettant de faciliter voir d'automatiser la gestion des documents. Parmi ces fonctionnalités, on trouve notamment des fonctions de LAD-RAD permettant la reconnaissance automatique des documents et l'extraction de données spécifiques, les fonctionnalités d'OCR pour permettre une recherche sur tous les éléments contenus dans les documents stockées, des systèmes de diffusion plus ou moins élaborés.</a:t>
            </a:r>
          </a:p>
          <a:p>
            <a:r>
              <a:rPr lang="fr-FR" sz="1700" dirty="0"/>
              <a:t>Ces solutions intègrent aussi bien souvent des processus de circuits de validation numérique plus connus sous le nom de workflows, qui permettent de réaliser l'ensemble du processus d'approbation d'un document de manière numérique.</a:t>
            </a:r>
          </a:p>
          <a:p>
            <a:r>
              <a:rPr lang="fr-FR" sz="1700" dirty="0"/>
              <a:t>Plus récemment, les solutions de GED peuvent intégrer des notions de travail collaboratif dont notamment des tchats documentaires et/ou des outils d'annotation des documents sous forme de calques apposés sur les documents.</a:t>
            </a:r>
          </a:p>
          <a:p>
            <a:r>
              <a:rPr lang="fr-FR" sz="1700" dirty="0"/>
              <a:t>Certaines GED offrent des fonctionnalités plus gadget mais parfois facilitant la vie des utilisateurs de découpage ou fusion de fichiers PDF.</a:t>
            </a:r>
          </a:p>
          <a:p>
            <a:r>
              <a:rPr lang="fr-FR" sz="1700" dirty="0"/>
              <a:t>L'une des principales distinctions entre les solutions de </a:t>
            </a:r>
            <a:r>
              <a:rPr lang="fr-FR" sz="1700" b="1" dirty="0"/>
              <a:t>GED</a:t>
            </a:r>
            <a:r>
              <a:rPr lang="fr-FR" sz="1700" dirty="0"/>
              <a:t> réside dans leur capacité ou non à créer ou éditer des documents en leur sein. Les </a:t>
            </a:r>
            <a:r>
              <a:rPr lang="fr-FR" sz="1700" b="1" dirty="0"/>
              <a:t>GED</a:t>
            </a:r>
            <a:r>
              <a:rPr lang="fr-FR" sz="1700" dirty="0"/>
              <a:t> les plus simples ne permettent que de stocker des documents et parfois pas toujours d'en visualiser simplement le contenu; les plus évoluées permettent de créer un document quel qu'en soit le type directement depuis la GED, et bien sûr ultérieurement de l'éditer facilement, sans avoir à le télécharger préalablement (ce qui reste un fonctionnement répandu dans les GED).</a:t>
            </a:r>
          </a:p>
          <a:p>
            <a:r>
              <a:rPr lang="fr-FR" sz="1700" dirty="0"/>
              <a:t>Le classement des documents dans une GED est basé soit sur un système d'arborescence relativement classique, soit sur un système d'index (</a:t>
            </a:r>
            <a:r>
              <a:rPr lang="fr-FR" sz="1700" dirty="0" smtClean="0"/>
              <a:t>des </a:t>
            </a:r>
            <a:r>
              <a:rPr lang="fr-FR" sz="1700" dirty="0"/>
              <a:t>mots clés qui définissent les caractéristiques d'un document), soit par un mix des 2</a:t>
            </a:r>
            <a:r>
              <a:rPr lang="fr-FR" sz="1700" dirty="0" smtClean="0"/>
              <a:t>.</a:t>
            </a:r>
            <a:endParaRPr lang="fr-FR" sz="1700" dirty="0"/>
          </a:p>
        </p:txBody>
      </p:sp>
    </p:spTree>
    <p:extLst>
      <p:ext uri="{BB962C8B-B14F-4D97-AF65-F5344CB8AC3E}">
        <p14:creationId xmlns:p14="http://schemas.microsoft.com/office/powerpoint/2010/main" val="232365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45720"/>
            <a:ext cx="10515600" cy="45719"/>
          </a:xfrm>
        </p:spPr>
        <p:txBody>
          <a:bodyPr>
            <a:normAutofit fontScale="90000"/>
          </a:bodyPr>
          <a:lstStyle/>
          <a:p>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t>La recherche des documents est bien souvent un point fort des solutions de GED.</a:t>
            </a:r>
          </a:p>
          <a:p>
            <a:r>
              <a:rPr lang="fr-FR" dirty="0"/>
              <a:t>La GED participe aux processus de collaboration, de capitalisation et d'échange d'informations. Elle prend en compte le besoin de gestion des documents selon leur cycle de vie, avec une étendue plus ou moins large selon le système (création, édition, finalisation, utilisation, stockage, archivage).Parfois, la gestion native et automatique des différentes versions des documents vient ajouter un élément essentiel à la gestion documentaire : la traçabilité totale des actions et la facilité de rétroaction ou de comparaison.</a:t>
            </a:r>
          </a:p>
          <a:p>
            <a:r>
              <a:rPr lang="fr-FR" dirty="0"/>
              <a:t>Les solutions et projets de GED peuvent permettre des gains en qualité et en coût rapide pour les organisations, qu'il s'agisse d'entreprises privées ou d'administrations. À titre d'exemple, le retour sur investissement d'un projet « standard » de dématérialisation de factures est inférieur à un an.</a:t>
            </a:r>
          </a:p>
          <a:p>
            <a:r>
              <a:rPr lang="fr-FR" dirty="0"/>
              <a:t>Une GED dispose de fonctions de classement / navigation et également d'un moteur de recherche qui permettent de retrouver les contenus gérés, au moyen de vues, de recherches structurées ou plein texte </a:t>
            </a:r>
          </a:p>
          <a:p>
            <a:r>
              <a:rPr lang="fr-FR" dirty="0"/>
              <a:t>Il existe quatre étapes majeures dans la gestion électronique des documents : acquisition, traitement, stockage et diffusion. Pour diffuser des documents nouveaux, il convient d'ajouter une cinquième étape : la conception.</a:t>
            </a:r>
          </a:p>
        </p:txBody>
      </p:sp>
    </p:spTree>
    <p:extLst>
      <p:ext uri="{BB962C8B-B14F-4D97-AF65-F5344CB8AC3E}">
        <p14:creationId xmlns:p14="http://schemas.microsoft.com/office/powerpoint/2010/main" val="426853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2" name="Titre 1"/>
          <p:cNvSpPr>
            <a:spLocks noGrp="1"/>
          </p:cNvSpPr>
          <p:nvPr>
            <p:ph type="title"/>
          </p:nvPr>
        </p:nvSpPr>
        <p:spPr>
          <a:xfrm>
            <a:off x="0" y="1"/>
            <a:ext cx="12192000" cy="685800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fr-FR" sz="6000" dirty="0" smtClean="0">
                <a:solidFill>
                  <a:schemeClr val="bg1"/>
                </a:solidFill>
              </a:rPr>
              <a:t>|2|Sécurité </a:t>
            </a:r>
            <a:r>
              <a:rPr lang="fr-FR" sz="6000" dirty="0">
                <a:solidFill>
                  <a:schemeClr val="bg1"/>
                </a:solidFill>
              </a:rPr>
              <a:t>des </a:t>
            </a:r>
            <a:r>
              <a:rPr lang="fr-FR" sz="6000" dirty="0" smtClean="0">
                <a:solidFill>
                  <a:schemeClr val="bg1"/>
                </a:solidFill>
              </a:rPr>
              <a:t>systèmes</a:t>
            </a:r>
            <a:br>
              <a:rPr lang="fr-FR" sz="6000" dirty="0" smtClean="0">
                <a:solidFill>
                  <a:schemeClr val="bg1"/>
                </a:solidFill>
              </a:rPr>
            </a:br>
            <a:r>
              <a:rPr lang="fr-FR" sz="6000" dirty="0" smtClean="0">
                <a:solidFill>
                  <a:schemeClr val="bg1"/>
                </a:solidFill>
              </a:rPr>
              <a:t>d'information</a:t>
            </a:r>
            <a:r>
              <a:rPr lang="fr-FR" sz="6000" dirty="0" smtClean="0">
                <a:solidFill>
                  <a:schemeClr val="bg1"/>
                </a:solidFill>
              </a:rPr>
              <a:t>.</a:t>
            </a:r>
            <a:endParaRPr lang="fr-FR" sz="6000" dirty="0">
              <a:solidFill>
                <a:schemeClr val="bg1"/>
              </a:solidFill>
            </a:endParaRPr>
          </a:p>
        </p:txBody>
      </p:sp>
    </p:spTree>
    <p:extLst>
      <p:ext uri="{BB962C8B-B14F-4D97-AF65-F5344CB8AC3E}">
        <p14:creationId xmlns:p14="http://schemas.microsoft.com/office/powerpoint/2010/main" val="81222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flipV="1">
            <a:off x="838200" y="-381662"/>
            <a:ext cx="10515600" cy="318052"/>
          </a:xfrm>
        </p:spPr>
        <p:txBody>
          <a:bodyPr>
            <a:normAutofit fontScale="90000"/>
          </a:bodyPr>
          <a:lstStyle/>
          <a:p>
            <a:endParaRPr lang="fr-FR" dirty="0"/>
          </a:p>
        </p:txBody>
      </p:sp>
      <p:sp>
        <p:nvSpPr>
          <p:cNvPr id="3" name="Espace réservé du contenu 2"/>
          <p:cNvSpPr>
            <a:spLocks noGrp="1"/>
          </p:cNvSpPr>
          <p:nvPr>
            <p:ph idx="1"/>
          </p:nvPr>
        </p:nvSpPr>
        <p:spPr>
          <a:xfrm>
            <a:off x="838200" y="898497"/>
            <a:ext cx="10515600" cy="5278466"/>
          </a:xfrm>
        </p:spPr>
        <p:txBody>
          <a:bodyPr>
            <a:normAutofit fontScale="92500" lnSpcReduction="20000"/>
          </a:bodyPr>
          <a:lstStyle/>
          <a:p>
            <a:r>
              <a:rPr lang="fr-FR" dirty="0"/>
              <a:t>La </a:t>
            </a:r>
            <a:r>
              <a:rPr lang="fr-FR" b="1" dirty="0"/>
              <a:t>sécurité des systèmes d’information</a:t>
            </a:r>
            <a:r>
              <a:rPr lang="fr-FR" dirty="0"/>
              <a:t> (</a:t>
            </a:r>
            <a:r>
              <a:rPr lang="fr-FR" b="1" dirty="0"/>
              <a:t>SSI</a:t>
            </a:r>
            <a:r>
              <a:rPr lang="fr-FR" dirty="0"/>
              <a:t>) ou plus simplement </a:t>
            </a:r>
            <a:r>
              <a:rPr lang="fr-FR" b="1" dirty="0"/>
              <a:t>sécurité informatique</a:t>
            </a:r>
            <a:r>
              <a:rPr lang="fr-FR" dirty="0"/>
              <a:t>, est l’ensemble des moyens techniques, organisationnels, juridiques et humains nécessaires à la mise en place de moyens visant à empêcher l'utilisation non autorisée, le mauvais usage, la modification ou le détournement du système d'information. Assurer la sécurité du système d'information est une activité du management du système d'information.</a:t>
            </a:r>
          </a:p>
          <a:p>
            <a:r>
              <a:rPr lang="fr-FR" dirty="0"/>
              <a:t>Aujourd’hui, la sécurité est un enjeu majeur pour les entreprises ainsi que pour l’ensemble des acteurs qui l’entourent. Elle n'est plus confinée uniquement au rôle de l’informaticien. Sa finalité sur le long terme est de maintenir la confiance des utilisateurs et des clients. La finalité sur le moyen terme est la cohérence de l’ensemble du système d’information. Sur le court terme, l’objectif est que chacun ait accès aux informations dont il a besoin. La norme traitant des systèmes de management de la sécurité de l'information (SMSI) est l’ISO/CEI 27001 qui insiste sur </a:t>
            </a:r>
            <a:r>
              <a:rPr lang="fr-FR" dirty="0" err="1"/>
              <a:t>Confidentiality</a:t>
            </a:r>
            <a:r>
              <a:rPr lang="fr-FR" dirty="0"/>
              <a:t> – </a:t>
            </a:r>
            <a:r>
              <a:rPr lang="fr-FR" dirty="0" err="1"/>
              <a:t>Integrity</a:t>
            </a:r>
            <a:r>
              <a:rPr lang="fr-FR" dirty="0"/>
              <a:t> – </a:t>
            </a:r>
            <a:r>
              <a:rPr lang="fr-FR" dirty="0" err="1"/>
              <a:t>Availability</a:t>
            </a:r>
            <a:r>
              <a:rPr lang="fr-FR" dirty="0"/>
              <a:t>, c'est-à-dire en français disponibilité, intégrité et confidentialité.</a:t>
            </a:r>
          </a:p>
        </p:txBody>
      </p:sp>
    </p:spTree>
    <p:extLst>
      <p:ext uri="{BB962C8B-B14F-4D97-AF65-F5344CB8AC3E}">
        <p14:creationId xmlns:p14="http://schemas.microsoft.com/office/powerpoint/2010/main" val="31232095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51</Words>
  <Application>Microsoft Office PowerPoint</Application>
  <PresentationFormat>Grand écran</PresentationFormat>
  <Paragraphs>18</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|1|Gestion électronique des documents.</vt:lpstr>
      <vt:lpstr>Présentation PowerPoint</vt:lpstr>
      <vt:lpstr>Présentation PowerPoint</vt:lpstr>
      <vt:lpstr>|2|Sécurité des systèmes d'information.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électronique des documents.</dc:title>
  <dc:creator>Abdou</dc:creator>
  <cp:lastModifiedBy>Abdou</cp:lastModifiedBy>
  <cp:revision>7</cp:revision>
  <dcterms:created xsi:type="dcterms:W3CDTF">2022-01-24T11:07:30Z</dcterms:created>
  <dcterms:modified xsi:type="dcterms:W3CDTF">2022-01-24T13:22:38Z</dcterms:modified>
</cp:coreProperties>
</file>