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sldIdLst>
    <p:sldId id="256" r:id="rId2"/>
    <p:sldId id="268" r:id="rId3"/>
    <p:sldId id="270" r:id="rId4"/>
    <p:sldId id="271" r:id="rId5"/>
    <p:sldId id="258" r:id="rId6"/>
    <p:sldId id="259" r:id="rId7"/>
    <p:sldId id="272" r:id="rId8"/>
    <p:sldId id="273" r:id="rId9"/>
    <p:sldId id="260" r:id="rId10"/>
    <p:sldId id="288" r:id="rId11"/>
    <p:sldId id="289" r:id="rId12"/>
    <p:sldId id="290" r:id="rId13"/>
    <p:sldId id="262" r:id="rId14"/>
    <p:sldId id="293" r:id="rId15"/>
    <p:sldId id="294" r:id="rId16"/>
    <p:sldId id="265" r:id="rId17"/>
    <p:sldId id="264" r:id="rId18"/>
    <p:sldId id="287" r:id="rId19"/>
    <p:sldId id="285" r:id="rId20"/>
    <p:sldId id="275" r:id="rId21"/>
    <p:sldId id="279" r:id="rId22"/>
    <p:sldId id="280" r:id="rId23"/>
    <p:sldId id="281" r:id="rId24"/>
    <p:sldId id="282" r:id="rId25"/>
    <p:sldId id="283" r:id="rId26"/>
    <p:sldId id="286" r:id="rId27"/>
    <p:sldId id="274" r:id="rId28"/>
    <p:sldId id="292" r:id="rId29"/>
    <p:sldId id="29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62" autoAdjust="0"/>
  </p:normalViewPr>
  <p:slideViewPr>
    <p:cSldViewPr snapToGrid="0">
      <p:cViewPr varScale="1">
        <p:scale>
          <a:sx n="102" d="100"/>
          <a:sy n="102" d="100"/>
        </p:scale>
        <p:origin x="18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333" y="1524001"/>
            <a:ext cx="10600267" cy="2620403"/>
          </a:xfrm>
        </p:spPr>
        <p:txBody>
          <a:bodyPr>
            <a:normAutofit/>
          </a:bodyPr>
          <a:lstStyle>
            <a:lvl1pPr algn="l">
              <a:defRPr sz="5867" b="0" i="0">
                <a:solidFill>
                  <a:schemeClr val="bg1"/>
                </a:solidFill>
                <a:latin typeface="GalaxiePolaris-Bold"/>
                <a:cs typeface="GalaxiePolaris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77333" y="6017684"/>
            <a:ext cx="3556000" cy="3640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67" b="1">
                <a:latin typeface="Garamond" panose="02020404030301010803" pitchFamily="18" charset="0"/>
              </a:defRPr>
            </a:lvl1pPr>
          </a:lstStyle>
          <a:p>
            <a:fld id="{1C2A3F9C-70C6-4C67-8E4D-6E8F4599636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39733" y="6017684"/>
            <a:ext cx="3149600" cy="364067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867" b="1" i="0">
                <a:latin typeface="Garamond"/>
                <a:ea typeface="+mn-ea"/>
                <a:cs typeface="Garamond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2A3F9C-70C6-4C67-8E4D-6E8F4599636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0779-03AA-402C-9EEB-43E08414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5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072" y="1524002"/>
            <a:ext cx="10573529" cy="2362199"/>
          </a:xfrm>
        </p:spPr>
        <p:txBody>
          <a:bodyPr>
            <a:normAutofit/>
          </a:bodyPr>
          <a:lstStyle>
            <a:lvl1pPr algn="l">
              <a:defRPr sz="5867" b="0" i="0">
                <a:solidFill>
                  <a:schemeClr val="bg1"/>
                </a:solidFill>
                <a:latin typeface="GalaxiePolaris-Bold"/>
                <a:cs typeface="GalaxiePolaris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004984"/>
            <a:ext cx="3556000" cy="3640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67" b="1">
                <a:latin typeface="Garamond" panose="02020404030301010803" pitchFamily="18" charset="0"/>
              </a:defRPr>
            </a:lvl1pPr>
          </a:lstStyle>
          <a:p>
            <a:fld id="{1C2A3F9C-70C6-4C67-8E4D-6E8F4599636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004984"/>
            <a:ext cx="3149600" cy="364067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867" b="1" i="0">
                <a:latin typeface="Garamond"/>
                <a:ea typeface="+mn-ea"/>
                <a:cs typeface="Garamond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8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000779-03AA-402C-9EEB-43E08414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0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000779-03AA-402C-9EEB-43E08414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4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000779-03AA-402C-9EEB-43E08414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1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000779-03AA-402C-9EEB-43E08414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2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000779-03AA-402C-9EEB-43E08414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6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161" y="1484435"/>
            <a:ext cx="4011084" cy="80014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84436"/>
            <a:ext cx="6815667" cy="4641729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2282425"/>
            <a:ext cx="4011084" cy="384373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000779-03AA-402C-9EEB-43E08414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4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337102"/>
            <a:ext cx="7315200" cy="45068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01159" y="1213416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800451"/>
            <a:ext cx="7315200" cy="586267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000779-03AA-402C-9EEB-43E08414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0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275168"/>
            <a:ext cx="8940800" cy="63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Slide Header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4478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0800" y="6462184"/>
            <a:ext cx="2844800" cy="24341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333">
                <a:solidFill>
                  <a:srgbClr val="898989"/>
                </a:solidFill>
                <a:latin typeface="GalaxiePolaris-Book" charset="0"/>
              </a:defRPr>
            </a:lvl1pPr>
          </a:lstStyle>
          <a:p>
            <a:fld id="{99000779-03AA-402C-9EEB-43E08414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3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txStyles>
    <p:titleStyle>
      <a:lvl1pPr algn="l" defTabSz="609585" rtl="0" eaLnBrk="1" fontAlgn="base" hangingPunct="1">
        <a:spcBef>
          <a:spcPct val="0"/>
        </a:spcBef>
        <a:spcAft>
          <a:spcPct val="0"/>
        </a:spcAft>
        <a:defRPr sz="4267" kern="1200">
          <a:solidFill>
            <a:schemeClr val="tx1"/>
          </a:solidFill>
          <a:latin typeface="GalaxiePolaris-Bold"/>
          <a:ea typeface="MS PGothic" panose="020B0600070205080204" pitchFamily="34" charset="-128"/>
          <a:cs typeface="GalaxiePolaris-Bold"/>
        </a:defRPr>
      </a:lvl1pPr>
      <a:lvl2pPr algn="l" defTabSz="609585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GalaxiePolaris-Bold" charset="0"/>
          <a:ea typeface="MS PGothic" panose="020B0600070205080204" pitchFamily="34" charset="-128"/>
        </a:defRPr>
      </a:lvl2pPr>
      <a:lvl3pPr algn="l" defTabSz="609585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GalaxiePolaris-Bold" charset="0"/>
          <a:ea typeface="MS PGothic" panose="020B0600070205080204" pitchFamily="34" charset="-128"/>
        </a:defRPr>
      </a:lvl3pPr>
      <a:lvl4pPr algn="l" defTabSz="609585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GalaxiePolaris-Bold" charset="0"/>
          <a:ea typeface="MS PGothic" panose="020B0600070205080204" pitchFamily="34" charset="-128"/>
        </a:defRPr>
      </a:lvl4pPr>
      <a:lvl5pPr algn="l" defTabSz="609585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GalaxiePolaris-Bold" charset="0"/>
          <a:ea typeface="MS PGothic" panose="020B0600070205080204" pitchFamily="34" charset="-128"/>
        </a:defRPr>
      </a:lvl5pPr>
      <a:lvl6pPr marL="609585" algn="l" defTabSz="609585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GalaxiePolaris-Bold" charset="0"/>
          <a:ea typeface="ＭＳ Ｐゴシック" charset="0"/>
        </a:defRPr>
      </a:lvl6pPr>
      <a:lvl7pPr marL="1219170" algn="l" defTabSz="609585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GalaxiePolaris-Bold" charset="0"/>
          <a:ea typeface="ＭＳ Ｐゴシック" charset="0"/>
        </a:defRPr>
      </a:lvl7pPr>
      <a:lvl8pPr marL="1828754" algn="l" defTabSz="609585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GalaxiePolaris-Bold" charset="0"/>
          <a:ea typeface="ＭＳ Ｐゴシック" charset="0"/>
        </a:defRPr>
      </a:lvl8pPr>
      <a:lvl9pPr marL="2438339" algn="l" defTabSz="609585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GalaxiePolaris-Bold" charset="0"/>
          <a:ea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GalaxiePolaris-Medium"/>
          <a:ea typeface="MS PGothic" panose="020B0600070205080204" pitchFamily="34" charset="-128"/>
          <a:cs typeface="GalaxiePolaris-Medium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GalaxiePolaris-Medium"/>
          <a:ea typeface="MS PGothic" panose="020B0600070205080204" pitchFamily="34" charset="-128"/>
          <a:cs typeface="GalaxiePolaris-Medium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GalaxiePolaris-Medium"/>
          <a:ea typeface="MS PGothic" panose="020B0600070205080204" pitchFamily="34" charset="-128"/>
          <a:cs typeface="GalaxiePolaris-Medium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3" kern="1200">
          <a:solidFill>
            <a:schemeClr val="tx1"/>
          </a:solidFill>
          <a:latin typeface="GalaxiePolaris-Medium"/>
          <a:ea typeface="MS PGothic" panose="020B0600070205080204" pitchFamily="34" charset="-128"/>
          <a:cs typeface="GalaxiePolaris-Medium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67" kern="1200">
          <a:solidFill>
            <a:schemeClr val="tx1"/>
          </a:solidFill>
          <a:latin typeface="GalaxiePolaris-Medium"/>
          <a:ea typeface="MS PGothic" panose="020B0600070205080204" pitchFamily="34" charset="-128"/>
          <a:cs typeface="GalaxiePolaris-Medium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trevorstephens.com/kaggle-titanic-tutorial/getting-started-with-r/" TargetMode="External"/><Relationship Id="rId2" Type="http://schemas.openxmlformats.org/officeDocument/2006/relationships/hyperlink" Target="https://github.com/jasonpcasey/neair-predictive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svm-tutorial.com/2014/10/support-vector-regression-r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Techniques Applied to 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Casey</a:t>
            </a:r>
          </a:p>
          <a:p>
            <a:r>
              <a:rPr lang="en-US" dirty="0" smtClean="0"/>
              <a:t>Office of Strategic Planning and Institutional Research</a:t>
            </a:r>
          </a:p>
          <a:p>
            <a:r>
              <a:rPr lang="en-US" dirty="0" smtClean="0"/>
              <a:t>University of Notre Dame</a:t>
            </a:r>
          </a:p>
          <a:p>
            <a:endParaRPr lang="en-US" dirty="0"/>
          </a:p>
          <a:p>
            <a:r>
              <a:rPr lang="en-US" dirty="0" smtClean="0"/>
              <a:t>NEAIR 2016</a:t>
            </a:r>
          </a:p>
          <a:p>
            <a:r>
              <a:rPr lang="en-US" dirty="0" smtClean="0"/>
              <a:t>Baltimore, Maryland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47800"/>
            <a:ext cx="4470736" cy="4953000"/>
          </a:xfrm>
        </p:spPr>
        <p:txBody>
          <a:bodyPr/>
          <a:lstStyle/>
          <a:p>
            <a:r>
              <a:rPr lang="en-US" sz="2800" dirty="0"/>
              <a:t>Node number 3: 11 </a:t>
            </a:r>
            <a:r>
              <a:rPr lang="en-US" sz="2800" dirty="0" err="1" smtClean="0"/>
              <a:t>obs</a:t>
            </a:r>
            <a:endParaRPr lang="en-US" sz="2800" dirty="0" smtClean="0"/>
          </a:p>
          <a:p>
            <a:pPr lvl="1"/>
            <a:r>
              <a:rPr lang="en-US" sz="2267" dirty="0" smtClean="0"/>
              <a:t>mean=26.66 </a:t>
            </a:r>
          </a:p>
          <a:p>
            <a:pPr lvl="1"/>
            <a:r>
              <a:rPr lang="en-US" sz="2267" dirty="0" smtClean="0"/>
              <a:t>MSE=18.49 </a:t>
            </a:r>
            <a:endParaRPr lang="en-US" sz="2267" dirty="0"/>
          </a:p>
          <a:p>
            <a:r>
              <a:rPr lang="en-US" sz="2800" dirty="0"/>
              <a:t>Node number 4: 7 </a:t>
            </a:r>
            <a:r>
              <a:rPr lang="en-US" sz="2800" dirty="0" err="1" smtClean="0"/>
              <a:t>obs</a:t>
            </a:r>
            <a:endParaRPr lang="en-US" sz="2800" dirty="0" smtClean="0"/>
          </a:p>
          <a:p>
            <a:pPr lvl="1"/>
            <a:r>
              <a:rPr lang="en-US" sz="2800" dirty="0" smtClean="0"/>
              <a:t>mean=13.41</a:t>
            </a:r>
          </a:p>
          <a:p>
            <a:pPr lvl="1"/>
            <a:r>
              <a:rPr lang="en-US" sz="2800" dirty="0" smtClean="0"/>
              <a:t>MSE=4.12 </a:t>
            </a:r>
            <a:endParaRPr lang="en-US" sz="2800" dirty="0"/>
          </a:p>
          <a:p>
            <a:r>
              <a:rPr lang="en-US" sz="2800" dirty="0"/>
              <a:t>Node number 5: 14 </a:t>
            </a:r>
            <a:r>
              <a:rPr lang="en-US" sz="2800" dirty="0" err="1" smtClean="0"/>
              <a:t>obs</a:t>
            </a:r>
            <a:endParaRPr lang="en-US" sz="2800" dirty="0" smtClean="0"/>
          </a:p>
          <a:p>
            <a:pPr lvl="1"/>
            <a:r>
              <a:rPr lang="en-US" sz="2800" dirty="0" smtClean="0"/>
              <a:t>mean=18.26</a:t>
            </a:r>
          </a:p>
          <a:p>
            <a:pPr lvl="1"/>
            <a:r>
              <a:rPr lang="en-US" sz="2800" dirty="0" smtClean="0"/>
              <a:t>MSE=4.28 </a:t>
            </a:r>
            <a:endParaRPr lang="en-US" sz="2800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336" y="1017438"/>
            <a:ext cx="6716062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4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Prediction: Grid of Means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39" y="1447800"/>
            <a:ext cx="6337322" cy="4953000"/>
          </a:xfrm>
        </p:spPr>
      </p:pic>
      <p:sp>
        <p:nvSpPr>
          <p:cNvPr id="6" name="Rectangle 5"/>
          <p:cNvSpPr/>
          <p:nvPr/>
        </p:nvSpPr>
        <p:spPr>
          <a:xfrm>
            <a:off x="3625249" y="2140015"/>
            <a:ext cx="1402080" cy="3382479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1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Mpg = 26.6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7329" y="2140015"/>
            <a:ext cx="3864008" cy="1818374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  <a:alpha val="1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Mpg = 13.41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7329" y="3970421"/>
            <a:ext cx="3864008" cy="1552073"/>
          </a:xfrm>
          <a:prstGeom prst="rect">
            <a:avLst/>
          </a:prstGeom>
          <a:gradFill>
            <a:gsLst>
              <a:gs pos="0">
                <a:schemeClr val="accent4">
                  <a:tint val="100000"/>
                  <a:shade val="100000"/>
                  <a:satMod val="130000"/>
                  <a:alpha val="10000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Mpg = 18.26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1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</a:t>
            </a:r>
            <a:r>
              <a:rPr lang="en-US" baseline="0" dirty="0" smtClean="0"/>
              <a:t> vs.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r>
              <a:rPr lang="en-US" baseline="0" dirty="0" smtClean="0"/>
              <a:t> makes point estimates, CART panel estimates</a:t>
            </a:r>
          </a:p>
          <a:p>
            <a:r>
              <a:rPr lang="en-US" baseline="0" dirty="0" smtClean="0"/>
              <a:t>CART handles large numbers of predictors (including</a:t>
            </a:r>
            <a:r>
              <a:rPr lang="en-US" dirty="0" smtClean="0"/>
              <a:t> interactions) better</a:t>
            </a:r>
          </a:p>
          <a:p>
            <a:r>
              <a:rPr lang="en-US" dirty="0" smtClean="0"/>
              <a:t>Presentation of trees is more intuitive for non-technical audiences</a:t>
            </a:r>
          </a:p>
          <a:p>
            <a:r>
              <a:rPr lang="en-US" dirty="0" smtClean="0"/>
              <a:t>CART is inefficient and prone to 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5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r>
              <a:rPr lang="en-US" baseline="0" dirty="0" smtClean="0"/>
              <a:t> = ensemble method</a:t>
            </a:r>
          </a:p>
          <a:p>
            <a:r>
              <a:rPr lang="en-US" baseline="0" dirty="0" smtClean="0"/>
              <a:t>Single trees have flaws; over many iterations using various combinations of cases and variables (bagging), flaws tend to “average themselves out”</a:t>
            </a:r>
          </a:p>
          <a:p>
            <a:r>
              <a:rPr lang="en-US" baseline="0" dirty="0" smtClean="0"/>
              <a:t>Using Out-Of-Bag (OOB) observations for testing on each iteration, the method does internal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45058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r>
              <a:rPr lang="en-US" baseline="0" dirty="0" smtClean="0"/>
              <a:t> </a:t>
            </a:r>
            <a:endParaRPr lang="en-US" dirty="0"/>
          </a:p>
        </p:txBody>
      </p:sp>
      <p:pic>
        <p:nvPicPr>
          <p:cNvPr id="2054" name="Picture 6" descr="https://documents.lucidchart.com/documents/8a303678-53b4-4603-93c9-fd5119858dda/pages/0_0?a=423&amp;x=32&amp;y=56&amp;w=1056&amp;h=528&amp;store=1&amp;accept=image%2F*&amp;auth=LCA%20f4de171af17bd6f724c49850504c663143256950-ts%3D14791558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101050"/>
            <a:ext cx="11513897" cy="575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12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4" t="14736" r="-454" b="239"/>
          <a:stretch/>
        </p:blipFill>
        <p:spPr>
          <a:xfrm>
            <a:off x="731520" y="1330960"/>
            <a:ext cx="10864803" cy="535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6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 Forests vs.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</a:t>
            </a:r>
            <a:r>
              <a:rPr lang="en-US" baseline="0" dirty="0" smtClean="0"/>
              <a:t> regression produces more detailed output</a:t>
            </a:r>
          </a:p>
          <a:p>
            <a:r>
              <a:rPr lang="en-US" dirty="0" smtClean="0"/>
              <a:t>Linear regression tends to handle parsimonious linear models well</a:t>
            </a:r>
            <a:endParaRPr lang="en-US" baseline="0" dirty="0" smtClean="0"/>
          </a:p>
          <a:p>
            <a:r>
              <a:rPr lang="en-US" baseline="0" dirty="0" smtClean="0"/>
              <a:t>Random Forests handle MASSIVE numbers of predictors</a:t>
            </a:r>
          </a:p>
          <a:p>
            <a:r>
              <a:rPr lang="en-US" baseline="0" dirty="0" smtClean="0"/>
              <a:t>Random Forests tend to even out the effects of outliers, aberrant samples, and the like</a:t>
            </a:r>
          </a:p>
          <a:p>
            <a:r>
              <a:rPr lang="en-US" dirty="0" smtClean="0"/>
              <a:t>Random Forests are less prone to overfitting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14500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Support Vector Regression?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3991466"/>
          </a:xfrm>
        </p:spPr>
        <p:txBody>
          <a:bodyPr/>
          <a:lstStyle/>
          <a:p>
            <a:r>
              <a:rPr lang="en-US" sz="3300" dirty="0" smtClean="0"/>
              <a:t>A</a:t>
            </a:r>
            <a:r>
              <a:rPr lang="en-US" sz="3300" baseline="0" dirty="0" smtClean="0"/>
              <a:t>n application of Support Vector Machines (SVM)</a:t>
            </a:r>
          </a:p>
          <a:p>
            <a:r>
              <a:rPr lang="en-US" sz="3300" dirty="0" smtClean="0"/>
              <a:t>SVM attempts to find a hyperplane that correctly predicts classes (SVM) or scores (SVR).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0" y="3443533"/>
            <a:ext cx="73152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7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SVR vs. Linear Regression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Regression: reduction of squared errors</a:t>
            </a:r>
          </a:p>
          <a:p>
            <a:r>
              <a:rPr lang="en-US" baseline="0" dirty="0" smtClean="0"/>
              <a:t>SVR:</a:t>
            </a:r>
            <a:r>
              <a:rPr lang="en-US" dirty="0" smtClean="0"/>
              <a:t> optimal hyperplane with widest decision boundary possible</a:t>
            </a:r>
          </a:p>
          <a:p>
            <a:r>
              <a:rPr lang="en-US" dirty="0" smtClean="0"/>
              <a:t>Like Linear</a:t>
            </a:r>
            <a:r>
              <a:rPr lang="en-US" baseline="0" dirty="0" smtClean="0"/>
              <a:t> Regression, categorical predictors (factors) must be transformed into vectors (dummy, effect, etc.) to be evaluated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6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Steps in SVR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Re-scale the data</a:t>
            </a:r>
          </a:p>
          <a:p>
            <a:r>
              <a:rPr lang="en-US" dirty="0" smtClean="0"/>
              <a:t>Select initial kernel</a:t>
            </a:r>
          </a:p>
          <a:p>
            <a:r>
              <a:rPr lang="en-US" dirty="0" smtClean="0"/>
              <a:t>Tune the model to optimize</a:t>
            </a:r>
            <a:r>
              <a:rPr lang="en-US" baseline="0" dirty="0" smtClean="0"/>
              <a:t> prediction</a:t>
            </a:r>
          </a:p>
          <a:p>
            <a:r>
              <a:rPr lang="en-US" dirty="0" smtClean="0"/>
              <a:t>(Potentially) repeat with different kernels to improve prediction and/or reduce 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1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</a:t>
            </a:r>
            <a:r>
              <a:rPr lang="en-US" baseline="0" dirty="0" smtClean="0"/>
              <a:t> social science background</a:t>
            </a:r>
          </a:p>
          <a:p>
            <a:r>
              <a:rPr lang="en-US" baseline="0" dirty="0" smtClean="0"/>
              <a:t>Several predictive projects that were challenging</a:t>
            </a:r>
          </a:p>
          <a:p>
            <a:pPr lvl="1"/>
            <a:r>
              <a:rPr lang="en-US" dirty="0" smtClean="0"/>
              <a:t>Factors related to academic risk</a:t>
            </a:r>
          </a:p>
          <a:p>
            <a:pPr lvl="1"/>
            <a:r>
              <a:rPr lang="en-US" baseline="0" dirty="0" smtClean="0"/>
              <a:t>Prediction of US News Law</a:t>
            </a:r>
            <a:r>
              <a:rPr lang="en-US" dirty="0" smtClean="0"/>
              <a:t> School Rankings</a:t>
            </a:r>
          </a:p>
          <a:p>
            <a:pPr lvl="1"/>
            <a:r>
              <a:rPr lang="en-US" baseline="0" dirty="0" smtClean="0"/>
              <a:t>Factors</a:t>
            </a:r>
            <a:r>
              <a:rPr lang="en-US" dirty="0" smtClean="0"/>
              <a:t> related to placement of PhD’s</a:t>
            </a:r>
            <a:endParaRPr lang="en-US" baseline="0" dirty="0" smtClean="0"/>
          </a:p>
          <a:p>
            <a:r>
              <a:rPr lang="en-US" baseline="0" dirty="0" smtClean="0"/>
              <a:t>The presentation relates some of what I’ve learned THUS FAR</a:t>
            </a:r>
          </a:p>
        </p:txBody>
      </p:sp>
    </p:spTree>
    <p:extLst>
      <p:ext uri="{BB962C8B-B14F-4D97-AF65-F5344CB8AC3E}">
        <p14:creationId xmlns:p14="http://schemas.microsoft.com/office/powerpoint/2010/main" val="26444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kernel is a similarity function</a:t>
            </a:r>
          </a:p>
          <a:p>
            <a:r>
              <a:rPr lang="en-US" dirty="0" smtClean="0"/>
              <a:t>Common kernel types:</a:t>
            </a:r>
          </a:p>
          <a:p>
            <a:pPr lvl="1"/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Radial Basis</a:t>
            </a:r>
          </a:p>
          <a:p>
            <a:pPr lvl="1"/>
            <a:r>
              <a:rPr lang="en-US" dirty="0" smtClean="0"/>
              <a:t>Polynomial</a:t>
            </a:r>
          </a:p>
        </p:txBody>
      </p:sp>
    </p:spTree>
    <p:extLst>
      <p:ext uri="{BB962C8B-B14F-4D97-AF65-F5344CB8AC3E}">
        <p14:creationId xmlns:p14="http://schemas.microsoft.com/office/powerpoint/2010/main" val="339607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Planes, But Which One?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39" y="1447800"/>
            <a:ext cx="6337322" cy="4953000"/>
          </a:xfrm>
        </p:spPr>
      </p:pic>
    </p:spTree>
    <p:extLst>
      <p:ext uri="{BB962C8B-B14F-4D97-AF65-F5344CB8AC3E}">
        <p14:creationId xmlns:p14="http://schemas.microsoft.com/office/powerpoint/2010/main" val="107279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447800"/>
            <a:ext cx="4744720" cy="4953000"/>
          </a:xfrm>
        </p:spPr>
        <p:txBody>
          <a:bodyPr/>
          <a:lstStyle/>
          <a:p>
            <a:r>
              <a:rPr lang="en-US" sz="3300" dirty="0" smtClean="0"/>
              <a:t>Hyperplane that separates cases</a:t>
            </a:r>
          </a:p>
          <a:p>
            <a:r>
              <a:rPr lang="en-US" sz="3300" dirty="0" smtClean="0"/>
              <a:t>The best hyperplane maximizes boundary between classes</a:t>
            </a:r>
          </a:p>
          <a:p>
            <a:r>
              <a:rPr lang="en-US" sz="3300" dirty="0" smtClean="0"/>
              <a:t>Cases along boundary are </a:t>
            </a:r>
            <a:r>
              <a:rPr lang="en-US" sz="3300" u="sng" dirty="0" smtClean="0"/>
              <a:t>support vectors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0" y="1299796"/>
            <a:ext cx="6716062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SVR vs.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4297378" cy="4953000"/>
          </a:xfrm>
        </p:spPr>
        <p:txBody>
          <a:bodyPr/>
          <a:lstStyle/>
          <a:p>
            <a:r>
              <a:rPr lang="en-US" sz="3300" dirty="0" smtClean="0"/>
              <a:t>Consider some non-linear data</a:t>
            </a:r>
            <a:endParaRPr lang="en-US" sz="3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978" y="1447800"/>
            <a:ext cx="6716062" cy="5249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9552" y="5723374"/>
            <a:ext cx="3240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http://www.svm-tutorial.com/2014/10/support-vector-regression-r/</a:t>
            </a:r>
          </a:p>
        </p:txBody>
      </p:sp>
    </p:spTree>
    <p:extLst>
      <p:ext uri="{BB962C8B-B14F-4D97-AF65-F5344CB8AC3E}">
        <p14:creationId xmlns:p14="http://schemas.microsoft.com/office/powerpoint/2010/main" val="273509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SVR vs.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4297378" cy="4953000"/>
          </a:xfrm>
        </p:spPr>
        <p:txBody>
          <a:bodyPr/>
          <a:lstStyle/>
          <a:p>
            <a:r>
              <a:rPr lang="en-US" sz="3300" dirty="0" smtClean="0"/>
              <a:t>Consider some non-linear data</a:t>
            </a:r>
          </a:p>
          <a:p>
            <a:r>
              <a:rPr lang="en-US" sz="3300" dirty="0" smtClean="0"/>
              <a:t>A linear solution isn’t optimal</a:t>
            </a:r>
            <a:endParaRPr lang="en-US" sz="3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978" y="1447800"/>
            <a:ext cx="6716062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2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SVR vs.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4297378" cy="4953000"/>
          </a:xfrm>
        </p:spPr>
        <p:txBody>
          <a:bodyPr/>
          <a:lstStyle/>
          <a:p>
            <a:r>
              <a:rPr lang="en-US" sz="3300" dirty="0" smtClean="0"/>
              <a:t>Consider some non-linear data</a:t>
            </a:r>
          </a:p>
          <a:p>
            <a:r>
              <a:rPr lang="en-US" sz="3300" dirty="0" smtClean="0"/>
              <a:t>A linear solution isn’t optimal</a:t>
            </a:r>
          </a:p>
          <a:p>
            <a:r>
              <a:rPr lang="en-US" sz="3300" dirty="0" smtClean="0"/>
              <a:t>An un-tuned SVR using Radial Basis kernel</a:t>
            </a:r>
            <a:endParaRPr lang="en-US" sz="3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978" y="1447800"/>
            <a:ext cx="6716062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SVR vs.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4297378" cy="4953000"/>
          </a:xfrm>
        </p:spPr>
        <p:txBody>
          <a:bodyPr/>
          <a:lstStyle/>
          <a:p>
            <a:r>
              <a:rPr lang="en-US" sz="3300" dirty="0" smtClean="0"/>
              <a:t>Consider some non-linear data</a:t>
            </a:r>
          </a:p>
          <a:p>
            <a:r>
              <a:rPr lang="en-US" sz="3300" dirty="0" smtClean="0"/>
              <a:t>A linear solution isn’t optimal</a:t>
            </a:r>
          </a:p>
          <a:p>
            <a:r>
              <a:rPr lang="en-US" sz="3300" dirty="0" smtClean="0"/>
              <a:t>An un-tuned SVR using Radial Basis kernel</a:t>
            </a:r>
          </a:p>
          <a:p>
            <a:r>
              <a:rPr lang="en-US" sz="3300" dirty="0" smtClean="0"/>
              <a:t>Tune the model</a:t>
            </a:r>
            <a:endParaRPr lang="en-US" sz="3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978" y="1447800"/>
            <a:ext cx="6716062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ponder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quality</a:t>
            </a:r>
          </a:p>
          <a:p>
            <a:r>
              <a:rPr lang="en-US" dirty="0" smtClean="0"/>
              <a:t>Beware of unintended</a:t>
            </a:r>
            <a:r>
              <a:rPr lang="en-US" baseline="0" dirty="0" smtClean="0"/>
              <a:t> consequences</a:t>
            </a:r>
          </a:p>
          <a:p>
            <a:r>
              <a:rPr lang="en-US" baseline="0" dirty="0" smtClean="0"/>
              <a:t>How to present results?</a:t>
            </a:r>
          </a:p>
        </p:txBody>
      </p:sp>
    </p:spTree>
    <p:extLst>
      <p:ext uri="{BB962C8B-B14F-4D97-AF65-F5344CB8AC3E}">
        <p14:creationId xmlns:p14="http://schemas.microsoft.com/office/powerpoint/2010/main" val="372350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source code and data: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github.com/jasonpcasey/neair-predictives</a:t>
            </a:r>
            <a:endParaRPr lang="en-US" dirty="0" smtClean="0"/>
          </a:p>
          <a:p>
            <a:r>
              <a:rPr lang="en-US" dirty="0" smtClean="0"/>
              <a:t>Excellent beginner’s guide on prediction in R:</a:t>
            </a:r>
          </a:p>
          <a:p>
            <a:pPr lvl="1"/>
            <a:r>
              <a:rPr lang="en-US" dirty="0">
                <a:hlinkClick r:id="rId3"/>
              </a:rPr>
              <a:t>http://trevorstephens.com/kaggle-titanic-tutorial/getting-started-with-r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Support Vector Regression:</a:t>
            </a:r>
          </a:p>
          <a:p>
            <a:pPr lvl="1"/>
            <a:r>
              <a:rPr lang="en-US" dirty="0">
                <a:hlinkClick r:id="rId4"/>
              </a:rPr>
              <a:t>http://www.svm-tutorial.com/2014/10/support-vector-regression-r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674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" y="1125267"/>
            <a:ext cx="10030326" cy="5541773"/>
          </a:xfrm>
        </p:spPr>
      </p:pic>
    </p:spTree>
    <p:extLst>
      <p:ext uri="{BB962C8B-B14F-4D97-AF65-F5344CB8AC3E}">
        <p14:creationId xmlns:p14="http://schemas.microsoft.com/office/powerpoint/2010/main" val="111727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Social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r>
              <a:rPr lang="en-US" baseline="0" dirty="0" smtClean="0"/>
              <a:t> to the body of knowledge</a:t>
            </a:r>
          </a:p>
          <a:p>
            <a:r>
              <a:rPr lang="en-US" baseline="0" dirty="0" smtClean="0"/>
              <a:t>Propose hypotheses</a:t>
            </a:r>
          </a:p>
          <a:p>
            <a:r>
              <a:rPr lang="en-US" baseline="0" dirty="0" smtClean="0"/>
              <a:t>Carefully choose variables</a:t>
            </a:r>
          </a:p>
          <a:p>
            <a:r>
              <a:rPr lang="en-US" baseline="0" dirty="0" smtClean="0"/>
              <a:t>Test fit, arrive at a parsimonious model</a:t>
            </a:r>
            <a:endParaRPr lang="en-US" dirty="0" smtClean="0"/>
          </a:p>
          <a:p>
            <a:r>
              <a:rPr lang="en-US" dirty="0" smtClean="0"/>
              <a:t>Explanation matters</a:t>
            </a:r>
          </a:p>
          <a:p>
            <a:r>
              <a:rPr lang="en-US" dirty="0" smtClean="0"/>
              <a:t>HIGHLY supervised process</a:t>
            </a:r>
          </a:p>
        </p:txBody>
      </p:sp>
    </p:spTree>
    <p:extLst>
      <p:ext uri="{BB962C8B-B14F-4D97-AF65-F5344CB8AC3E}">
        <p14:creationId xmlns:p14="http://schemas.microsoft.com/office/powerpoint/2010/main" val="307231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selection is</a:t>
            </a:r>
            <a:r>
              <a:rPr lang="en-US" baseline="0" dirty="0" smtClean="0"/>
              <a:t> not necessarily theory-based</a:t>
            </a:r>
            <a:endParaRPr lang="en-US" dirty="0" smtClean="0"/>
          </a:p>
          <a:p>
            <a:r>
              <a:rPr lang="en-US" dirty="0" smtClean="0"/>
              <a:t>Process is less supervised</a:t>
            </a:r>
          </a:p>
          <a:p>
            <a:r>
              <a:rPr lang="en-US" dirty="0" smtClean="0"/>
              <a:t>Explanation is less important, sometimes unimportant</a:t>
            </a:r>
          </a:p>
          <a:p>
            <a:r>
              <a:rPr lang="en-US" b="1" u="sng" dirty="0" smtClean="0"/>
              <a:t>Accurate</a:t>
            </a:r>
            <a:r>
              <a:rPr lang="en-US" b="1" u="sng" baseline="0" dirty="0" smtClean="0"/>
              <a:t> prediction is the goal</a:t>
            </a:r>
            <a:endParaRPr lang="en-US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144669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covered</a:t>
            </a:r>
            <a:r>
              <a:rPr lang="en-US" baseline="0" dirty="0" smtClean="0"/>
              <a:t> in depth here</a:t>
            </a:r>
          </a:p>
          <a:p>
            <a:r>
              <a:rPr lang="en-US" baseline="0" dirty="0" smtClean="0"/>
              <a:t>Machine learning has deep roots in prediction of discrete things (events, signal analysis, etc.)</a:t>
            </a:r>
          </a:p>
          <a:p>
            <a:r>
              <a:rPr lang="en-US" dirty="0" smtClean="0"/>
              <a:t>Include</a:t>
            </a:r>
            <a:r>
              <a:rPr lang="en-US" baseline="0" dirty="0" smtClean="0"/>
              <a:t> Classification Trees, Random Forests, and Support Vector Machines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627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Regression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r>
              <a:rPr lang="en-US" baseline="0" dirty="0" smtClean="0"/>
              <a:t> will focus on continuous outcomes</a:t>
            </a:r>
          </a:p>
          <a:p>
            <a:r>
              <a:rPr lang="en-US" baseline="0" dirty="0" smtClean="0"/>
              <a:t>Generalizations of discrete methods</a:t>
            </a:r>
          </a:p>
        </p:txBody>
      </p:sp>
    </p:spTree>
    <p:extLst>
      <p:ext uri="{BB962C8B-B14F-4D97-AF65-F5344CB8AC3E}">
        <p14:creationId xmlns:p14="http://schemas.microsoft.com/office/powerpoint/2010/main" val="344280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</a:t>
            </a:r>
            <a:r>
              <a:rPr lang="en-US" baseline="0" dirty="0" smtClean="0"/>
              <a:t> Observations…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when you have a linear relationship, Linear Regression</a:t>
            </a:r>
            <a:r>
              <a:rPr lang="en-US" baseline="0" dirty="0" smtClean="0"/>
              <a:t> produces the most accurate</a:t>
            </a:r>
            <a:r>
              <a:rPr lang="en-US" dirty="0" smtClean="0"/>
              <a:t> and parsimonious model</a:t>
            </a:r>
            <a:endParaRPr lang="en-US" baseline="0" dirty="0" smtClean="0"/>
          </a:p>
          <a:p>
            <a:r>
              <a:rPr lang="en-US" baseline="0" dirty="0" smtClean="0"/>
              <a:t>Linear regression is prone to overfitting</a:t>
            </a:r>
          </a:p>
          <a:p>
            <a:r>
              <a:rPr lang="en-US" dirty="0" smtClean="0"/>
              <a:t>For large datasets (i.e. truly BIG data), inferential statistics become less useful</a:t>
            </a:r>
          </a:p>
          <a:p>
            <a:pPr marL="457189" marR="0" lvl="0" indent="-457189" algn="l" defTabSz="60958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733" kern="1200" dirty="0" smtClean="0">
                <a:solidFill>
                  <a:schemeClr val="tx1"/>
                </a:solidFill>
                <a:effectLst/>
                <a:latin typeface="GalaxiePolaris-Medium"/>
                <a:ea typeface="MS PGothic" panose="020B0600070205080204" pitchFamily="34" charset="-128"/>
                <a:cs typeface="GalaxiePolaris-Medium"/>
              </a:rPr>
              <a:t>Because machine learning methods are less focused on explanation, the output tends to be less informative than traditional regression</a:t>
            </a:r>
            <a:endParaRPr lang="en-US" sz="3733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450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marR="0" lvl="0" indent="-457189" algn="l" defTabSz="60958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733" kern="1200" baseline="0" dirty="0" smtClean="0">
                <a:solidFill>
                  <a:schemeClr val="tx1"/>
                </a:solidFill>
                <a:effectLst/>
                <a:latin typeface="GalaxiePolaris-Medium"/>
                <a:ea typeface="MS PGothic" panose="020B0600070205080204" pitchFamily="34" charset="-128"/>
                <a:cs typeface="GalaxiePolaris-Medium"/>
              </a:rPr>
              <a:t>Machine learning models tend to handle non-linear data better</a:t>
            </a:r>
            <a:endParaRPr lang="en-US" sz="3733" dirty="0" smtClean="0">
              <a:effectLst/>
            </a:endParaRPr>
          </a:p>
          <a:p>
            <a:r>
              <a:rPr lang="en-US" dirty="0" smtClean="0"/>
              <a:t>They can also do a better job handling outliers</a:t>
            </a:r>
          </a:p>
          <a:p>
            <a:r>
              <a:rPr lang="en-US" dirty="0" smtClean="0"/>
              <a:t>Machine learning techniques that use bagging better control for multi-collinearity</a:t>
            </a:r>
          </a:p>
          <a:p>
            <a:r>
              <a:rPr lang="en-US" dirty="0" smtClean="0"/>
              <a:t>…and therefore, permit a kitchen sink approach to variable selection</a:t>
            </a:r>
          </a:p>
        </p:txBody>
      </p:sp>
    </p:spTree>
    <p:extLst>
      <p:ext uri="{BB962C8B-B14F-4D97-AF65-F5344CB8AC3E}">
        <p14:creationId xmlns:p14="http://schemas.microsoft.com/office/powerpoint/2010/main" val="367428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</a:t>
            </a:r>
            <a:r>
              <a:rPr lang="en-US" baseline="0" dirty="0" smtClean="0"/>
              <a:t> and Regression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CART in a nutshell:</a:t>
            </a:r>
          </a:p>
          <a:p>
            <a:pPr lvl="1"/>
            <a:r>
              <a:rPr lang="en-US" dirty="0" smtClean="0"/>
              <a:t>“</a:t>
            </a:r>
            <a:r>
              <a:rPr lang="en-US" sz="2900" dirty="0" smtClean="0"/>
              <a:t>Glass</a:t>
            </a:r>
            <a:r>
              <a:rPr lang="en-US" sz="2900" baseline="0" dirty="0" smtClean="0"/>
              <a:t> box” method</a:t>
            </a:r>
          </a:p>
          <a:p>
            <a:pPr lvl="1"/>
            <a:r>
              <a:rPr lang="en-US" sz="2900" dirty="0" smtClean="0"/>
              <a:t>Divide cases into terminal nodes or “leaves” using a series of yes/no questions of the best predictor variables of a given outcome</a:t>
            </a:r>
          </a:p>
          <a:p>
            <a:pPr lvl="1"/>
            <a:r>
              <a:rPr lang="en-US" sz="2900" dirty="0" smtClean="0"/>
              <a:t>Train on training set(s) and validate on testing set(s) to reduce overfitting</a:t>
            </a:r>
          </a:p>
          <a:p>
            <a:pPr lvl="1"/>
            <a:r>
              <a:rPr lang="en-US" sz="2900" dirty="0" smtClean="0"/>
              <a:t>Uses both categorical and continuous factors easily</a:t>
            </a:r>
          </a:p>
          <a:p>
            <a:pPr lvl="1"/>
            <a:r>
              <a:rPr lang="en-US" sz="2900" dirty="0" smtClean="0"/>
              <a:t>The classification tree is used for categorical </a:t>
            </a:r>
            <a:r>
              <a:rPr lang="en-US" sz="2900" dirty="0" err="1" smtClean="0"/>
              <a:t>outomes</a:t>
            </a:r>
            <a:r>
              <a:rPr lang="en-US" sz="2900" dirty="0" smtClean="0"/>
              <a:t>, regression for continuous outcomes</a:t>
            </a:r>
          </a:p>
        </p:txBody>
      </p:sp>
    </p:spTree>
    <p:extLst>
      <p:ext uri="{BB962C8B-B14F-4D97-AF65-F5344CB8AC3E}">
        <p14:creationId xmlns:p14="http://schemas.microsoft.com/office/powerpoint/2010/main" val="205365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rand_standards_PPT_template_1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Templage B - Wide</Template>
  <TotalTime>1393</TotalTime>
  <Words>798</Words>
  <Application>Microsoft Office PowerPoint</Application>
  <PresentationFormat>Widescreen</PresentationFormat>
  <Paragraphs>131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MS PGothic</vt:lpstr>
      <vt:lpstr>MS PGothic</vt:lpstr>
      <vt:lpstr>Arial</vt:lpstr>
      <vt:lpstr>Calibri</vt:lpstr>
      <vt:lpstr>GalaxiePolaris-Bold</vt:lpstr>
      <vt:lpstr>GalaxiePolaris-Book</vt:lpstr>
      <vt:lpstr>GalaxiePolaris-Medium</vt:lpstr>
      <vt:lpstr>Garamond</vt:lpstr>
      <vt:lpstr>brand_standards_PPT_template_1W</vt:lpstr>
      <vt:lpstr>Machine Learning Techniques Applied to IR</vt:lpstr>
      <vt:lpstr>Background</vt:lpstr>
      <vt:lpstr>Social Science</vt:lpstr>
      <vt:lpstr>Machine Learning</vt:lpstr>
      <vt:lpstr>Classification Techniques</vt:lpstr>
      <vt:lpstr>Regression Techniques</vt:lpstr>
      <vt:lpstr>A Few Observations…</vt:lpstr>
      <vt:lpstr>More Observations</vt:lpstr>
      <vt:lpstr>Classification and Regression Trees</vt:lpstr>
      <vt:lpstr>An Example</vt:lpstr>
      <vt:lpstr>Prediction: Grid of Means</vt:lpstr>
      <vt:lpstr>CART vs. Linear Regression</vt:lpstr>
      <vt:lpstr>Random Forests</vt:lpstr>
      <vt:lpstr>Random Forests </vt:lpstr>
      <vt:lpstr>Random Forest Output</vt:lpstr>
      <vt:lpstr>Random Forests vs. Linear Regression</vt:lpstr>
      <vt:lpstr>What is Support Vector Regression?</vt:lpstr>
      <vt:lpstr>SVR vs. Linear Regression </vt:lpstr>
      <vt:lpstr>Common Steps in SVR</vt:lpstr>
      <vt:lpstr>Kernels</vt:lpstr>
      <vt:lpstr>Many Planes, But Which One?</vt:lpstr>
      <vt:lpstr>Support Vector Machine</vt:lpstr>
      <vt:lpstr>SVR vs. Linear Regression</vt:lpstr>
      <vt:lpstr>SVR vs. Linear Regression</vt:lpstr>
      <vt:lpstr>SVR vs. Linear Regression</vt:lpstr>
      <vt:lpstr>SVR vs. Linear Regression</vt:lpstr>
      <vt:lpstr>Points to ponder</vt:lpstr>
      <vt:lpstr>Links</vt:lpstr>
      <vt:lpstr>Thank You!</vt:lpstr>
    </vt:vector>
  </TitlesOfParts>
  <Company>University of Notre Dame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Techniques Applied to IR</dc:title>
  <dc:creator>Jason Casey</dc:creator>
  <cp:lastModifiedBy>Jason Casey</cp:lastModifiedBy>
  <cp:revision>52</cp:revision>
  <dcterms:created xsi:type="dcterms:W3CDTF">2016-11-11T13:02:39Z</dcterms:created>
  <dcterms:modified xsi:type="dcterms:W3CDTF">2016-11-15T03:19:31Z</dcterms:modified>
</cp:coreProperties>
</file>