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Cormorant Garamond"/>
      <p:bold r:id="rId21"/>
      <p:boldItalic r:id="rId22"/>
    </p:embeddedFont>
    <p:embeddedFont>
      <p:font typeface="Lexend SemiBold"/>
      <p:regular r:id="rId23"/>
      <p:bold r:id="rId24"/>
    </p:embeddedFont>
    <p:embeddedFont>
      <p:font typeface="Lexend Medium"/>
      <p:regular r:id="rId25"/>
      <p:bold r:id="rId26"/>
    </p:embeddedFont>
    <p:embeddedFont>
      <p:font typeface="Quicksan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rmorantGaramond-boldItalic.fntdata"/><Relationship Id="rId21" Type="http://schemas.openxmlformats.org/officeDocument/2006/relationships/font" Target="fonts/CormorantGaramond-bold.fntdata"/><Relationship Id="rId24" Type="http://schemas.openxmlformats.org/officeDocument/2006/relationships/font" Target="fonts/LexendSemiBold-bold.fntdata"/><Relationship Id="rId23" Type="http://schemas.openxmlformats.org/officeDocument/2006/relationships/font" Target="fonts/Lexend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Medium-bold.fntdata"/><Relationship Id="rId25" Type="http://schemas.openxmlformats.org/officeDocument/2006/relationships/font" Target="fonts/LexendMedium-regular.fntdata"/><Relationship Id="rId28" Type="http://schemas.openxmlformats.org/officeDocument/2006/relationships/font" Target="fonts/Quicksand-bold.fntdata"/><Relationship Id="rId27" Type="http://schemas.openxmlformats.org/officeDocument/2006/relationships/font" Target="fonts/Quicksa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93b8b4e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3393b8b4e8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93b8b4e8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393b8b4e8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93b8b4e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393b8b4e81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3"/>
          <p:cNvSpPr txBox="1"/>
          <p:nvPr/>
        </p:nvSpPr>
        <p:spPr>
          <a:xfrm>
            <a:off x="1043764" y="2478342"/>
            <a:ext cx="16230000" cy="28593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18577">
                <a:solidFill>
                  <a:srgbClr val="0F4662"/>
                </a:solidFill>
                <a:latin typeface="Cormorant Garamond"/>
                <a:ea typeface="Cormorant Garamond"/>
                <a:cs typeface="Cormorant Garamond"/>
                <a:sym typeface="Cormorant Garamond"/>
              </a:rPr>
              <a:t>ArunDina</a:t>
            </a:r>
            <a:endParaRPr/>
          </a:p>
        </p:txBody>
      </p:sp>
      <p:cxnSp>
        <p:nvCxnSpPr>
          <p:cNvPr id="85" name="Google Shape;85;p13"/>
          <p:cNvCxnSpPr/>
          <p:nvPr/>
        </p:nvCxnSpPr>
        <p:spPr>
          <a:xfrm>
            <a:off x="9158735" y="990600"/>
            <a:ext cx="8114971" cy="0"/>
          </a:xfrm>
          <a:prstGeom prst="straightConnector1">
            <a:avLst/>
          </a:prstGeom>
          <a:noFill/>
          <a:ln cap="flat" cmpd="sng" w="76200">
            <a:solidFill>
              <a:srgbClr val="0F4662"/>
            </a:solidFill>
            <a:prstDash val="solid"/>
            <a:round/>
            <a:headEnd len="sm" w="sm" type="none"/>
            <a:tailEnd len="sm" w="sm" type="none"/>
          </a:ln>
        </p:spPr>
      </p:cxnSp>
      <p:cxnSp>
        <p:nvCxnSpPr>
          <p:cNvPr id="86" name="Google Shape;86;p13"/>
          <p:cNvCxnSpPr/>
          <p:nvPr/>
        </p:nvCxnSpPr>
        <p:spPr>
          <a:xfrm>
            <a:off x="1043764" y="9296400"/>
            <a:ext cx="8114971" cy="0"/>
          </a:xfrm>
          <a:prstGeom prst="straightConnector1">
            <a:avLst/>
          </a:prstGeom>
          <a:noFill/>
          <a:ln cap="flat" cmpd="sng" w="76200">
            <a:solidFill>
              <a:srgbClr val="0F4662"/>
            </a:solidFill>
            <a:prstDash val="solid"/>
            <a:round/>
            <a:headEnd len="sm" w="sm" type="none"/>
            <a:tailEnd len="sm" w="sm" type="none"/>
          </a:ln>
        </p:spPr>
      </p:cxnSp>
      <p:sp>
        <p:nvSpPr>
          <p:cNvPr id="87" name="Google Shape;87;p13"/>
          <p:cNvSpPr/>
          <p:nvPr/>
        </p:nvSpPr>
        <p:spPr>
          <a:xfrm>
            <a:off x="9618706" y="90374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88" name="Google Shape;88;p13"/>
          <p:cNvSpPr txBox="1"/>
          <p:nvPr/>
        </p:nvSpPr>
        <p:spPr>
          <a:xfrm>
            <a:off x="2737539" y="5908475"/>
            <a:ext cx="12813000" cy="7524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lang="en-US" sz="4889">
                <a:solidFill>
                  <a:srgbClr val="0F4662"/>
                </a:solidFill>
                <a:latin typeface="Quicksand"/>
                <a:ea typeface="Quicksand"/>
                <a:cs typeface="Quicksand"/>
                <a:sym typeface="Quicksand"/>
              </a:rPr>
              <a:t>Marketing Campaign</a:t>
            </a:r>
            <a:endParaRPr/>
          </a:p>
        </p:txBody>
      </p:sp>
      <p:sp>
        <p:nvSpPr>
          <p:cNvPr id="89" name="Google Shape;89;p13"/>
          <p:cNvSpPr/>
          <p:nvPr/>
        </p:nvSpPr>
        <p:spPr>
          <a:xfrm>
            <a:off x="5646742" y="8078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01" name="Shape 201"/>
        <p:cNvGrpSpPr/>
        <p:nvPr/>
      </p:nvGrpSpPr>
      <p:grpSpPr>
        <a:xfrm>
          <a:off x="0" y="0"/>
          <a:ext cx="0" cy="0"/>
          <a:chOff x="0" y="0"/>
          <a:chExt cx="0" cy="0"/>
        </a:xfrm>
      </p:grpSpPr>
      <p:grpSp>
        <p:nvGrpSpPr>
          <p:cNvPr id="202" name="Google Shape;202;p22"/>
          <p:cNvGrpSpPr/>
          <p:nvPr/>
        </p:nvGrpSpPr>
        <p:grpSpPr>
          <a:xfrm>
            <a:off x="886761" y="1986547"/>
            <a:ext cx="5385764" cy="6896812"/>
            <a:chOff x="0" y="-123825"/>
            <a:chExt cx="1418473" cy="1816444"/>
          </a:xfrm>
        </p:grpSpPr>
        <p:sp>
          <p:nvSpPr>
            <p:cNvPr id="203" name="Google Shape;203;p22"/>
            <p:cNvSpPr/>
            <p:nvPr/>
          </p:nvSpPr>
          <p:spPr>
            <a:xfrm>
              <a:off x="0" y="0"/>
              <a:ext cx="1418473" cy="1692619"/>
            </a:xfrm>
            <a:custGeom>
              <a:rect b="b" l="l" r="r" t="t"/>
              <a:pathLst>
                <a:path extrusionOk="0"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txBox="1"/>
            <p:nvPr/>
          </p:nvSpPr>
          <p:spPr>
            <a:xfrm>
              <a:off x="0" y="-123825"/>
              <a:ext cx="1418473" cy="1816444"/>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5" name="Google Shape;205;p22"/>
          <p:cNvSpPr/>
          <p:nvPr/>
        </p:nvSpPr>
        <p:spPr>
          <a:xfrm>
            <a:off x="2405199" y="2877488"/>
            <a:ext cx="2348889" cy="2348889"/>
          </a:xfrm>
          <a:custGeom>
            <a:rect b="b" l="l" r="r" t="t"/>
            <a:pathLst>
              <a:path extrusionOk="0" h="2348889" w="2348889">
                <a:moveTo>
                  <a:pt x="0" y="0"/>
                </a:moveTo>
                <a:lnTo>
                  <a:pt x="2348889" y="0"/>
                </a:lnTo>
                <a:lnTo>
                  <a:pt x="2348889" y="2348889"/>
                </a:lnTo>
                <a:lnTo>
                  <a:pt x="0" y="2348889"/>
                </a:lnTo>
                <a:lnTo>
                  <a:pt x="0" y="0"/>
                </a:lnTo>
                <a:close/>
              </a:path>
            </a:pathLst>
          </a:custGeom>
          <a:blipFill rotWithShape="1">
            <a:blip r:embed="rId3">
              <a:alphaModFix/>
            </a:blip>
            <a:stretch>
              <a:fillRect b="0" l="0" r="0" t="0"/>
            </a:stretch>
          </a:blipFill>
          <a:ln>
            <a:noFill/>
          </a:ln>
        </p:spPr>
      </p:sp>
      <p:grpSp>
        <p:nvGrpSpPr>
          <p:cNvPr id="206" name="Google Shape;206;p22"/>
          <p:cNvGrpSpPr/>
          <p:nvPr/>
        </p:nvGrpSpPr>
        <p:grpSpPr>
          <a:xfrm>
            <a:off x="6451118" y="1986547"/>
            <a:ext cx="5385764" cy="6896812"/>
            <a:chOff x="0" y="-123825"/>
            <a:chExt cx="1418473" cy="1816444"/>
          </a:xfrm>
        </p:grpSpPr>
        <p:sp>
          <p:nvSpPr>
            <p:cNvPr id="207" name="Google Shape;207;p22"/>
            <p:cNvSpPr/>
            <p:nvPr/>
          </p:nvSpPr>
          <p:spPr>
            <a:xfrm>
              <a:off x="0" y="0"/>
              <a:ext cx="1418473" cy="1692619"/>
            </a:xfrm>
            <a:custGeom>
              <a:rect b="b" l="l" r="r" t="t"/>
              <a:pathLst>
                <a:path extrusionOk="0"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txBox="1"/>
            <p:nvPr/>
          </p:nvSpPr>
          <p:spPr>
            <a:xfrm>
              <a:off x="0" y="-123825"/>
              <a:ext cx="1418473" cy="1816444"/>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9" name="Google Shape;209;p22"/>
          <p:cNvSpPr/>
          <p:nvPr/>
        </p:nvSpPr>
        <p:spPr>
          <a:xfrm>
            <a:off x="7984503" y="2877488"/>
            <a:ext cx="2318994" cy="2348889"/>
          </a:xfrm>
          <a:custGeom>
            <a:rect b="b" l="l" r="r" t="t"/>
            <a:pathLst>
              <a:path extrusionOk="0" h="2348889" w="2318994">
                <a:moveTo>
                  <a:pt x="0" y="0"/>
                </a:moveTo>
                <a:lnTo>
                  <a:pt x="2318994" y="0"/>
                </a:lnTo>
                <a:lnTo>
                  <a:pt x="2318994" y="2348889"/>
                </a:lnTo>
                <a:lnTo>
                  <a:pt x="0" y="2348889"/>
                </a:lnTo>
                <a:lnTo>
                  <a:pt x="0" y="0"/>
                </a:lnTo>
                <a:close/>
              </a:path>
            </a:pathLst>
          </a:custGeom>
          <a:blipFill rotWithShape="1">
            <a:blip r:embed="rId4">
              <a:alphaModFix/>
            </a:blip>
            <a:stretch>
              <a:fillRect b="0" l="0" r="0" t="0"/>
            </a:stretch>
          </a:blipFill>
          <a:ln>
            <a:noFill/>
          </a:ln>
        </p:spPr>
      </p:sp>
      <p:grpSp>
        <p:nvGrpSpPr>
          <p:cNvPr id="210" name="Google Shape;210;p22"/>
          <p:cNvGrpSpPr/>
          <p:nvPr/>
        </p:nvGrpSpPr>
        <p:grpSpPr>
          <a:xfrm>
            <a:off x="12015475" y="1986547"/>
            <a:ext cx="5385764" cy="6896812"/>
            <a:chOff x="0" y="-123825"/>
            <a:chExt cx="1418473" cy="1816444"/>
          </a:xfrm>
        </p:grpSpPr>
        <p:sp>
          <p:nvSpPr>
            <p:cNvPr id="211" name="Google Shape;211;p22"/>
            <p:cNvSpPr/>
            <p:nvPr/>
          </p:nvSpPr>
          <p:spPr>
            <a:xfrm>
              <a:off x="0" y="0"/>
              <a:ext cx="1418473" cy="1692619"/>
            </a:xfrm>
            <a:custGeom>
              <a:rect b="b" l="l" r="r" t="t"/>
              <a:pathLst>
                <a:path extrusionOk="0"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txBox="1"/>
            <p:nvPr/>
          </p:nvSpPr>
          <p:spPr>
            <a:xfrm>
              <a:off x="0" y="-123825"/>
              <a:ext cx="1418473" cy="1816444"/>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3" name="Google Shape;213;p22"/>
          <p:cNvSpPr/>
          <p:nvPr/>
        </p:nvSpPr>
        <p:spPr>
          <a:xfrm>
            <a:off x="13595029" y="3088463"/>
            <a:ext cx="2226655" cy="2226655"/>
          </a:xfrm>
          <a:custGeom>
            <a:rect b="b" l="l" r="r" t="t"/>
            <a:pathLst>
              <a:path extrusionOk="0" h="2226655" w="2226655">
                <a:moveTo>
                  <a:pt x="0" y="0"/>
                </a:moveTo>
                <a:lnTo>
                  <a:pt x="2226655" y="0"/>
                </a:lnTo>
                <a:lnTo>
                  <a:pt x="2226655" y="2226655"/>
                </a:lnTo>
                <a:lnTo>
                  <a:pt x="0" y="2226655"/>
                </a:lnTo>
                <a:lnTo>
                  <a:pt x="0" y="0"/>
                </a:lnTo>
                <a:close/>
              </a:path>
            </a:pathLst>
          </a:custGeom>
          <a:blipFill rotWithShape="1">
            <a:blip r:embed="rId5">
              <a:alphaModFix/>
            </a:blip>
            <a:stretch>
              <a:fillRect b="0" l="0" r="0" t="0"/>
            </a:stretch>
          </a:blipFill>
          <a:ln>
            <a:noFill/>
          </a:ln>
        </p:spPr>
      </p:sp>
      <p:sp>
        <p:nvSpPr>
          <p:cNvPr id="214" name="Google Shape;214;p22"/>
          <p:cNvSpPr txBox="1"/>
          <p:nvPr/>
        </p:nvSpPr>
        <p:spPr>
          <a:xfrm>
            <a:off x="1028700" y="599709"/>
            <a:ext cx="8115300"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Project Objectives</a:t>
            </a:r>
            <a:endParaRPr/>
          </a:p>
        </p:txBody>
      </p:sp>
      <p:sp>
        <p:nvSpPr>
          <p:cNvPr id="215" name="Google Shape;215;p22"/>
          <p:cNvSpPr txBox="1"/>
          <p:nvPr/>
        </p:nvSpPr>
        <p:spPr>
          <a:xfrm>
            <a:off x="1028700" y="5919392"/>
            <a:ext cx="5101887" cy="254317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Analyze sales performance, market trends, and consumer behavior.</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Conduct a SWOT analysis of existing sales strategy.</a:t>
            </a:r>
            <a:endParaRPr/>
          </a:p>
        </p:txBody>
      </p:sp>
      <p:sp>
        <p:nvSpPr>
          <p:cNvPr id="216" name="Google Shape;216;p22"/>
          <p:cNvSpPr txBox="1"/>
          <p:nvPr/>
        </p:nvSpPr>
        <p:spPr>
          <a:xfrm>
            <a:off x="1028700" y="5580494"/>
            <a:ext cx="510188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Analysis Phase</a:t>
            </a:r>
            <a:endParaRPr/>
          </a:p>
        </p:txBody>
      </p:sp>
      <p:sp>
        <p:nvSpPr>
          <p:cNvPr id="217" name="Google Shape;217;p22"/>
          <p:cNvSpPr txBox="1"/>
          <p:nvPr/>
        </p:nvSpPr>
        <p:spPr>
          <a:xfrm>
            <a:off x="6593057" y="5919392"/>
            <a:ext cx="5101887" cy="254317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Create new strategies using marketing, sales promotions,</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Customer engagement to leverage strengths and opportunities.</a:t>
            </a:r>
            <a:endParaRPr/>
          </a:p>
        </p:txBody>
      </p:sp>
      <p:sp>
        <p:nvSpPr>
          <p:cNvPr id="218" name="Google Shape;218;p22"/>
          <p:cNvSpPr txBox="1"/>
          <p:nvPr/>
        </p:nvSpPr>
        <p:spPr>
          <a:xfrm>
            <a:off x="6593057" y="5580494"/>
            <a:ext cx="510188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Strategy Development</a:t>
            </a:r>
            <a:endParaRPr/>
          </a:p>
        </p:txBody>
      </p:sp>
      <p:sp>
        <p:nvSpPr>
          <p:cNvPr id="219" name="Google Shape;219;p22"/>
          <p:cNvSpPr txBox="1"/>
          <p:nvPr/>
        </p:nvSpPr>
        <p:spPr>
          <a:xfrm>
            <a:off x="12157413" y="6222767"/>
            <a:ext cx="4496348" cy="202882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Create a timeline with milestones</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And responsibilities. Set KPIs to measure success.</a:t>
            </a:r>
            <a:endParaRPr/>
          </a:p>
        </p:txBody>
      </p:sp>
      <p:sp>
        <p:nvSpPr>
          <p:cNvPr id="220" name="Google Shape;220;p22"/>
          <p:cNvSpPr txBox="1"/>
          <p:nvPr/>
        </p:nvSpPr>
        <p:spPr>
          <a:xfrm>
            <a:off x="12157413" y="5880210"/>
            <a:ext cx="510188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Implementation Plan</a:t>
            </a:r>
            <a:endParaRPr/>
          </a:p>
        </p:txBody>
      </p:sp>
      <p:cxnSp>
        <p:nvCxnSpPr>
          <p:cNvPr id="221" name="Google Shape;221;p22"/>
          <p:cNvCxnSpPr/>
          <p:nvPr/>
        </p:nvCxnSpPr>
        <p:spPr>
          <a:xfrm>
            <a:off x="10767060" y="990600"/>
            <a:ext cx="6492240" cy="0"/>
          </a:xfrm>
          <a:prstGeom prst="straightConnector1">
            <a:avLst/>
          </a:prstGeom>
          <a:noFill/>
          <a:ln cap="flat" cmpd="sng" w="76200">
            <a:solidFill>
              <a:srgbClr val="0F466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25" name="Shape 225"/>
        <p:cNvGrpSpPr/>
        <p:nvPr/>
      </p:nvGrpSpPr>
      <p:grpSpPr>
        <a:xfrm>
          <a:off x="0" y="0"/>
          <a:ext cx="0" cy="0"/>
          <a:chOff x="0" y="0"/>
          <a:chExt cx="0" cy="0"/>
        </a:xfrm>
      </p:grpSpPr>
      <p:sp>
        <p:nvSpPr>
          <p:cNvPr id="226" name="Google Shape;226;p23"/>
          <p:cNvSpPr/>
          <p:nvPr/>
        </p:nvSpPr>
        <p:spPr>
          <a:xfrm>
            <a:off x="1664771" y="1809453"/>
            <a:ext cx="5539941" cy="7448847"/>
          </a:xfrm>
          <a:custGeom>
            <a:rect b="b" l="l" r="r" t="t"/>
            <a:pathLst>
              <a:path extrusionOk="0" h="1154021" w="858282">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rotWithShape="1">
            <a:blip r:embed="rId3">
              <a:alphaModFix/>
            </a:blip>
            <a:stretch>
              <a:fillRect b="-5709" l="0" r="0" t="-5709"/>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3"/>
          <p:cNvGrpSpPr/>
          <p:nvPr/>
        </p:nvGrpSpPr>
        <p:grpSpPr>
          <a:xfrm>
            <a:off x="8449761" y="-470148"/>
            <a:ext cx="9838239" cy="10757148"/>
            <a:chOff x="0" y="-123825"/>
            <a:chExt cx="2591141" cy="2833158"/>
          </a:xfrm>
        </p:grpSpPr>
        <p:sp>
          <p:nvSpPr>
            <p:cNvPr id="228" name="Google Shape;228;p23"/>
            <p:cNvSpPr/>
            <p:nvPr/>
          </p:nvSpPr>
          <p:spPr>
            <a:xfrm>
              <a:off x="0" y="0"/>
              <a:ext cx="2591141" cy="2709333"/>
            </a:xfrm>
            <a:custGeom>
              <a:rect b="b" l="l" r="r" t="t"/>
              <a:pathLst>
                <a:path extrusionOk="0" h="2709333" w="2591141">
                  <a:moveTo>
                    <a:pt x="0" y="0"/>
                  </a:moveTo>
                  <a:lnTo>
                    <a:pt x="2591141" y="0"/>
                  </a:lnTo>
                  <a:lnTo>
                    <a:pt x="2591141" y="2709333"/>
                  </a:lnTo>
                  <a:lnTo>
                    <a:pt x="0" y="2709333"/>
                  </a:lnTo>
                  <a:close/>
                </a:path>
              </a:pathLst>
            </a:custGeom>
            <a:solidFill>
              <a:srgbClr val="DBE5EA"/>
            </a:solidFill>
            <a:ln>
              <a:noFill/>
            </a:ln>
          </p:spPr>
        </p:sp>
        <p:sp>
          <p:nvSpPr>
            <p:cNvPr id="229" name="Google Shape;229;p23"/>
            <p:cNvSpPr txBox="1"/>
            <p:nvPr/>
          </p:nvSpPr>
          <p:spPr>
            <a:xfrm>
              <a:off x="0" y="-123825"/>
              <a:ext cx="2591141" cy="2833158"/>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0" name="Google Shape;230;p23"/>
          <p:cNvSpPr txBox="1"/>
          <p:nvPr/>
        </p:nvSpPr>
        <p:spPr>
          <a:xfrm>
            <a:off x="1028700" y="599709"/>
            <a:ext cx="9480749"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Expected Outcomes</a:t>
            </a:r>
            <a:endParaRPr/>
          </a:p>
        </p:txBody>
      </p:sp>
      <p:sp>
        <p:nvSpPr>
          <p:cNvPr id="231" name="Google Shape;231;p23"/>
          <p:cNvSpPr txBox="1"/>
          <p:nvPr/>
        </p:nvSpPr>
        <p:spPr>
          <a:xfrm>
            <a:off x="8652617" y="2027481"/>
            <a:ext cx="8606683" cy="151447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Target a 25% increase in sales over the next years.</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Measure success by tracking sales metrics and revenue growth.</a:t>
            </a:r>
            <a:endParaRPr/>
          </a:p>
        </p:txBody>
      </p:sp>
      <p:sp>
        <p:nvSpPr>
          <p:cNvPr id="232" name="Google Shape;232;p23"/>
          <p:cNvSpPr txBox="1"/>
          <p:nvPr/>
        </p:nvSpPr>
        <p:spPr>
          <a:xfrm>
            <a:off x="8652617" y="7224263"/>
            <a:ext cx="8606683" cy="202882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Expand market reach by tapping into new demographics or geographical regions.</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Strengthen brand presence through effective marketing campaigns.</a:t>
            </a:r>
            <a:endParaRPr/>
          </a:p>
        </p:txBody>
      </p:sp>
      <p:sp>
        <p:nvSpPr>
          <p:cNvPr id="233" name="Google Shape;233;p23"/>
          <p:cNvSpPr txBox="1"/>
          <p:nvPr/>
        </p:nvSpPr>
        <p:spPr>
          <a:xfrm>
            <a:off x="8652617" y="4613652"/>
            <a:ext cx="8606683" cy="151447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Foster stronger relationships with customers through personalized engagement strategies.</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Increase customer retention rates and loyalty.</a:t>
            </a:r>
            <a:endParaRPr/>
          </a:p>
        </p:txBody>
      </p:sp>
      <p:sp>
        <p:nvSpPr>
          <p:cNvPr id="234" name="Google Shape;234;p23"/>
          <p:cNvSpPr txBox="1"/>
          <p:nvPr/>
        </p:nvSpPr>
        <p:spPr>
          <a:xfrm>
            <a:off x="8652617" y="1561099"/>
            <a:ext cx="8606683" cy="518255"/>
          </a:xfrm>
          <a:prstGeom prst="rect">
            <a:avLst/>
          </a:prstGeom>
          <a:noFill/>
          <a:ln>
            <a:noFill/>
          </a:ln>
        </p:spPr>
        <p:txBody>
          <a:bodyPr anchorCtr="0" anchor="t" bIns="0" lIns="0" spcFirstLastPara="1" rIns="0" wrap="square" tIns="0">
            <a:spAutoFit/>
          </a:bodyPr>
          <a:lstStyle/>
          <a:p>
            <a:pPr indent="0" lvl="0" marL="0" marR="0" rtl="0" algn="l">
              <a:lnSpc>
                <a:spcPct val="170015"/>
              </a:lnSpc>
              <a:spcBef>
                <a:spcPts val="0"/>
              </a:spcBef>
              <a:spcAft>
                <a:spcPts val="0"/>
              </a:spcAft>
              <a:buNone/>
            </a:pPr>
            <a:r>
              <a:rPr b="1" i="0" lang="en-US" sz="2638" u="none" cap="none" strike="noStrike">
                <a:solidFill>
                  <a:srgbClr val="0F4662"/>
                </a:solidFill>
                <a:latin typeface="Quicksand"/>
                <a:ea typeface="Quicksand"/>
                <a:cs typeface="Quicksand"/>
                <a:sym typeface="Quicksand"/>
              </a:rPr>
              <a:t>Increased Sales Figures:</a:t>
            </a:r>
            <a:endParaRPr/>
          </a:p>
        </p:txBody>
      </p:sp>
      <p:sp>
        <p:nvSpPr>
          <p:cNvPr id="235" name="Google Shape;235;p23"/>
          <p:cNvSpPr txBox="1"/>
          <p:nvPr/>
        </p:nvSpPr>
        <p:spPr>
          <a:xfrm>
            <a:off x="8652617" y="6714391"/>
            <a:ext cx="8606683" cy="565150"/>
          </a:xfrm>
          <a:prstGeom prst="rect">
            <a:avLst/>
          </a:prstGeom>
          <a:noFill/>
          <a:ln>
            <a:noFill/>
          </a:ln>
        </p:spPr>
        <p:txBody>
          <a:bodyPr anchorCtr="0" anchor="t" bIns="0" lIns="0" spcFirstLastPara="1" rIns="0" wrap="square" tIns="0">
            <a:spAutoFit/>
          </a:bodyPr>
          <a:lstStyle/>
          <a:p>
            <a:pPr indent="0" lvl="0" marL="0" marR="0" rtl="0" algn="l">
              <a:lnSpc>
                <a:spcPct val="170025"/>
              </a:lnSpc>
              <a:spcBef>
                <a:spcPts val="0"/>
              </a:spcBef>
              <a:spcAft>
                <a:spcPts val="0"/>
              </a:spcAft>
              <a:buNone/>
            </a:pPr>
            <a:r>
              <a:rPr b="1" i="0" lang="en-US" sz="2799" u="none" cap="none" strike="noStrike">
                <a:solidFill>
                  <a:srgbClr val="0F4662"/>
                </a:solidFill>
                <a:latin typeface="Quicksand"/>
                <a:ea typeface="Quicksand"/>
                <a:cs typeface="Quicksand"/>
                <a:sym typeface="Quicksand"/>
              </a:rPr>
              <a:t>Enhanced Market Reach:</a:t>
            </a:r>
            <a:endParaRPr/>
          </a:p>
        </p:txBody>
      </p:sp>
      <p:sp>
        <p:nvSpPr>
          <p:cNvPr id="236" name="Google Shape;236;p23"/>
          <p:cNvSpPr txBox="1"/>
          <p:nvPr/>
        </p:nvSpPr>
        <p:spPr>
          <a:xfrm>
            <a:off x="8652617" y="4147270"/>
            <a:ext cx="8606683" cy="518255"/>
          </a:xfrm>
          <a:prstGeom prst="rect">
            <a:avLst/>
          </a:prstGeom>
          <a:noFill/>
          <a:ln>
            <a:noFill/>
          </a:ln>
        </p:spPr>
        <p:txBody>
          <a:bodyPr anchorCtr="0" anchor="t" bIns="0" lIns="0" spcFirstLastPara="1" rIns="0" wrap="square" tIns="0">
            <a:spAutoFit/>
          </a:bodyPr>
          <a:lstStyle/>
          <a:p>
            <a:pPr indent="0" lvl="0" marL="0" marR="0" rtl="0" algn="l">
              <a:lnSpc>
                <a:spcPct val="170015"/>
              </a:lnSpc>
              <a:spcBef>
                <a:spcPts val="0"/>
              </a:spcBef>
              <a:spcAft>
                <a:spcPts val="0"/>
              </a:spcAft>
              <a:buNone/>
            </a:pPr>
            <a:r>
              <a:rPr b="1" i="0" lang="en-US" sz="2638" u="none" cap="none" strike="noStrike">
                <a:solidFill>
                  <a:srgbClr val="0F4662"/>
                </a:solidFill>
                <a:latin typeface="Quicksand"/>
                <a:ea typeface="Quicksand"/>
                <a:cs typeface="Quicksand"/>
                <a:sym typeface="Quicksand"/>
              </a:rPr>
              <a:t>Improved Customer Engagement:</a:t>
            </a:r>
            <a:endParaRPr/>
          </a:p>
        </p:txBody>
      </p:sp>
      <p:cxnSp>
        <p:nvCxnSpPr>
          <p:cNvPr id="237" name="Google Shape;237;p23"/>
          <p:cNvCxnSpPr/>
          <p:nvPr/>
        </p:nvCxnSpPr>
        <p:spPr>
          <a:xfrm>
            <a:off x="1028700" y="9741523"/>
            <a:ext cx="6492240" cy="0"/>
          </a:xfrm>
          <a:prstGeom prst="straightConnector1">
            <a:avLst/>
          </a:prstGeom>
          <a:noFill/>
          <a:ln cap="flat" cmpd="sng" w="76200">
            <a:solidFill>
              <a:srgbClr val="0F4662"/>
            </a:solidFill>
            <a:prstDash val="solid"/>
            <a:round/>
            <a:headEnd len="sm" w="sm" type="none"/>
            <a:tailEnd len="sm" w="sm" type="none"/>
          </a:ln>
        </p:spPr>
      </p:cxnSp>
      <p:cxnSp>
        <p:nvCxnSpPr>
          <p:cNvPr id="238" name="Google Shape;238;p23"/>
          <p:cNvCxnSpPr/>
          <p:nvPr/>
        </p:nvCxnSpPr>
        <p:spPr>
          <a:xfrm>
            <a:off x="10767060" y="1028700"/>
            <a:ext cx="6492240" cy="0"/>
          </a:xfrm>
          <a:prstGeom prst="straightConnector1">
            <a:avLst/>
          </a:prstGeom>
          <a:noFill/>
          <a:ln cap="flat" cmpd="sng" w="76200">
            <a:solidFill>
              <a:srgbClr val="0F466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42" name="Shape 242"/>
        <p:cNvGrpSpPr/>
        <p:nvPr/>
      </p:nvGrpSpPr>
      <p:grpSpPr>
        <a:xfrm>
          <a:off x="0" y="0"/>
          <a:ext cx="0" cy="0"/>
          <a:chOff x="0" y="0"/>
          <a:chExt cx="0" cy="0"/>
        </a:xfrm>
      </p:grpSpPr>
      <p:pic>
        <p:nvPicPr>
          <p:cNvPr id="243" name="Google Shape;243;p24"/>
          <p:cNvPicPr preferRelativeResize="0"/>
          <p:nvPr/>
        </p:nvPicPr>
        <p:blipFill rotWithShape="1">
          <a:blip r:embed="rId3">
            <a:alphaModFix/>
          </a:blip>
          <a:srcRect b="0" l="0" r="0" t="0"/>
          <a:stretch/>
        </p:blipFill>
        <p:spPr>
          <a:xfrm>
            <a:off x="44942" y="1031983"/>
            <a:ext cx="11805095" cy="9217491"/>
          </a:xfrm>
          <a:prstGeom prst="rect">
            <a:avLst/>
          </a:prstGeom>
          <a:noFill/>
          <a:ln>
            <a:noFill/>
          </a:ln>
        </p:spPr>
      </p:pic>
      <p:grpSp>
        <p:nvGrpSpPr>
          <p:cNvPr id="244" name="Google Shape;244;p24"/>
          <p:cNvGrpSpPr/>
          <p:nvPr/>
        </p:nvGrpSpPr>
        <p:grpSpPr>
          <a:xfrm>
            <a:off x="11355291" y="5991135"/>
            <a:ext cx="810923" cy="858438"/>
            <a:chOff x="0" y="-47625"/>
            <a:chExt cx="812800" cy="860425"/>
          </a:xfrm>
        </p:grpSpPr>
        <p:sp>
          <p:nvSpPr>
            <p:cNvPr id="245" name="Google Shape;245;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994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txBox="1"/>
            <p:nvPr/>
          </p:nvSpPr>
          <p:spPr>
            <a:xfrm>
              <a:off x="76200" y="-47625"/>
              <a:ext cx="6604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7" name="Google Shape;247;p24"/>
          <p:cNvSpPr txBox="1"/>
          <p:nvPr/>
        </p:nvSpPr>
        <p:spPr>
          <a:xfrm>
            <a:off x="1028700" y="599709"/>
            <a:ext cx="11537525"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Data Analysis</a:t>
            </a:r>
            <a:endParaRPr/>
          </a:p>
        </p:txBody>
      </p:sp>
      <p:sp>
        <p:nvSpPr>
          <p:cNvPr id="248" name="Google Shape;248;p24"/>
          <p:cNvSpPr txBox="1"/>
          <p:nvPr/>
        </p:nvSpPr>
        <p:spPr>
          <a:xfrm>
            <a:off x="11355291" y="1891916"/>
            <a:ext cx="5904009" cy="3057525"/>
          </a:xfrm>
          <a:prstGeom prst="rect">
            <a:avLst/>
          </a:prstGeom>
          <a:noFill/>
          <a:ln>
            <a:noFill/>
          </a:ln>
        </p:spPr>
        <p:txBody>
          <a:bodyPr anchorCtr="0" anchor="t" bIns="0" lIns="0" spcFirstLastPara="1" rIns="0" wrap="square" tIns="0">
            <a:spAutoFit/>
          </a:bodyPr>
          <a:lstStyle/>
          <a:p>
            <a:pPr indent="0" lvl="0" marL="0" marR="0" rtl="0" algn="l">
              <a:lnSpc>
                <a:spcPct val="16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Over the past year, sales for Warner &amp; Spencer have experienced a consistent decline, dropping month-on-month. The graphical representation of sales volumes reveals a noticeable downward trend, especially in the last quarter.</a:t>
            </a:r>
            <a:endParaRPr/>
          </a:p>
        </p:txBody>
      </p:sp>
      <p:grpSp>
        <p:nvGrpSpPr>
          <p:cNvPr id="249" name="Google Shape;249;p24"/>
          <p:cNvGrpSpPr/>
          <p:nvPr/>
        </p:nvGrpSpPr>
        <p:grpSpPr>
          <a:xfrm>
            <a:off x="11355291" y="7195499"/>
            <a:ext cx="810923" cy="858438"/>
            <a:chOff x="0" y="-47625"/>
            <a:chExt cx="812800" cy="860425"/>
          </a:xfrm>
        </p:grpSpPr>
        <p:sp>
          <p:nvSpPr>
            <p:cNvPr id="250" name="Google Shape;250;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txBox="1"/>
            <p:nvPr/>
          </p:nvSpPr>
          <p:spPr>
            <a:xfrm>
              <a:off x="76200" y="-47625"/>
              <a:ext cx="6604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24"/>
          <p:cNvGrpSpPr/>
          <p:nvPr/>
        </p:nvGrpSpPr>
        <p:grpSpPr>
          <a:xfrm>
            <a:off x="11355291" y="8399862"/>
            <a:ext cx="810923" cy="858438"/>
            <a:chOff x="0" y="-47625"/>
            <a:chExt cx="812800" cy="860425"/>
          </a:xfrm>
        </p:grpSpPr>
        <p:sp>
          <p:nvSpPr>
            <p:cNvPr id="253" name="Google Shape;253;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9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txBox="1"/>
            <p:nvPr/>
          </p:nvSpPr>
          <p:spPr>
            <a:xfrm>
              <a:off x="76200" y="-47625"/>
              <a:ext cx="660400" cy="78422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24"/>
          <p:cNvSpPr txBox="1"/>
          <p:nvPr/>
        </p:nvSpPr>
        <p:spPr>
          <a:xfrm>
            <a:off x="12566225" y="6207891"/>
            <a:ext cx="4693075" cy="4152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Product 1</a:t>
            </a:r>
            <a:endParaRPr/>
          </a:p>
        </p:txBody>
      </p:sp>
      <p:sp>
        <p:nvSpPr>
          <p:cNvPr id="256" name="Google Shape;256;p24"/>
          <p:cNvSpPr txBox="1"/>
          <p:nvPr/>
        </p:nvSpPr>
        <p:spPr>
          <a:xfrm>
            <a:off x="12566225" y="7412255"/>
            <a:ext cx="4693075" cy="4152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Product 2</a:t>
            </a:r>
            <a:endParaRPr/>
          </a:p>
        </p:txBody>
      </p:sp>
      <p:sp>
        <p:nvSpPr>
          <p:cNvPr id="257" name="Google Shape;257;p24"/>
          <p:cNvSpPr txBox="1"/>
          <p:nvPr/>
        </p:nvSpPr>
        <p:spPr>
          <a:xfrm>
            <a:off x="12566225" y="8616619"/>
            <a:ext cx="4693075" cy="4152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Product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E5EA"/>
        </a:solidFill>
      </p:bgPr>
    </p:bg>
    <p:spTree>
      <p:nvGrpSpPr>
        <p:cNvPr id="261" name="Shape 261"/>
        <p:cNvGrpSpPr/>
        <p:nvPr/>
      </p:nvGrpSpPr>
      <p:grpSpPr>
        <a:xfrm>
          <a:off x="0" y="0"/>
          <a:ext cx="0" cy="0"/>
          <a:chOff x="0" y="0"/>
          <a:chExt cx="0" cy="0"/>
        </a:xfrm>
      </p:grpSpPr>
      <p:grpSp>
        <p:nvGrpSpPr>
          <p:cNvPr id="262" name="Google Shape;262;p25"/>
          <p:cNvGrpSpPr/>
          <p:nvPr/>
        </p:nvGrpSpPr>
        <p:grpSpPr>
          <a:xfrm>
            <a:off x="1028700" y="3199403"/>
            <a:ext cx="7514133" cy="6800402"/>
            <a:chOff x="0" y="-123825"/>
            <a:chExt cx="1979031" cy="1791052"/>
          </a:xfrm>
        </p:grpSpPr>
        <p:sp>
          <p:nvSpPr>
            <p:cNvPr id="263" name="Google Shape;263;p25"/>
            <p:cNvSpPr/>
            <p:nvPr/>
          </p:nvSpPr>
          <p:spPr>
            <a:xfrm>
              <a:off x="0" y="0"/>
              <a:ext cx="1979031" cy="1667227"/>
            </a:xfrm>
            <a:custGeom>
              <a:rect b="b" l="l" r="r" t="t"/>
              <a:pathLst>
                <a:path extrusionOk="0" h="1667227" w="1979031">
                  <a:moveTo>
                    <a:pt x="52546" y="0"/>
                  </a:moveTo>
                  <a:lnTo>
                    <a:pt x="1926485" y="0"/>
                  </a:lnTo>
                  <a:cubicBezTo>
                    <a:pt x="1955505" y="0"/>
                    <a:pt x="1979031" y="23526"/>
                    <a:pt x="1979031" y="52546"/>
                  </a:cubicBezTo>
                  <a:lnTo>
                    <a:pt x="1979031" y="1614681"/>
                  </a:lnTo>
                  <a:cubicBezTo>
                    <a:pt x="1979031" y="1628617"/>
                    <a:pt x="1973495" y="1641982"/>
                    <a:pt x="1963641" y="1651836"/>
                  </a:cubicBezTo>
                  <a:cubicBezTo>
                    <a:pt x="1953786" y="1661690"/>
                    <a:pt x="1940421" y="1667227"/>
                    <a:pt x="1926485" y="1667227"/>
                  </a:cubicBezTo>
                  <a:lnTo>
                    <a:pt x="52546" y="1667227"/>
                  </a:lnTo>
                  <a:cubicBezTo>
                    <a:pt x="38610" y="1667227"/>
                    <a:pt x="25245" y="1661690"/>
                    <a:pt x="15390" y="1651836"/>
                  </a:cubicBezTo>
                  <a:cubicBezTo>
                    <a:pt x="5536" y="1641982"/>
                    <a:pt x="0" y="1628617"/>
                    <a:pt x="0" y="1614681"/>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txBox="1"/>
            <p:nvPr/>
          </p:nvSpPr>
          <p:spPr>
            <a:xfrm>
              <a:off x="0" y="-123825"/>
              <a:ext cx="1979031" cy="1791051"/>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65" name="Google Shape;265;p25"/>
          <p:cNvPicPr preferRelativeResize="0"/>
          <p:nvPr/>
        </p:nvPicPr>
        <p:blipFill rotWithShape="1">
          <a:blip r:embed="rId3">
            <a:alphaModFix/>
          </a:blip>
          <a:srcRect b="0" l="0" r="0" t="0"/>
          <a:stretch/>
        </p:blipFill>
        <p:spPr>
          <a:xfrm>
            <a:off x="695614" y="3350195"/>
            <a:ext cx="8180306" cy="6968961"/>
          </a:xfrm>
          <a:prstGeom prst="rect">
            <a:avLst/>
          </a:prstGeom>
          <a:noFill/>
          <a:ln>
            <a:noFill/>
          </a:ln>
        </p:spPr>
      </p:pic>
      <p:grpSp>
        <p:nvGrpSpPr>
          <p:cNvPr id="266" name="Google Shape;266;p25"/>
          <p:cNvGrpSpPr/>
          <p:nvPr/>
        </p:nvGrpSpPr>
        <p:grpSpPr>
          <a:xfrm>
            <a:off x="9745167" y="3199403"/>
            <a:ext cx="7514133" cy="6730512"/>
            <a:chOff x="0" y="-123825"/>
            <a:chExt cx="1979031" cy="1772645"/>
          </a:xfrm>
        </p:grpSpPr>
        <p:sp>
          <p:nvSpPr>
            <p:cNvPr id="267" name="Google Shape;267;p25"/>
            <p:cNvSpPr/>
            <p:nvPr/>
          </p:nvSpPr>
          <p:spPr>
            <a:xfrm>
              <a:off x="0" y="0"/>
              <a:ext cx="1979031" cy="1648820"/>
            </a:xfrm>
            <a:custGeom>
              <a:rect b="b" l="l" r="r" t="t"/>
              <a:pathLst>
                <a:path extrusionOk="0" h="1648820" w="1979031">
                  <a:moveTo>
                    <a:pt x="52546" y="0"/>
                  </a:moveTo>
                  <a:lnTo>
                    <a:pt x="1926485" y="0"/>
                  </a:lnTo>
                  <a:cubicBezTo>
                    <a:pt x="1955505" y="0"/>
                    <a:pt x="1979031" y="23526"/>
                    <a:pt x="1979031" y="52546"/>
                  </a:cubicBezTo>
                  <a:lnTo>
                    <a:pt x="1979031" y="1596274"/>
                  </a:lnTo>
                  <a:cubicBezTo>
                    <a:pt x="1979031" y="1610210"/>
                    <a:pt x="1973495" y="1623575"/>
                    <a:pt x="1963641" y="1633430"/>
                  </a:cubicBezTo>
                  <a:cubicBezTo>
                    <a:pt x="1953786" y="1643284"/>
                    <a:pt x="1940421" y="1648820"/>
                    <a:pt x="1926485" y="1648820"/>
                  </a:cubicBezTo>
                  <a:lnTo>
                    <a:pt x="52546" y="1648820"/>
                  </a:lnTo>
                  <a:cubicBezTo>
                    <a:pt x="38610" y="1648820"/>
                    <a:pt x="25245" y="1643284"/>
                    <a:pt x="15390" y="1633430"/>
                  </a:cubicBezTo>
                  <a:cubicBezTo>
                    <a:pt x="5536" y="1623575"/>
                    <a:pt x="0" y="1610210"/>
                    <a:pt x="0" y="1596274"/>
                  </a:cubicBezTo>
                  <a:lnTo>
                    <a:pt x="0" y="52546"/>
                  </a:lnTo>
                  <a:cubicBezTo>
                    <a:pt x="0" y="23526"/>
                    <a:pt x="23526" y="0"/>
                    <a:pt x="5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txBox="1"/>
            <p:nvPr/>
          </p:nvSpPr>
          <p:spPr>
            <a:xfrm>
              <a:off x="0" y="-123825"/>
              <a:ext cx="1979031" cy="1772645"/>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69" name="Google Shape;269;p25"/>
          <p:cNvPicPr preferRelativeResize="0"/>
          <p:nvPr/>
        </p:nvPicPr>
        <p:blipFill rotWithShape="1">
          <a:blip r:embed="rId4">
            <a:alphaModFix/>
          </a:blip>
          <a:srcRect b="0" l="0" r="0" t="0"/>
          <a:stretch/>
        </p:blipFill>
        <p:spPr>
          <a:xfrm>
            <a:off x="9304686" y="3305158"/>
            <a:ext cx="8395096" cy="6989150"/>
          </a:xfrm>
          <a:prstGeom prst="rect">
            <a:avLst/>
          </a:prstGeom>
          <a:noFill/>
          <a:ln>
            <a:noFill/>
          </a:ln>
        </p:spPr>
      </p:pic>
      <p:sp>
        <p:nvSpPr>
          <p:cNvPr id="270" name="Google Shape;270;p25"/>
          <p:cNvSpPr txBox="1"/>
          <p:nvPr/>
        </p:nvSpPr>
        <p:spPr>
          <a:xfrm>
            <a:off x="1028700" y="599709"/>
            <a:ext cx="10326591"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Data Analysis</a:t>
            </a:r>
            <a:endParaRPr/>
          </a:p>
        </p:txBody>
      </p:sp>
      <p:sp>
        <p:nvSpPr>
          <p:cNvPr id="271" name="Google Shape;271;p25"/>
          <p:cNvSpPr txBox="1"/>
          <p:nvPr/>
        </p:nvSpPr>
        <p:spPr>
          <a:xfrm>
            <a:off x="1028700" y="1934897"/>
            <a:ext cx="16230600" cy="1000125"/>
          </a:xfrm>
          <a:prstGeom prst="rect">
            <a:avLst/>
          </a:prstGeom>
          <a:noFill/>
          <a:ln>
            <a:noFill/>
          </a:ln>
        </p:spPr>
        <p:txBody>
          <a:bodyPr anchorCtr="0" anchor="t" bIns="0" lIns="0" spcFirstLastPara="1" rIns="0" wrap="square" tIns="0">
            <a:spAutoFit/>
          </a:bodyPr>
          <a:lstStyle/>
          <a:p>
            <a:pPr indent="0" lvl="0" marL="0" marR="0" rtl="0" algn="l">
              <a:lnSpc>
                <a:spcPct val="16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Customers are unhappy with Warner &amp; Spencer's new packaging, which may be contributing to a decline in sales. Competitors offer better features and pricing, making it difficult for our product to stand out in the market.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75" name="Shape 275"/>
        <p:cNvGrpSpPr/>
        <p:nvPr/>
      </p:nvGrpSpPr>
      <p:grpSpPr>
        <a:xfrm>
          <a:off x="0" y="0"/>
          <a:ext cx="0" cy="0"/>
          <a:chOff x="0" y="0"/>
          <a:chExt cx="0" cy="0"/>
        </a:xfrm>
      </p:grpSpPr>
      <p:sp>
        <p:nvSpPr>
          <p:cNvPr id="276" name="Google Shape;276;p26"/>
          <p:cNvSpPr txBox="1"/>
          <p:nvPr/>
        </p:nvSpPr>
        <p:spPr>
          <a:xfrm>
            <a:off x="1028700" y="599709"/>
            <a:ext cx="11534821"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Conclusion</a:t>
            </a:r>
            <a:endParaRPr/>
          </a:p>
        </p:txBody>
      </p:sp>
      <p:sp>
        <p:nvSpPr>
          <p:cNvPr id="277" name="Google Shape;277;p26"/>
          <p:cNvSpPr txBox="1"/>
          <p:nvPr/>
        </p:nvSpPr>
        <p:spPr>
          <a:xfrm>
            <a:off x="3816256" y="4231184"/>
            <a:ext cx="10655487" cy="1514475"/>
          </a:xfrm>
          <a:prstGeom prst="rect">
            <a:avLst/>
          </a:prstGeom>
          <a:noFill/>
          <a:ln>
            <a:noFill/>
          </a:ln>
        </p:spPr>
        <p:txBody>
          <a:bodyPr anchorCtr="0" anchor="t" bIns="0" lIns="0" spcFirstLastPara="1" rIns="0" wrap="square" tIns="0">
            <a:spAutoFit/>
          </a:bodyPr>
          <a:lstStyle/>
          <a:p>
            <a:pPr indent="0" lvl="0" marL="0" marR="0" rtl="0" algn="ctr">
              <a:lnSpc>
                <a:spcPct val="16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By implementing a well-researched and innovative sales strategy, our goal is not only to boost immediate sales figures but also to establish a sustainable framework for continued growth and success.</a:t>
            </a:r>
            <a:endParaRPr/>
          </a:p>
        </p:txBody>
      </p:sp>
      <p:cxnSp>
        <p:nvCxnSpPr>
          <p:cNvPr id="278" name="Google Shape;278;p26"/>
          <p:cNvCxnSpPr/>
          <p:nvPr/>
        </p:nvCxnSpPr>
        <p:spPr>
          <a:xfrm>
            <a:off x="5897880" y="3568974"/>
            <a:ext cx="6492240" cy="0"/>
          </a:xfrm>
          <a:prstGeom prst="straightConnector1">
            <a:avLst/>
          </a:prstGeom>
          <a:noFill/>
          <a:ln cap="flat" cmpd="sng" w="76200">
            <a:solidFill>
              <a:srgbClr val="0F4662"/>
            </a:solidFill>
            <a:prstDash val="solid"/>
            <a:round/>
            <a:headEnd len="sm" w="sm" type="none"/>
            <a:tailEnd len="sm" w="sm" type="none"/>
          </a:ln>
        </p:spPr>
      </p:cxnSp>
      <p:cxnSp>
        <p:nvCxnSpPr>
          <p:cNvPr id="279" name="Google Shape;279;p26"/>
          <p:cNvCxnSpPr/>
          <p:nvPr/>
        </p:nvCxnSpPr>
        <p:spPr>
          <a:xfrm>
            <a:off x="5897880" y="7171009"/>
            <a:ext cx="6492240" cy="0"/>
          </a:xfrm>
          <a:prstGeom prst="straightConnector1">
            <a:avLst/>
          </a:prstGeom>
          <a:noFill/>
          <a:ln cap="flat" cmpd="sng" w="76200">
            <a:solidFill>
              <a:srgbClr val="0F4662"/>
            </a:solidFill>
            <a:prstDash val="solid"/>
            <a:round/>
            <a:headEnd len="sm" w="sm" type="none"/>
            <a:tailEnd len="sm" w="sm" type="none"/>
          </a:ln>
        </p:spPr>
      </p:cxnSp>
      <p:sp>
        <p:nvSpPr>
          <p:cNvPr id="280" name="Google Shape;280;p26"/>
          <p:cNvSpPr/>
          <p:nvPr/>
        </p:nvSpPr>
        <p:spPr>
          <a:xfrm>
            <a:off x="8304001" y="2470557"/>
            <a:ext cx="1679997" cy="249900"/>
          </a:xfrm>
          <a:custGeom>
            <a:rect b="b" l="l" r="r" t="t"/>
            <a:pathLst>
              <a:path extrusionOk="0" h="249900" w="1679997">
                <a:moveTo>
                  <a:pt x="0" y="0"/>
                </a:moveTo>
                <a:lnTo>
                  <a:pt x="1679998" y="0"/>
                </a:lnTo>
                <a:lnTo>
                  <a:pt x="1679998" y="249899"/>
                </a:lnTo>
                <a:lnTo>
                  <a:pt x="0" y="249899"/>
                </a:lnTo>
                <a:lnTo>
                  <a:pt x="0" y="0"/>
                </a:lnTo>
                <a:close/>
              </a:path>
            </a:pathLst>
          </a:custGeom>
          <a:blipFill rotWithShape="1">
            <a:blip r:embed="rId3">
              <a:alphaModFix/>
            </a:blip>
            <a:stretch>
              <a:fillRect b="0" l="0" r="0" t="0"/>
            </a:stretch>
          </a:blipFill>
          <a:ln>
            <a:noFill/>
          </a:ln>
        </p:spPr>
      </p:sp>
      <p:sp>
        <p:nvSpPr>
          <p:cNvPr id="281" name="Google Shape;281;p26"/>
          <p:cNvSpPr/>
          <p:nvPr/>
        </p:nvSpPr>
        <p:spPr>
          <a:xfrm>
            <a:off x="8304001" y="8019527"/>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85" name="Shape 285"/>
        <p:cNvGrpSpPr/>
        <p:nvPr/>
      </p:nvGrpSpPr>
      <p:grpSpPr>
        <a:xfrm>
          <a:off x="0" y="0"/>
          <a:ext cx="0" cy="0"/>
          <a:chOff x="0" y="0"/>
          <a:chExt cx="0" cy="0"/>
        </a:xfrm>
      </p:grpSpPr>
      <p:sp>
        <p:nvSpPr>
          <p:cNvPr id="286" name="Google Shape;286;p27"/>
          <p:cNvSpPr txBox="1"/>
          <p:nvPr/>
        </p:nvSpPr>
        <p:spPr>
          <a:xfrm>
            <a:off x="3442710" y="3369664"/>
            <a:ext cx="11402580" cy="31857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18577" u="none" cap="none" strike="noStrike">
                <a:solidFill>
                  <a:srgbClr val="0F4662"/>
                </a:solidFill>
                <a:latin typeface="Cormorant Garamond"/>
                <a:ea typeface="Cormorant Garamond"/>
                <a:cs typeface="Cormorant Garamond"/>
                <a:sym typeface="Cormorant Garamond"/>
              </a:rPr>
              <a:t>Thank you</a:t>
            </a:r>
            <a:endParaRPr/>
          </a:p>
        </p:txBody>
      </p:sp>
      <p:cxnSp>
        <p:nvCxnSpPr>
          <p:cNvPr id="287" name="Google Shape;287;p27"/>
          <p:cNvCxnSpPr/>
          <p:nvPr/>
        </p:nvCxnSpPr>
        <p:spPr>
          <a:xfrm>
            <a:off x="5897880" y="2215083"/>
            <a:ext cx="6492240" cy="0"/>
          </a:xfrm>
          <a:prstGeom prst="straightConnector1">
            <a:avLst/>
          </a:prstGeom>
          <a:noFill/>
          <a:ln cap="flat" cmpd="sng" w="76200">
            <a:solidFill>
              <a:srgbClr val="0F4662"/>
            </a:solidFill>
            <a:prstDash val="solid"/>
            <a:round/>
            <a:headEnd len="sm" w="sm" type="none"/>
            <a:tailEnd len="sm" w="sm" type="none"/>
          </a:ln>
        </p:spPr>
      </p:cxnSp>
      <p:sp>
        <p:nvSpPr>
          <p:cNvPr id="288" name="Google Shape;288;p27"/>
          <p:cNvSpPr/>
          <p:nvPr/>
        </p:nvSpPr>
        <p:spPr>
          <a:xfrm>
            <a:off x="8304001" y="1116666"/>
            <a:ext cx="1679997" cy="249900"/>
          </a:xfrm>
          <a:custGeom>
            <a:rect b="b" l="l" r="r" t="t"/>
            <a:pathLst>
              <a:path extrusionOk="0" h="249900" w="1679997">
                <a:moveTo>
                  <a:pt x="0" y="0"/>
                </a:moveTo>
                <a:lnTo>
                  <a:pt x="1679998" y="0"/>
                </a:lnTo>
                <a:lnTo>
                  <a:pt x="1679998" y="249899"/>
                </a:lnTo>
                <a:lnTo>
                  <a:pt x="0" y="249899"/>
                </a:lnTo>
                <a:lnTo>
                  <a:pt x="0" y="0"/>
                </a:lnTo>
                <a:close/>
              </a:path>
            </a:pathLst>
          </a:custGeom>
          <a:blipFill rotWithShape="1">
            <a:blip r:embed="rId3">
              <a:alphaModFix/>
            </a:blip>
            <a:stretch>
              <a:fillRect b="0" l="0" r="0" t="0"/>
            </a:stretch>
          </a:blipFill>
          <a:ln>
            <a:noFill/>
          </a:ln>
        </p:spPr>
      </p:sp>
      <p:cxnSp>
        <p:nvCxnSpPr>
          <p:cNvPr id="289" name="Google Shape;289;p27"/>
          <p:cNvCxnSpPr/>
          <p:nvPr/>
        </p:nvCxnSpPr>
        <p:spPr>
          <a:xfrm>
            <a:off x="5897880" y="8159883"/>
            <a:ext cx="6492240" cy="0"/>
          </a:xfrm>
          <a:prstGeom prst="straightConnector1">
            <a:avLst/>
          </a:prstGeom>
          <a:noFill/>
          <a:ln cap="flat" cmpd="sng" w="76200">
            <a:solidFill>
              <a:srgbClr val="0F4662"/>
            </a:solidFill>
            <a:prstDash val="solid"/>
            <a:round/>
            <a:headEnd len="sm" w="sm" type="none"/>
            <a:tailEnd len="sm" w="sm" type="none"/>
          </a:ln>
        </p:spPr>
      </p:cxnSp>
      <p:sp>
        <p:nvSpPr>
          <p:cNvPr id="290" name="Google Shape;290;p27"/>
          <p:cNvSpPr/>
          <p:nvPr/>
        </p:nvSpPr>
        <p:spPr>
          <a:xfrm>
            <a:off x="8304001" y="9008400"/>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3" name="Shape 93"/>
        <p:cNvGrpSpPr/>
        <p:nvPr/>
      </p:nvGrpSpPr>
      <p:grpSpPr>
        <a:xfrm>
          <a:off x="0" y="0"/>
          <a:ext cx="0" cy="0"/>
          <a:chOff x="0" y="0"/>
          <a:chExt cx="0" cy="0"/>
        </a:xfrm>
      </p:grpSpPr>
      <p:grpSp>
        <p:nvGrpSpPr>
          <p:cNvPr id="94" name="Google Shape;94;p14"/>
          <p:cNvGrpSpPr/>
          <p:nvPr/>
        </p:nvGrpSpPr>
        <p:grpSpPr>
          <a:xfrm>
            <a:off x="-62" y="513002"/>
            <a:ext cx="18288122" cy="2103476"/>
            <a:chOff x="0" y="-47625"/>
            <a:chExt cx="4816593" cy="1127325"/>
          </a:xfrm>
        </p:grpSpPr>
        <p:sp>
          <p:nvSpPr>
            <p:cNvPr id="95" name="Google Shape;95;p14"/>
            <p:cNvSpPr/>
            <p:nvPr/>
          </p:nvSpPr>
          <p:spPr>
            <a:xfrm>
              <a:off x="0" y="0"/>
              <a:ext cx="4816592" cy="1079700"/>
            </a:xfrm>
            <a:custGeom>
              <a:rect b="b" l="l" r="r" t="t"/>
              <a:pathLst>
                <a:path extrusionOk="0" h="1079700" w="4816592">
                  <a:moveTo>
                    <a:pt x="0" y="0"/>
                  </a:moveTo>
                  <a:lnTo>
                    <a:pt x="4816592" y="0"/>
                  </a:lnTo>
                  <a:lnTo>
                    <a:pt x="4816592" y="1079700"/>
                  </a:lnTo>
                  <a:lnTo>
                    <a:pt x="0" y="1079700"/>
                  </a:lnTo>
                  <a:close/>
                </a:path>
              </a:pathLst>
            </a:custGeom>
            <a:solidFill>
              <a:srgbClr val="DBE5EA"/>
            </a:solidFill>
            <a:ln>
              <a:noFill/>
            </a:ln>
          </p:spPr>
        </p:sp>
        <p:sp>
          <p:nvSpPr>
            <p:cNvPr id="96" name="Google Shape;96;p14"/>
            <p:cNvSpPr txBox="1"/>
            <p:nvPr/>
          </p:nvSpPr>
          <p:spPr>
            <a:xfrm>
              <a:off x="0" y="-47625"/>
              <a:ext cx="4816593" cy="1127325"/>
            </a:xfrm>
            <a:prstGeom prst="rect">
              <a:avLst/>
            </a:prstGeom>
            <a:noFill/>
            <a:ln>
              <a:noFill/>
            </a:ln>
          </p:spPr>
          <p:txBody>
            <a:bodyPr anchorCtr="0" anchor="ctr" bIns="50800" lIns="50800" spcFirstLastPara="1" rIns="50800" wrap="square" tIns="50800">
              <a:noAutofit/>
            </a:bodyPr>
            <a:lstStyle/>
            <a:p>
              <a:pPr indent="0" lvl="0" marL="0" marR="0" rtl="0" algn="ctr">
                <a:lnSpc>
                  <a:spcPct val="205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4"/>
          <p:cNvSpPr txBox="1"/>
          <p:nvPr/>
        </p:nvSpPr>
        <p:spPr>
          <a:xfrm>
            <a:off x="876300" y="1103034"/>
            <a:ext cx="99150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6000" u="none" cap="none" strike="noStrike">
                <a:solidFill>
                  <a:srgbClr val="0F4662"/>
                </a:solidFill>
                <a:latin typeface="Lexend Medium"/>
                <a:ea typeface="Lexend Medium"/>
                <a:cs typeface="Lexend Medium"/>
                <a:sym typeface="Lexend Medium"/>
              </a:rPr>
              <a:t>Team Members</a:t>
            </a:r>
            <a:endParaRPr sz="6000">
              <a:latin typeface="Lexend Medium"/>
              <a:ea typeface="Lexend Medium"/>
              <a:cs typeface="Lexend Medium"/>
              <a:sym typeface="Lexend Medium"/>
            </a:endParaRPr>
          </a:p>
        </p:txBody>
      </p:sp>
      <p:sp>
        <p:nvSpPr>
          <p:cNvPr id="98" name="Google Shape;98;p14"/>
          <p:cNvSpPr txBox="1"/>
          <p:nvPr/>
        </p:nvSpPr>
        <p:spPr>
          <a:xfrm>
            <a:off x="882868" y="33704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Abdelrahman Abdelnaser</a:t>
            </a:r>
            <a:endParaRPr sz="3000"/>
          </a:p>
        </p:txBody>
      </p:sp>
      <p:cxnSp>
        <p:nvCxnSpPr>
          <p:cNvPr id="99" name="Google Shape;99;p14"/>
          <p:cNvCxnSpPr/>
          <p:nvPr/>
        </p:nvCxnSpPr>
        <p:spPr>
          <a:xfrm>
            <a:off x="5897880" y="8681205"/>
            <a:ext cx="6492240" cy="0"/>
          </a:xfrm>
          <a:prstGeom prst="straightConnector1">
            <a:avLst/>
          </a:prstGeom>
          <a:noFill/>
          <a:ln cap="flat" cmpd="sng" w="76200">
            <a:solidFill>
              <a:srgbClr val="0F4662"/>
            </a:solidFill>
            <a:prstDash val="solid"/>
            <a:round/>
            <a:headEnd len="sm" w="sm" type="none"/>
            <a:tailEnd len="sm" w="sm" type="none"/>
          </a:ln>
        </p:spPr>
      </p:cxnSp>
      <p:sp>
        <p:nvSpPr>
          <p:cNvPr id="100" name="Google Shape;100;p14"/>
          <p:cNvSpPr/>
          <p:nvPr/>
        </p:nvSpPr>
        <p:spPr>
          <a:xfrm>
            <a:off x="8304001" y="9529723"/>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
        <p:nvSpPr>
          <p:cNvPr id="101" name="Google Shape;101;p14"/>
          <p:cNvSpPr txBox="1"/>
          <p:nvPr/>
        </p:nvSpPr>
        <p:spPr>
          <a:xfrm>
            <a:off x="12392317" y="33094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Aya</a:t>
            </a:r>
            <a:endParaRPr sz="3000"/>
          </a:p>
        </p:txBody>
      </p:sp>
      <p:sp>
        <p:nvSpPr>
          <p:cNvPr id="102" name="Google Shape;102;p14"/>
          <p:cNvSpPr txBox="1"/>
          <p:nvPr/>
        </p:nvSpPr>
        <p:spPr>
          <a:xfrm>
            <a:off x="12392317" y="39560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Fatma</a:t>
            </a:r>
            <a:endParaRPr sz="3000"/>
          </a:p>
        </p:txBody>
      </p:sp>
      <p:sp>
        <p:nvSpPr>
          <p:cNvPr id="103" name="Google Shape;103;p14"/>
          <p:cNvSpPr txBox="1"/>
          <p:nvPr/>
        </p:nvSpPr>
        <p:spPr>
          <a:xfrm>
            <a:off x="12392317" y="46026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Rehab</a:t>
            </a:r>
            <a:endParaRPr sz="3000"/>
          </a:p>
        </p:txBody>
      </p:sp>
      <p:sp>
        <p:nvSpPr>
          <p:cNvPr id="104" name="Google Shape;104;p14"/>
          <p:cNvSpPr txBox="1"/>
          <p:nvPr/>
        </p:nvSpPr>
        <p:spPr>
          <a:xfrm>
            <a:off x="882868" y="4103980"/>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Muhamed</a:t>
            </a:r>
            <a:endParaRPr sz="3000"/>
          </a:p>
        </p:txBody>
      </p:sp>
      <p:sp>
        <p:nvSpPr>
          <p:cNvPr id="105" name="Google Shape;105;p14"/>
          <p:cNvSpPr txBox="1"/>
          <p:nvPr/>
        </p:nvSpPr>
        <p:spPr>
          <a:xfrm>
            <a:off x="878493" y="48375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Mahmoud</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9" name="Shape 109"/>
        <p:cNvGrpSpPr/>
        <p:nvPr/>
      </p:nvGrpSpPr>
      <p:grpSpPr>
        <a:xfrm>
          <a:off x="0" y="0"/>
          <a:ext cx="0" cy="0"/>
          <a:chOff x="0" y="0"/>
          <a:chExt cx="0" cy="0"/>
        </a:xfrm>
      </p:grpSpPr>
      <p:grpSp>
        <p:nvGrpSpPr>
          <p:cNvPr id="110" name="Google Shape;110;p15"/>
          <p:cNvGrpSpPr/>
          <p:nvPr/>
        </p:nvGrpSpPr>
        <p:grpSpPr>
          <a:xfrm>
            <a:off x="-62" y="513002"/>
            <a:ext cx="18288118" cy="2103616"/>
            <a:chOff x="0" y="-47625"/>
            <a:chExt cx="4816592" cy="1127400"/>
          </a:xfrm>
        </p:grpSpPr>
        <p:sp>
          <p:nvSpPr>
            <p:cNvPr id="111" name="Google Shape;111;p15"/>
            <p:cNvSpPr/>
            <p:nvPr/>
          </p:nvSpPr>
          <p:spPr>
            <a:xfrm>
              <a:off x="0" y="0"/>
              <a:ext cx="4816592" cy="1079700"/>
            </a:xfrm>
            <a:custGeom>
              <a:rect b="b" l="l" r="r" t="t"/>
              <a:pathLst>
                <a:path extrusionOk="0" h="1079700" w="4816592">
                  <a:moveTo>
                    <a:pt x="0" y="0"/>
                  </a:moveTo>
                  <a:lnTo>
                    <a:pt x="4816592" y="0"/>
                  </a:lnTo>
                  <a:lnTo>
                    <a:pt x="4816592" y="1079700"/>
                  </a:lnTo>
                  <a:lnTo>
                    <a:pt x="0" y="1079700"/>
                  </a:lnTo>
                  <a:close/>
                </a:path>
              </a:pathLst>
            </a:custGeom>
            <a:solidFill>
              <a:srgbClr val="DBE5EA"/>
            </a:solidFill>
            <a:ln>
              <a:noFill/>
            </a:ln>
          </p:spPr>
        </p:sp>
        <p:sp>
          <p:nvSpPr>
            <p:cNvPr id="112" name="Google Shape;112;p15"/>
            <p:cNvSpPr txBox="1"/>
            <p:nvPr/>
          </p:nvSpPr>
          <p:spPr>
            <a:xfrm>
              <a:off x="0" y="-47625"/>
              <a:ext cx="4816500" cy="1127400"/>
            </a:xfrm>
            <a:prstGeom prst="rect">
              <a:avLst/>
            </a:prstGeom>
            <a:noFill/>
            <a:ln>
              <a:noFill/>
            </a:ln>
          </p:spPr>
          <p:txBody>
            <a:bodyPr anchorCtr="0" anchor="ctr" bIns="50800" lIns="50800" spcFirstLastPara="1" rIns="50800" wrap="square" tIns="50800">
              <a:noAutofit/>
            </a:bodyPr>
            <a:lstStyle/>
            <a:p>
              <a:pPr indent="0" lvl="0" marL="0" marR="0" rtl="0" algn="ctr">
                <a:lnSpc>
                  <a:spcPct val="205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3" name="Google Shape;113;p15"/>
          <p:cNvSpPr txBox="1"/>
          <p:nvPr/>
        </p:nvSpPr>
        <p:spPr>
          <a:xfrm>
            <a:off x="876300" y="1103034"/>
            <a:ext cx="99150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6000">
                <a:solidFill>
                  <a:srgbClr val="0F4662"/>
                </a:solidFill>
                <a:latin typeface="Lexend Medium"/>
                <a:ea typeface="Lexend Medium"/>
                <a:cs typeface="Lexend Medium"/>
                <a:sym typeface="Lexend Medium"/>
              </a:rPr>
              <a:t>Repeated</a:t>
            </a:r>
            <a:endParaRPr sz="6000">
              <a:latin typeface="Lexend Medium"/>
              <a:ea typeface="Lexend Medium"/>
              <a:cs typeface="Lexend Medium"/>
              <a:sym typeface="Lexend Medium"/>
            </a:endParaRPr>
          </a:p>
        </p:txBody>
      </p:sp>
      <p:sp>
        <p:nvSpPr>
          <p:cNvPr id="114" name="Google Shape;114;p15"/>
          <p:cNvSpPr txBox="1"/>
          <p:nvPr/>
        </p:nvSpPr>
        <p:spPr>
          <a:xfrm>
            <a:off x="882868" y="33704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Abdelrahman Abdelnaser</a:t>
            </a:r>
            <a:endParaRPr sz="3000"/>
          </a:p>
        </p:txBody>
      </p:sp>
      <p:cxnSp>
        <p:nvCxnSpPr>
          <p:cNvPr id="115" name="Google Shape;115;p15"/>
          <p:cNvCxnSpPr/>
          <p:nvPr/>
        </p:nvCxnSpPr>
        <p:spPr>
          <a:xfrm>
            <a:off x="5897880" y="8681205"/>
            <a:ext cx="6492300" cy="0"/>
          </a:xfrm>
          <a:prstGeom prst="straightConnector1">
            <a:avLst/>
          </a:prstGeom>
          <a:noFill/>
          <a:ln cap="flat" cmpd="sng" w="76200">
            <a:solidFill>
              <a:srgbClr val="0F4662"/>
            </a:solidFill>
            <a:prstDash val="solid"/>
            <a:round/>
            <a:headEnd len="sm" w="sm" type="none"/>
            <a:tailEnd len="sm" w="sm" type="none"/>
          </a:ln>
        </p:spPr>
      </p:cxnSp>
      <p:sp>
        <p:nvSpPr>
          <p:cNvPr id="116" name="Google Shape;116;p15"/>
          <p:cNvSpPr/>
          <p:nvPr/>
        </p:nvSpPr>
        <p:spPr>
          <a:xfrm>
            <a:off x="8304001" y="9529723"/>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
        <p:nvSpPr>
          <p:cNvPr id="117" name="Google Shape;117;p15"/>
          <p:cNvSpPr txBox="1"/>
          <p:nvPr/>
        </p:nvSpPr>
        <p:spPr>
          <a:xfrm>
            <a:off x="12392317" y="33094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Aya</a:t>
            </a:r>
            <a:endParaRPr sz="3000"/>
          </a:p>
        </p:txBody>
      </p:sp>
      <p:sp>
        <p:nvSpPr>
          <p:cNvPr id="118" name="Google Shape;118;p15"/>
          <p:cNvSpPr txBox="1"/>
          <p:nvPr/>
        </p:nvSpPr>
        <p:spPr>
          <a:xfrm>
            <a:off x="12392317" y="39560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Fatma</a:t>
            </a:r>
            <a:endParaRPr sz="3000"/>
          </a:p>
        </p:txBody>
      </p:sp>
      <p:sp>
        <p:nvSpPr>
          <p:cNvPr id="119" name="Google Shape;119;p15"/>
          <p:cNvSpPr txBox="1"/>
          <p:nvPr/>
        </p:nvSpPr>
        <p:spPr>
          <a:xfrm>
            <a:off x="12392317" y="46026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Rehab</a:t>
            </a:r>
            <a:endParaRPr sz="3000"/>
          </a:p>
        </p:txBody>
      </p:sp>
      <p:sp>
        <p:nvSpPr>
          <p:cNvPr id="120" name="Google Shape;120;p15"/>
          <p:cNvSpPr txBox="1"/>
          <p:nvPr/>
        </p:nvSpPr>
        <p:spPr>
          <a:xfrm>
            <a:off x="882868" y="4103980"/>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Muhamed</a:t>
            </a:r>
            <a:endParaRPr sz="3000"/>
          </a:p>
        </p:txBody>
      </p:sp>
      <p:sp>
        <p:nvSpPr>
          <p:cNvPr id="121" name="Google Shape;121;p15"/>
          <p:cNvSpPr txBox="1"/>
          <p:nvPr/>
        </p:nvSpPr>
        <p:spPr>
          <a:xfrm>
            <a:off x="878493" y="4837517"/>
            <a:ext cx="50172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Mahmoud</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5" name="Shape 125"/>
        <p:cNvGrpSpPr/>
        <p:nvPr/>
      </p:nvGrpSpPr>
      <p:grpSpPr>
        <a:xfrm>
          <a:off x="0" y="0"/>
          <a:ext cx="0" cy="0"/>
          <a:chOff x="0" y="0"/>
          <a:chExt cx="0" cy="0"/>
        </a:xfrm>
      </p:grpSpPr>
      <p:sp>
        <p:nvSpPr>
          <p:cNvPr id="126" name="Google Shape;126;p16"/>
          <p:cNvSpPr txBox="1"/>
          <p:nvPr/>
        </p:nvSpPr>
        <p:spPr>
          <a:xfrm>
            <a:off x="4163754" y="4293667"/>
            <a:ext cx="9960600" cy="2253000"/>
          </a:xfrm>
          <a:prstGeom prst="rect">
            <a:avLst/>
          </a:prstGeom>
          <a:noFill/>
          <a:ln>
            <a:noFill/>
          </a:ln>
        </p:spPr>
        <p:txBody>
          <a:bodyPr anchorCtr="0" anchor="t" bIns="0" lIns="0" spcFirstLastPara="1" rIns="0" wrap="square" tIns="0">
            <a:spAutoFit/>
          </a:bodyPr>
          <a:lstStyle/>
          <a:p>
            <a:pPr indent="0" lvl="0" marL="0" marR="0" rtl="0" algn="ctr">
              <a:lnSpc>
                <a:spcPct val="169958"/>
              </a:lnSpc>
              <a:spcBef>
                <a:spcPts val="0"/>
              </a:spcBef>
              <a:spcAft>
                <a:spcPts val="0"/>
              </a:spcAft>
              <a:buNone/>
            </a:pPr>
            <a:r>
              <a:rPr lang="en-US" sz="2400">
                <a:solidFill>
                  <a:srgbClr val="0F4662"/>
                </a:solidFill>
                <a:latin typeface="Quicksand"/>
                <a:ea typeface="Quicksand"/>
                <a:cs typeface="Quicksand"/>
                <a:sym typeface="Quicksand"/>
              </a:rPr>
              <a:t>Brief About The Business</a:t>
            </a:r>
            <a:endParaRPr sz="2400">
              <a:solidFill>
                <a:srgbClr val="0F4662"/>
              </a:solidFill>
              <a:latin typeface="Quicksand"/>
              <a:ea typeface="Quicksand"/>
              <a:cs typeface="Quicksand"/>
              <a:sym typeface="Quicksand"/>
            </a:endParaRPr>
          </a:p>
          <a:p>
            <a:pPr indent="0" lvl="0" marL="0" marR="0" rtl="0" algn="ctr">
              <a:lnSpc>
                <a:spcPct val="169958"/>
              </a:lnSpc>
              <a:spcBef>
                <a:spcPts val="0"/>
              </a:spcBef>
              <a:spcAft>
                <a:spcPts val="0"/>
              </a:spcAft>
              <a:buNone/>
            </a:pPr>
            <a:r>
              <a:t/>
            </a:r>
            <a:endParaRPr sz="2400">
              <a:solidFill>
                <a:srgbClr val="0F4662"/>
              </a:solidFill>
              <a:latin typeface="Quicksand"/>
              <a:ea typeface="Quicksand"/>
              <a:cs typeface="Quicksand"/>
              <a:sym typeface="Quicksand"/>
            </a:endParaRPr>
          </a:p>
          <a:p>
            <a:pPr indent="0" lvl="0" marL="0" marR="0" rtl="0" algn="ctr">
              <a:lnSpc>
                <a:spcPct val="169958"/>
              </a:lnSpc>
              <a:spcBef>
                <a:spcPts val="0"/>
              </a:spcBef>
              <a:spcAft>
                <a:spcPts val="0"/>
              </a:spcAft>
              <a:buNone/>
            </a:pPr>
            <a:r>
              <a:t/>
            </a:r>
            <a:endParaRPr sz="2400">
              <a:solidFill>
                <a:srgbClr val="0F4662"/>
              </a:solidFill>
              <a:latin typeface="Quicksand"/>
              <a:ea typeface="Quicksand"/>
              <a:cs typeface="Quicksand"/>
              <a:sym typeface="Quicksand"/>
            </a:endParaRPr>
          </a:p>
          <a:p>
            <a:pPr indent="0" lvl="0" marL="0" marR="0" rtl="0" algn="l">
              <a:lnSpc>
                <a:spcPct val="169958"/>
              </a:lnSpc>
              <a:spcBef>
                <a:spcPts val="0"/>
              </a:spcBef>
              <a:spcAft>
                <a:spcPts val="0"/>
              </a:spcAft>
              <a:buNone/>
            </a:pPr>
            <a:r>
              <a:t/>
            </a:r>
            <a:endParaRPr sz="2400">
              <a:solidFill>
                <a:srgbClr val="0F4662"/>
              </a:solidFill>
              <a:latin typeface="Quicksand"/>
              <a:ea typeface="Quicksand"/>
              <a:cs typeface="Quicksand"/>
              <a:sym typeface="Quicksand"/>
            </a:endParaRPr>
          </a:p>
        </p:txBody>
      </p:sp>
      <p:cxnSp>
        <p:nvCxnSpPr>
          <p:cNvPr id="127" name="Google Shape;127;p16"/>
          <p:cNvCxnSpPr/>
          <p:nvPr/>
        </p:nvCxnSpPr>
        <p:spPr>
          <a:xfrm>
            <a:off x="5897880" y="3568974"/>
            <a:ext cx="6492240" cy="0"/>
          </a:xfrm>
          <a:prstGeom prst="straightConnector1">
            <a:avLst/>
          </a:prstGeom>
          <a:noFill/>
          <a:ln cap="flat" cmpd="sng" w="76200">
            <a:solidFill>
              <a:srgbClr val="0F4662"/>
            </a:solidFill>
            <a:prstDash val="solid"/>
            <a:round/>
            <a:headEnd len="sm" w="sm" type="none"/>
            <a:tailEnd len="sm" w="sm" type="none"/>
          </a:ln>
        </p:spPr>
      </p:cxnSp>
      <p:cxnSp>
        <p:nvCxnSpPr>
          <p:cNvPr id="128" name="Google Shape;128;p16"/>
          <p:cNvCxnSpPr/>
          <p:nvPr/>
        </p:nvCxnSpPr>
        <p:spPr>
          <a:xfrm>
            <a:off x="5897880" y="7171009"/>
            <a:ext cx="6492240" cy="0"/>
          </a:xfrm>
          <a:prstGeom prst="straightConnector1">
            <a:avLst/>
          </a:prstGeom>
          <a:noFill/>
          <a:ln cap="flat" cmpd="sng" w="76200">
            <a:solidFill>
              <a:srgbClr val="0F4662"/>
            </a:solidFill>
            <a:prstDash val="solid"/>
            <a:round/>
            <a:headEnd len="sm" w="sm" type="none"/>
            <a:tailEnd len="sm" w="sm" type="none"/>
          </a:ln>
        </p:spPr>
      </p:cxnSp>
      <p:sp>
        <p:nvSpPr>
          <p:cNvPr id="129" name="Google Shape;129;p16"/>
          <p:cNvSpPr/>
          <p:nvPr/>
        </p:nvSpPr>
        <p:spPr>
          <a:xfrm>
            <a:off x="8304001" y="2470557"/>
            <a:ext cx="1679997" cy="249900"/>
          </a:xfrm>
          <a:custGeom>
            <a:rect b="b" l="l" r="r" t="t"/>
            <a:pathLst>
              <a:path extrusionOk="0" h="249900" w="1679997">
                <a:moveTo>
                  <a:pt x="0" y="0"/>
                </a:moveTo>
                <a:lnTo>
                  <a:pt x="1679998" y="0"/>
                </a:lnTo>
                <a:lnTo>
                  <a:pt x="1679998" y="249899"/>
                </a:lnTo>
                <a:lnTo>
                  <a:pt x="0" y="249899"/>
                </a:lnTo>
                <a:lnTo>
                  <a:pt x="0" y="0"/>
                </a:lnTo>
                <a:close/>
              </a:path>
            </a:pathLst>
          </a:custGeom>
          <a:blipFill rotWithShape="1">
            <a:blip r:embed="rId3">
              <a:alphaModFix/>
            </a:blip>
            <a:stretch>
              <a:fillRect b="0" l="0" r="0" t="0"/>
            </a:stretch>
          </a:blipFill>
          <a:ln>
            <a:noFill/>
          </a:ln>
        </p:spPr>
      </p:sp>
      <p:sp>
        <p:nvSpPr>
          <p:cNvPr id="130" name="Google Shape;130;p16"/>
          <p:cNvSpPr txBox="1"/>
          <p:nvPr/>
        </p:nvSpPr>
        <p:spPr>
          <a:xfrm>
            <a:off x="1028700" y="599709"/>
            <a:ext cx="80481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6000" u="none" cap="none" strike="noStrike">
                <a:solidFill>
                  <a:srgbClr val="0F4662"/>
                </a:solidFill>
                <a:latin typeface="Lexend Medium"/>
                <a:ea typeface="Lexend Medium"/>
                <a:cs typeface="Lexend Medium"/>
                <a:sym typeface="Lexend Medium"/>
              </a:rPr>
              <a:t>Introduction</a:t>
            </a:r>
            <a:endParaRPr sz="6000">
              <a:latin typeface="Lexend Medium"/>
              <a:ea typeface="Lexend Medium"/>
              <a:cs typeface="Lexend Medium"/>
              <a:sym typeface="Lexend Medium"/>
            </a:endParaRPr>
          </a:p>
        </p:txBody>
      </p:sp>
      <p:sp>
        <p:nvSpPr>
          <p:cNvPr id="131" name="Google Shape;131;p16"/>
          <p:cNvSpPr/>
          <p:nvPr/>
        </p:nvSpPr>
        <p:spPr>
          <a:xfrm>
            <a:off x="8304001" y="8019527"/>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35" name="Shape 135"/>
        <p:cNvGrpSpPr/>
        <p:nvPr/>
      </p:nvGrpSpPr>
      <p:grpSpPr>
        <a:xfrm>
          <a:off x="0" y="0"/>
          <a:ext cx="0" cy="0"/>
          <a:chOff x="0" y="0"/>
          <a:chExt cx="0" cy="0"/>
        </a:xfrm>
      </p:grpSpPr>
      <p:grpSp>
        <p:nvGrpSpPr>
          <p:cNvPr id="136" name="Google Shape;136;p17"/>
          <p:cNvGrpSpPr/>
          <p:nvPr/>
        </p:nvGrpSpPr>
        <p:grpSpPr>
          <a:xfrm>
            <a:off x="14093893" y="-164977"/>
            <a:ext cx="4194107" cy="10451977"/>
            <a:chOff x="0" y="-47625"/>
            <a:chExt cx="1104621" cy="2752784"/>
          </a:xfrm>
        </p:grpSpPr>
        <p:sp>
          <p:nvSpPr>
            <p:cNvPr id="137" name="Google Shape;137;p17"/>
            <p:cNvSpPr/>
            <p:nvPr/>
          </p:nvSpPr>
          <p:spPr>
            <a:xfrm>
              <a:off x="0" y="0"/>
              <a:ext cx="1104621" cy="2705159"/>
            </a:xfrm>
            <a:custGeom>
              <a:rect b="b" l="l" r="r" t="t"/>
              <a:pathLst>
                <a:path extrusionOk="0" h="2705159" w="1104621">
                  <a:moveTo>
                    <a:pt x="0" y="0"/>
                  </a:moveTo>
                  <a:lnTo>
                    <a:pt x="1104621" y="0"/>
                  </a:lnTo>
                  <a:lnTo>
                    <a:pt x="1104621" y="2705159"/>
                  </a:lnTo>
                  <a:lnTo>
                    <a:pt x="0" y="2705159"/>
                  </a:lnTo>
                  <a:close/>
                </a:path>
              </a:pathLst>
            </a:custGeom>
            <a:solidFill>
              <a:srgbClr val="7994A0"/>
            </a:solidFill>
            <a:ln>
              <a:noFill/>
            </a:ln>
          </p:spPr>
        </p:sp>
        <p:sp>
          <p:nvSpPr>
            <p:cNvPr id="138" name="Google Shape;138;p17"/>
            <p:cNvSpPr txBox="1"/>
            <p:nvPr/>
          </p:nvSpPr>
          <p:spPr>
            <a:xfrm>
              <a:off x="0" y="-47625"/>
              <a:ext cx="1104621" cy="2752784"/>
            </a:xfrm>
            <a:prstGeom prst="rect">
              <a:avLst/>
            </a:prstGeom>
            <a:noFill/>
            <a:ln>
              <a:noFill/>
            </a:ln>
          </p:spPr>
          <p:txBody>
            <a:bodyPr anchorCtr="0" anchor="ctr" bIns="50800" lIns="50800" spcFirstLastPara="1" rIns="50800" wrap="square" tIns="50800">
              <a:noAutofit/>
            </a:bodyPr>
            <a:lstStyle/>
            <a:p>
              <a:pPr indent="0" lvl="0" marL="0" marR="0" rtl="0" algn="ctr">
                <a:lnSpc>
                  <a:spcPct val="205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39" name="Google Shape;139;p17"/>
          <p:cNvPicPr preferRelativeResize="0"/>
          <p:nvPr/>
        </p:nvPicPr>
        <p:blipFill rotWithShape="1">
          <a:blip r:embed="rId3">
            <a:alphaModFix/>
          </a:blip>
          <a:srcRect b="10149" l="0" r="0" t="10149"/>
          <a:stretch/>
        </p:blipFill>
        <p:spPr>
          <a:xfrm>
            <a:off x="10928486" y="1684924"/>
            <a:ext cx="6330814" cy="7573376"/>
          </a:xfrm>
          <a:prstGeom prst="rect">
            <a:avLst/>
          </a:prstGeom>
          <a:noFill/>
          <a:ln>
            <a:noFill/>
          </a:ln>
        </p:spPr>
      </p:pic>
      <p:sp>
        <p:nvSpPr>
          <p:cNvPr id="140" name="Google Shape;140;p17"/>
          <p:cNvSpPr/>
          <p:nvPr/>
        </p:nvSpPr>
        <p:spPr>
          <a:xfrm>
            <a:off x="1028700" y="8974931"/>
            <a:ext cx="1905000" cy="283369"/>
          </a:xfrm>
          <a:custGeom>
            <a:rect b="b" l="l" r="r" t="t"/>
            <a:pathLst>
              <a:path extrusionOk="0" h="283369" w="1905000">
                <a:moveTo>
                  <a:pt x="0" y="0"/>
                </a:moveTo>
                <a:lnTo>
                  <a:pt x="1905000" y="0"/>
                </a:lnTo>
                <a:lnTo>
                  <a:pt x="1905000" y="283369"/>
                </a:lnTo>
                <a:lnTo>
                  <a:pt x="0" y="283369"/>
                </a:lnTo>
                <a:lnTo>
                  <a:pt x="0" y="0"/>
                </a:lnTo>
                <a:close/>
              </a:path>
            </a:pathLst>
          </a:custGeom>
          <a:blipFill rotWithShape="1">
            <a:blip r:embed="rId4">
              <a:alphaModFix/>
            </a:blip>
            <a:stretch>
              <a:fillRect b="0" l="0" r="0" t="0"/>
            </a:stretch>
          </a:blipFill>
          <a:ln>
            <a:noFill/>
          </a:ln>
        </p:spPr>
      </p:sp>
      <p:sp>
        <p:nvSpPr>
          <p:cNvPr id="141" name="Google Shape;141;p17"/>
          <p:cNvSpPr txBox="1"/>
          <p:nvPr/>
        </p:nvSpPr>
        <p:spPr>
          <a:xfrm>
            <a:off x="1028700" y="599709"/>
            <a:ext cx="939024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Background Project</a:t>
            </a:r>
            <a:endParaRPr/>
          </a:p>
        </p:txBody>
      </p:sp>
      <p:sp>
        <p:nvSpPr>
          <p:cNvPr id="142" name="Google Shape;142;p17"/>
          <p:cNvSpPr txBox="1"/>
          <p:nvPr/>
        </p:nvSpPr>
        <p:spPr>
          <a:xfrm>
            <a:off x="1028700" y="3386084"/>
            <a:ext cx="6938067" cy="3057525"/>
          </a:xfrm>
          <a:prstGeom prst="rect">
            <a:avLst/>
          </a:prstGeom>
          <a:noFill/>
          <a:ln>
            <a:noFill/>
          </a:ln>
        </p:spPr>
        <p:txBody>
          <a:bodyPr anchorCtr="0" anchor="t" bIns="0" lIns="0" spcFirstLastPara="1" rIns="0" wrap="square" tIns="0">
            <a:spAutoFit/>
          </a:bodyPr>
          <a:lstStyle/>
          <a:p>
            <a:pPr indent="0" lvl="0" marL="0" marR="0" rtl="0" algn="l">
              <a:lnSpc>
                <a:spcPct val="16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Warner &amp; Spencer has been a significant player in its industry, offering various shampoo and soap products. While they've seen success, we acknowledge the evolving market dynamics and the need to adapt our sales strategies to maintain and increase our competitive edge.</a:t>
            </a:r>
            <a:endParaRPr/>
          </a:p>
        </p:txBody>
      </p:sp>
      <p:sp>
        <p:nvSpPr>
          <p:cNvPr id="143" name="Google Shape;143;p17"/>
          <p:cNvSpPr txBox="1"/>
          <p:nvPr/>
        </p:nvSpPr>
        <p:spPr>
          <a:xfrm>
            <a:off x="1028700" y="2823184"/>
            <a:ext cx="693806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Current scenario: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7" name="Shape 147"/>
        <p:cNvGrpSpPr/>
        <p:nvPr/>
      </p:nvGrpSpPr>
      <p:grpSpPr>
        <a:xfrm>
          <a:off x="0" y="0"/>
          <a:ext cx="0" cy="0"/>
          <a:chOff x="0" y="0"/>
          <a:chExt cx="0" cy="0"/>
        </a:xfrm>
      </p:grpSpPr>
      <p:grpSp>
        <p:nvGrpSpPr>
          <p:cNvPr id="148" name="Google Shape;148;p18"/>
          <p:cNvGrpSpPr/>
          <p:nvPr/>
        </p:nvGrpSpPr>
        <p:grpSpPr>
          <a:xfrm>
            <a:off x="14093893" y="-164978"/>
            <a:ext cx="4194135" cy="10452106"/>
            <a:chOff x="0" y="-47625"/>
            <a:chExt cx="1104621" cy="2752800"/>
          </a:xfrm>
        </p:grpSpPr>
        <p:sp>
          <p:nvSpPr>
            <p:cNvPr id="149" name="Google Shape;149;p18"/>
            <p:cNvSpPr/>
            <p:nvPr/>
          </p:nvSpPr>
          <p:spPr>
            <a:xfrm>
              <a:off x="0" y="0"/>
              <a:ext cx="1104621" cy="2705159"/>
            </a:xfrm>
            <a:custGeom>
              <a:rect b="b" l="l" r="r" t="t"/>
              <a:pathLst>
                <a:path extrusionOk="0" h="2705159" w="1104621">
                  <a:moveTo>
                    <a:pt x="0" y="0"/>
                  </a:moveTo>
                  <a:lnTo>
                    <a:pt x="1104621" y="0"/>
                  </a:lnTo>
                  <a:lnTo>
                    <a:pt x="1104621" y="2705159"/>
                  </a:lnTo>
                  <a:lnTo>
                    <a:pt x="0" y="2705159"/>
                  </a:lnTo>
                  <a:close/>
                </a:path>
              </a:pathLst>
            </a:custGeom>
            <a:solidFill>
              <a:srgbClr val="7994A0"/>
            </a:solidFill>
            <a:ln>
              <a:noFill/>
            </a:ln>
          </p:spPr>
        </p:sp>
        <p:sp>
          <p:nvSpPr>
            <p:cNvPr id="150" name="Google Shape;150;p18"/>
            <p:cNvSpPr txBox="1"/>
            <p:nvPr/>
          </p:nvSpPr>
          <p:spPr>
            <a:xfrm>
              <a:off x="0" y="-47625"/>
              <a:ext cx="1104600" cy="2752800"/>
            </a:xfrm>
            <a:prstGeom prst="rect">
              <a:avLst/>
            </a:prstGeom>
            <a:noFill/>
            <a:ln>
              <a:noFill/>
            </a:ln>
          </p:spPr>
          <p:txBody>
            <a:bodyPr anchorCtr="0" anchor="ctr" bIns="50800" lIns="50800" spcFirstLastPara="1" rIns="50800" wrap="square" tIns="50800">
              <a:noAutofit/>
            </a:bodyPr>
            <a:lstStyle/>
            <a:p>
              <a:pPr indent="0" lvl="0" marL="0" marR="0" rtl="0" algn="ctr">
                <a:lnSpc>
                  <a:spcPct val="205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1" name="Google Shape;151;p18"/>
          <p:cNvPicPr preferRelativeResize="0"/>
          <p:nvPr/>
        </p:nvPicPr>
        <p:blipFill rotWithShape="1">
          <a:blip r:embed="rId3">
            <a:alphaModFix/>
          </a:blip>
          <a:srcRect b="10153" l="0" r="0" t="10145"/>
          <a:stretch/>
        </p:blipFill>
        <p:spPr>
          <a:xfrm>
            <a:off x="10928486" y="1684924"/>
            <a:ext cx="6330814" cy="7573377"/>
          </a:xfrm>
          <a:prstGeom prst="rect">
            <a:avLst/>
          </a:prstGeom>
          <a:noFill/>
          <a:ln>
            <a:noFill/>
          </a:ln>
        </p:spPr>
      </p:pic>
      <p:sp>
        <p:nvSpPr>
          <p:cNvPr id="152" name="Google Shape;152;p18"/>
          <p:cNvSpPr/>
          <p:nvPr/>
        </p:nvSpPr>
        <p:spPr>
          <a:xfrm>
            <a:off x="1028700" y="8974931"/>
            <a:ext cx="1905000" cy="283369"/>
          </a:xfrm>
          <a:custGeom>
            <a:rect b="b" l="l" r="r" t="t"/>
            <a:pathLst>
              <a:path extrusionOk="0" h="283369" w="1905000">
                <a:moveTo>
                  <a:pt x="0" y="0"/>
                </a:moveTo>
                <a:lnTo>
                  <a:pt x="1905000" y="0"/>
                </a:lnTo>
                <a:lnTo>
                  <a:pt x="1905000" y="283369"/>
                </a:lnTo>
                <a:lnTo>
                  <a:pt x="0" y="283369"/>
                </a:lnTo>
                <a:lnTo>
                  <a:pt x="0" y="0"/>
                </a:lnTo>
                <a:close/>
              </a:path>
            </a:pathLst>
          </a:custGeom>
          <a:blipFill rotWithShape="1">
            <a:blip r:embed="rId4">
              <a:alphaModFix/>
            </a:blip>
            <a:stretch>
              <a:fillRect b="0" l="0" r="0" t="0"/>
            </a:stretch>
          </a:blipFill>
          <a:ln>
            <a:noFill/>
          </a:ln>
        </p:spPr>
      </p:sp>
      <p:sp>
        <p:nvSpPr>
          <p:cNvPr id="153" name="Google Shape;153;p18"/>
          <p:cNvSpPr txBox="1"/>
          <p:nvPr/>
        </p:nvSpPr>
        <p:spPr>
          <a:xfrm>
            <a:off x="1028700" y="599709"/>
            <a:ext cx="93903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6000">
                <a:solidFill>
                  <a:srgbClr val="0F4662"/>
                </a:solidFill>
                <a:latin typeface="Lexend Medium"/>
                <a:ea typeface="Lexend Medium"/>
                <a:cs typeface="Lexend Medium"/>
                <a:sym typeface="Lexend Medium"/>
              </a:rPr>
              <a:t>Campaign</a:t>
            </a:r>
            <a:r>
              <a:rPr lang="en-US" sz="6000">
                <a:solidFill>
                  <a:srgbClr val="0F4662"/>
                </a:solidFill>
                <a:latin typeface="Lexend Medium"/>
                <a:ea typeface="Lexend Medium"/>
                <a:cs typeface="Lexend Medium"/>
                <a:sym typeface="Lexend Medium"/>
              </a:rPr>
              <a:t> Goals</a:t>
            </a:r>
            <a:endParaRPr sz="6000">
              <a:latin typeface="Lexend Medium"/>
              <a:ea typeface="Lexend Medium"/>
              <a:cs typeface="Lexend Medium"/>
              <a:sym typeface="Lexend Medium"/>
            </a:endParaRPr>
          </a:p>
        </p:txBody>
      </p:sp>
      <p:sp>
        <p:nvSpPr>
          <p:cNvPr id="154" name="Google Shape;154;p18"/>
          <p:cNvSpPr txBox="1"/>
          <p:nvPr/>
        </p:nvSpPr>
        <p:spPr>
          <a:xfrm>
            <a:off x="1028700" y="2823175"/>
            <a:ext cx="9390300" cy="15135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1000"/>
              </a:spcBef>
              <a:spcAft>
                <a:spcPts val="0"/>
              </a:spcAft>
              <a:buNone/>
            </a:pPr>
            <a:r>
              <a:rPr b="1" lang="en-US" sz="3000">
                <a:solidFill>
                  <a:srgbClr val="0F4662"/>
                </a:solidFill>
                <a:latin typeface="Quicksand"/>
                <a:ea typeface="Quicksand"/>
                <a:cs typeface="Quicksand"/>
                <a:sym typeface="Quicksand"/>
              </a:rPr>
              <a:t>Primary Goal:</a:t>
            </a:r>
            <a:r>
              <a:rPr lang="en-US" sz="3000">
                <a:solidFill>
                  <a:srgbClr val="0F4662"/>
                </a:solidFill>
                <a:latin typeface="Quicksand"/>
                <a:ea typeface="Quicksand"/>
                <a:cs typeface="Quicksand"/>
                <a:sym typeface="Quicksand"/>
              </a:rPr>
              <a:t> Increase Awareness About ArunDina.</a:t>
            </a:r>
            <a:endParaRPr sz="3000">
              <a:solidFill>
                <a:srgbClr val="0F4662"/>
              </a:solidFill>
              <a:latin typeface="Quicksand"/>
              <a:ea typeface="Quicksand"/>
              <a:cs typeface="Quicksand"/>
              <a:sym typeface="Quicksand"/>
            </a:endParaRPr>
          </a:p>
          <a:p>
            <a:pPr indent="0" lvl="0" marL="0" marR="0" rtl="0" algn="l">
              <a:lnSpc>
                <a:spcPct val="200000"/>
              </a:lnSpc>
              <a:spcBef>
                <a:spcPts val="1000"/>
              </a:spcBef>
              <a:spcAft>
                <a:spcPts val="1000"/>
              </a:spcAft>
              <a:buNone/>
            </a:pPr>
            <a:r>
              <a:rPr b="1" lang="en-US" sz="3000">
                <a:solidFill>
                  <a:srgbClr val="0F4662"/>
                </a:solidFill>
                <a:latin typeface="Quicksand"/>
                <a:ea typeface="Quicksand"/>
                <a:cs typeface="Quicksand"/>
                <a:sym typeface="Quicksand"/>
              </a:rPr>
              <a:t>Secondary Goal:</a:t>
            </a:r>
            <a:r>
              <a:rPr lang="en-US" sz="3000">
                <a:solidFill>
                  <a:srgbClr val="0F4662"/>
                </a:solidFill>
                <a:latin typeface="Quicksand"/>
                <a:ea typeface="Quicksand"/>
                <a:cs typeface="Quicksand"/>
                <a:sym typeface="Quicksand"/>
              </a:rPr>
              <a:t> Increase Revenue.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58" name="Shape 158"/>
        <p:cNvGrpSpPr/>
        <p:nvPr/>
      </p:nvGrpSpPr>
      <p:grpSpPr>
        <a:xfrm>
          <a:off x="0" y="0"/>
          <a:ext cx="0" cy="0"/>
          <a:chOff x="0" y="0"/>
          <a:chExt cx="0" cy="0"/>
        </a:xfrm>
      </p:grpSpPr>
      <p:grpSp>
        <p:nvGrpSpPr>
          <p:cNvPr id="159" name="Google Shape;159;p19"/>
          <p:cNvGrpSpPr/>
          <p:nvPr/>
        </p:nvGrpSpPr>
        <p:grpSpPr>
          <a:xfrm>
            <a:off x="13660651" y="-470148"/>
            <a:ext cx="4627349" cy="10757148"/>
            <a:chOff x="0" y="-123825"/>
            <a:chExt cx="1218726" cy="2833158"/>
          </a:xfrm>
        </p:grpSpPr>
        <p:sp>
          <p:nvSpPr>
            <p:cNvPr id="160" name="Google Shape;160;p19"/>
            <p:cNvSpPr/>
            <p:nvPr/>
          </p:nvSpPr>
          <p:spPr>
            <a:xfrm>
              <a:off x="0" y="0"/>
              <a:ext cx="1218726" cy="2709333"/>
            </a:xfrm>
            <a:custGeom>
              <a:rect b="b" l="l" r="r" t="t"/>
              <a:pathLst>
                <a:path extrusionOk="0" h="2709333" w="1218726">
                  <a:moveTo>
                    <a:pt x="0" y="0"/>
                  </a:moveTo>
                  <a:lnTo>
                    <a:pt x="1218726" y="0"/>
                  </a:lnTo>
                  <a:lnTo>
                    <a:pt x="1218726" y="2709333"/>
                  </a:lnTo>
                  <a:lnTo>
                    <a:pt x="0" y="2709333"/>
                  </a:lnTo>
                  <a:close/>
                </a:path>
              </a:pathLst>
            </a:custGeom>
            <a:solidFill>
              <a:srgbClr val="7994A0"/>
            </a:solidFill>
            <a:ln>
              <a:noFill/>
            </a:ln>
          </p:spPr>
        </p:sp>
        <p:sp>
          <p:nvSpPr>
            <p:cNvPr id="161" name="Google Shape;161;p19"/>
            <p:cNvSpPr txBox="1"/>
            <p:nvPr/>
          </p:nvSpPr>
          <p:spPr>
            <a:xfrm>
              <a:off x="0" y="-123825"/>
              <a:ext cx="1218726" cy="2833158"/>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19"/>
          <p:cNvSpPr txBox="1"/>
          <p:nvPr/>
        </p:nvSpPr>
        <p:spPr>
          <a:xfrm>
            <a:off x="1028700" y="599709"/>
            <a:ext cx="57027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6000">
                <a:solidFill>
                  <a:srgbClr val="0F4662"/>
                </a:solidFill>
                <a:latin typeface="Lexend SemiBold"/>
                <a:ea typeface="Lexend SemiBold"/>
                <a:cs typeface="Lexend SemiBold"/>
                <a:sym typeface="Lexend SemiBold"/>
              </a:rPr>
              <a:t>Tools</a:t>
            </a:r>
            <a:endParaRPr sz="6000">
              <a:latin typeface="Lexend SemiBold"/>
              <a:ea typeface="Lexend SemiBold"/>
              <a:cs typeface="Lexend SemiBold"/>
              <a:sym typeface="Lexend SemiBold"/>
            </a:endParaRPr>
          </a:p>
        </p:txBody>
      </p:sp>
      <p:sp>
        <p:nvSpPr>
          <p:cNvPr id="163" name="Google Shape;163;p19"/>
          <p:cNvSpPr txBox="1"/>
          <p:nvPr/>
        </p:nvSpPr>
        <p:spPr>
          <a:xfrm>
            <a:off x="1028700" y="2434248"/>
            <a:ext cx="10527900" cy="369300"/>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lang="en-US" sz="2400">
                <a:solidFill>
                  <a:srgbClr val="0F4662"/>
                </a:solidFill>
                <a:latin typeface="Quicksand"/>
                <a:ea typeface="Quicksand"/>
                <a:cs typeface="Quicksand"/>
                <a:sym typeface="Quicksand"/>
              </a:rPr>
              <a:t>Google Suit.</a:t>
            </a:r>
            <a:endParaRPr sz="2400">
              <a:solidFill>
                <a:srgbClr val="0F4662"/>
              </a:solidFill>
              <a:latin typeface="Quicksand"/>
              <a:ea typeface="Quicksand"/>
              <a:cs typeface="Quicksand"/>
              <a:sym typeface="Quicksand"/>
            </a:endParaRPr>
          </a:p>
        </p:txBody>
      </p:sp>
      <p:sp>
        <p:nvSpPr>
          <p:cNvPr id="164" name="Google Shape;164;p19"/>
          <p:cNvSpPr txBox="1"/>
          <p:nvPr/>
        </p:nvSpPr>
        <p:spPr>
          <a:xfrm>
            <a:off x="1028700" y="5064290"/>
            <a:ext cx="10527900" cy="1219200"/>
          </a:xfrm>
          <a:prstGeom prst="rect">
            <a:avLst/>
          </a:prstGeom>
          <a:noFill/>
          <a:ln>
            <a:noFill/>
          </a:ln>
        </p:spPr>
        <p:txBody>
          <a:bodyPr anchorCtr="0" anchor="t" bIns="0" lIns="0" spcFirstLastPara="1" rIns="0" wrap="square" tIns="0">
            <a:spAutoFit/>
          </a:bodyPr>
          <a:lstStyle/>
          <a:p>
            <a:pPr indent="-381000" lvl="0" marL="457200" marR="0" rtl="0" algn="l">
              <a:lnSpc>
                <a:spcPct val="115000"/>
              </a:lnSpc>
              <a:spcBef>
                <a:spcPts val="0"/>
              </a:spcBef>
              <a:spcAft>
                <a:spcPts val="0"/>
              </a:spcAft>
              <a:buClr>
                <a:srgbClr val="0F4662"/>
              </a:buClr>
              <a:buSzPts val="2400"/>
              <a:buFont typeface="Quicksand"/>
              <a:buChar char="●"/>
            </a:pPr>
            <a:r>
              <a:rPr lang="en-US" sz="2400">
                <a:solidFill>
                  <a:srgbClr val="0F4662"/>
                </a:solidFill>
                <a:latin typeface="Quicksand"/>
                <a:ea typeface="Quicksand"/>
                <a:cs typeface="Quicksand"/>
                <a:sym typeface="Quicksand"/>
              </a:rPr>
              <a:t>Canva.</a:t>
            </a:r>
            <a:endParaRPr sz="2400">
              <a:solidFill>
                <a:srgbClr val="0F4662"/>
              </a:solidFill>
              <a:latin typeface="Quicksand"/>
              <a:ea typeface="Quicksand"/>
              <a:cs typeface="Quicksand"/>
              <a:sym typeface="Quicksand"/>
            </a:endParaRPr>
          </a:p>
          <a:p>
            <a:pPr indent="-381000" lvl="0" marL="457200" marR="0" rtl="0" algn="l">
              <a:lnSpc>
                <a:spcPct val="115000"/>
              </a:lnSpc>
              <a:spcBef>
                <a:spcPts val="0"/>
              </a:spcBef>
              <a:spcAft>
                <a:spcPts val="0"/>
              </a:spcAft>
              <a:buClr>
                <a:srgbClr val="0F4662"/>
              </a:buClr>
              <a:buSzPts val="2400"/>
              <a:buFont typeface="Quicksand"/>
              <a:buChar char="●"/>
            </a:pPr>
            <a:r>
              <a:rPr lang="en-US" sz="2400">
                <a:solidFill>
                  <a:srgbClr val="0F4662"/>
                </a:solidFill>
                <a:latin typeface="Quicksand"/>
                <a:ea typeface="Quicksand"/>
                <a:cs typeface="Quicksand"/>
                <a:sym typeface="Quicksand"/>
              </a:rPr>
              <a:t>Photoshop.</a:t>
            </a:r>
            <a:endParaRPr sz="2400">
              <a:solidFill>
                <a:srgbClr val="0F4662"/>
              </a:solidFill>
              <a:latin typeface="Quicksand"/>
              <a:ea typeface="Quicksand"/>
              <a:cs typeface="Quicksand"/>
              <a:sym typeface="Quicksand"/>
            </a:endParaRPr>
          </a:p>
          <a:p>
            <a:pPr indent="-381000" lvl="0" marL="457200" marR="0" rtl="0" algn="l">
              <a:lnSpc>
                <a:spcPct val="115000"/>
              </a:lnSpc>
              <a:spcBef>
                <a:spcPts val="0"/>
              </a:spcBef>
              <a:spcAft>
                <a:spcPts val="0"/>
              </a:spcAft>
              <a:buClr>
                <a:srgbClr val="0F4662"/>
              </a:buClr>
              <a:buSzPts val="2400"/>
              <a:buFont typeface="Quicksand"/>
              <a:buChar char="●"/>
            </a:pPr>
            <a:r>
              <a:rPr lang="en-US" sz="2400">
                <a:solidFill>
                  <a:srgbClr val="0F4662"/>
                </a:solidFill>
                <a:latin typeface="Quicksand"/>
                <a:ea typeface="Quicksand"/>
                <a:cs typeface="Quicksand"/>
                <a:sym typeface="Quicksand"/>
              </a:rPr>
              <a:t>Capcut.</a:t>
            </a:r>
            <a:endParaRPr sz="2400">
              <a:solidFill>
                <a:srgbClr val="0F4662"/>
              </a:solidFill>
              <a:latin typeface="Quicksand"/>
              <a:ea typeface="Quicksand"/>
              <a:cs typeface="Quicksand"/>
              <a:sym typeface="Quicksand"/>
            </a:endParaRPr>
          </a:p>
        </p:txBody>
      </p:sp>
      <p:sp>
        <p:nvSpPr>
          <p:cNvPr id="165" name="Google Shape;165;p19"/>
          <p:cNvSpPr txBox="1"/>
          <p:nvPr/>
        </p:nvSpPr>
        <p:spPr>
          <a:xfrm>
            <a:off x="1028700" y="7694333"/>
            <a:ext cx="10527757" cy="2028825"/>
          </a:xfrm>
          <a:prstGeom prst="rect">
            <a:avLst/>
          </a:prstGeom>
          <a:noFill/>
          <a:ln>
            <a:noFill/>
          </a:ln>
        </p:spPr>
        <p:txBody>
          <a:bodyPr anchorCtr="0" anchor="t" bIns="0" lIns="0" spcFirstLastPara="1" rIns="0" wrap="square" tIns="0">
            <a:spAutoFit/>
          </a:bodyPr>
          <a:lstStyle/>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Pilot the proposed strategies on a smaller scale to assess their effectiveness.</a:t>
            </a:r>
            <a:endParaRPr/>
          </a:p>
          <a:p>
            <a:pPr indent="-259079" lvl="1" marL="518160" marR="0" rtl="0" algn="l">
              <a:lnSpc>
                <a:spcPct val="169958"/>
              </a:lnSpc>
              <a:spcBef>
                <a:spcPts val="0"/>
              </a:spcBef>
              <a:spcAft>
                <a:spcPts val="0"/>
              </a:spcAft>
              <a:buClr>
                <a:srgbClr val="0F4662"/>
              </a:buClr>
              <a:buSzPts val="2400"/>
              <a:buFont typeface="Arial"/>
              <a:buChar char="•"/>
            </a:pPr>
            <a:r>
              <a:rPr b="0" i="0" lang="en-US" sz="2400" u="none" cap="none" strike="noStrike">
                <a:solidFill>
                  <a:srgbClr val="0F4662"/>
                </a:solidFill>
                <a:latin typeface="Quicksand"/>
                <a:ea typeface="Quicksand"/>
                <a:cs typeface="Quicksand"/>
                <a:sym typeface="Quicksand"/>
              </a:rPr>
              <a:t>Gather feedback, iterate, and refine the strategies based on initial results.</a:t>
            </a:r>
            <a:endParaRPr/>
          </a:p>
        </p:txBody>
      </p:sp>
      <p:sp>
        <p:nvSpPr>
          <p:cNvPr id="166" name="Google Shape;166;p19"/>
          <p:cNvSpPr txBox="1"/>
          <p:nvPr/>
        </p:nvSpPr>
        <p:spPr>
          <a:xfrm>
            <a:off x="1028700" y="1914818"/>
            <a:ext cx="1052775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Data Collection:</a:t>
            </a:r>
            <a:endParaRPr/>
          </a:p>
        </p:txBody>
      </p:sp>
      <p:sp>
        <p:nvSpPr>
          <p:cNvPr id="167" name="Google Shape;167;p19"/>
          <p:cNvSpPr txBox="1"/>
          <p:nvPr/>
        </p:nvSpPr>
        <p:spPr>
          <a:xfrm>
            <a:off x="1028700" y="4472598"/>
            <a:ext cx="10527900" cy="430800"/>
          </a:xfrm>
          <a:prstGeom prst="rect">
            <a:avLst/>
          </a:prstGeom>
          <a:noFill/>
          <a:ln>
            <a:noFill/>
          </a:ln>
        </p:spPr>
        <p:txBody>
          <a:bodyPr anchorCtr="0" anchor="t" bIns="0" lIns="0" spcFirstLastPara="1" rIns="0" wrap="square" tIns="0">
            <a:spAutoFit/>
          </a:bodyPr>
          <a:lstStyle/>
          <a:p>
            <a:pPr indent="0" lvl="0" marL="0" marR="0" rtl="0" algn="l">
              <a:lnSpc>
                <a:spcPct val="170025"/>
              </a:lnSpc>
              <a:spcBef>
                <a:spcPts val="0"/>
              </a:spcBef>
              <a:spcAft>
                <a:spcPts val="0"/>
              </a:spcAft>
              <a:buNone/>
            </a:pPr>
            <a:r>
              <a:rPr b="1" lang="en-US" sz="2799">
                <a:solidFill>
                  <a:srgbClr val="0F4662"/>
                </a:solidFill>
                <a:latin typeface="Quicksand"/>
                <a:ea typeface="Quicksand"/>
                <a:cs typeface="Quicksand"/>
                <a:sym typeface="Quicksand"/>
              </a:rPr>
              <a:t>Graphics Tools</a:t>
            </a:r>
            <a:r>
              <a:rPr b="1" i="0" lang="en-US" sz="2799" u="none" cap="none" strike="noStrike">
                <a:solidFill>
                  <a:srgbClr val="0F4662"/>
                </a:solidFill>
                <a:latin typeface="Quicksand"/>
                <a:ea typeface="Quicksand"/>
                <a:cs typeface="Quicksand"/>
                <a:sym typeface="Quicksand"/>
              </a:rPr>
              <a:t>:</a:t>
            </a:r>
            <a:endParaRPr/>
          </a:p>
        </p:txBody>
      </p:sp>
      <p:sp>
        <p:nvSpPr>
          <p:cNvPr id="168" name="Google Shape;168;p19"/>
          <p:cNvSpPr txBox="1"/>
          <p:nvPr/>
        </p:nvSpPr>
        <p:spPr>
          <a:xfrm>
            <a:off x="1028700" y="7102640"/>
            <a:ext cx="10527757" cy="565150"/>
          </a:xfrm>
          <a:prstGeom prst="rect">
            <a:avLst/>
          </a:prstGeom>
          <a:noFill/>
          <a:ln>
            <a:noFill/>
          </a:ln>
        </p:spPr>
        <p:txBody>
          <a:bodyPr anchorCtr="0" anchor="t" bIns="0" lIns="0" spcFirstLastPara="1" rIns="0" wrap="square" tIns="0">
            <a:spAutoFit/>
          </a:bodyPr>
          <a:lstStyle/>
          <a:p>
            <a:pPr indent="0" lvl="0" marL="0" marR="0" rtl="0" algn="l">
              <a:lnSpc>
                <a:spcPct val="170025"/>
              </a:lnSpc>
              <a:spcBef>
                <a:spcPts val="0"/>
              </a:spcBef>
              <a:spcAft>
                <a:spcPts val="0"/>
              </a:spcAft>
              <a:buNone/>
            </a:pPr>
            <a:r>
              <a:rPr b="1" i="0" lang="en-US" sz="2799" u="none" cap="none" strike="noStrike">
                <a:solidFill>
                  <a:srgbClr val="0F4662"/>
                </a:solidFill>
                <a:latin typeface="Quicksand"/>
                <a:ea typeface="Quicksand"/>
                <a:cs typeface="Quicksand"/>
                <a:sym typeface="Quicksand"/>
              </a:rPr>
              <a:t>Testing and Refinement: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2" name="Shape 172"/>
        <p:cNvGrpSpPr/>
        <p:nvPr/>
      </p:nvGrpSpPr>
      <p:grpSpPr>
        <a:xfrm>
          <a:off x="0" y="0"/>
          <a:ext cx="0" cy="0"/>
          <a:chOff x="0" y="0"/>
          <a:chExt cx="0" cy="0"/>
        </a:xfrm>
      </p:grpSpPr>
      <p:grpSp>
        <p:nvGrpSpPr>
          <p:cNvPr id="173" name="Google Shape;173;p20"/>
          <p:cNvGrpSpPr/>
          <p:nvPr/>
        </p:nvGrpSpPr>
        <p:grpSpPr>
          <a:xfrm>
            <a:off x="13660651" y="-470151"/>
            <a:ext cx="4627381" cy="10757377"/>
            <a:chOff x="0" y="-123825"/>
            <a:chExt cx="1218726" cy="2833200"/>
          </a:xfrm>
        </p:grpSpPr>
        <p:sp>
          <p:nvSpPr>
            <p:cNvPr id="174" name="Google Shape;174;p20"/>
            <p:cNvSpPr/>
            <p:nvPr/>
          </p:nvSpPr>
          <p:spPr>
            <a:xfrm>
              <a:off x="0" y="0"/>
              <a:ext cx="1218726" cy="2709333"/>
            </a:xfrm>
            <a:custGeom>
              <a:rect b="b" l="l" r="r" t="t"/>
              <a:pathLst>
                <a:path extrusionOk="0" h="2709333" w="1218726">
                  <a:moveTo>
                    <a:pt x="0" y="0"/>
                  </a:moveTo>
                  <a:lnTo>
                    <a:pt x="1218726" y="0"/>
                  </a:lnTo>
                  <a:lnTo>
                    <a:pt x="1218726" y="2709333"/>
                  </a:lnTo>
                  <a:lnTo>
                    <a:pt x="0" y="2709333"/>
                  </a:lnTo>
                  <a:close/>
                </a:path>
              </a:pathLst>
            </a:custGeom>
            <a:solidFill>
              <a:srgbClr val="7994A0"/>
            </a:solidFill>
            <a:ln>
              <a:noFill/>
            </a:ln>
          </p:spPr>
        </p:sp>
        <p:sp>
          <p:nvSpPr>
            <p:cNvPr id="175" name="Google Shape;175;p20"/>
            <p:cNvSpPr txBox="1"/>
            <p:nvPr/>
          </p:nvSpPr>
          <p:spPr>
            <a:xfrm>
              <a:off x="0" y="-123825"/>
              <a:ext cx="1218600" cy="2833200"/>
            </a:xfrm>
            <a:prstGeom prst="rect">
              <a:avLst/>
            </a:prstGeom>
            <a:noFill/>
            <a:ln>
              <a:noFill/>
            </a:ln>
          </p:spPr>
          <p:txBody>
            <a:bodyPr anchorCtr="0" anchor="ctr" bIns="50800" lIns="50800" spcFirstLastPara="1" rIns="50800" wrap="square" tIns="50800">
              <a:noAutofit/>
            </a:bodyPr>
            <a:lstStyle/>
            <a:p>
              <a:pPr indent="0" lvl="0" marL="0" marR="0" rtl="0" algn="ctr">
                <a:lnSpc>
                  <a:spcPct val="22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20"/>
          <p:cNvSpPr txBox="1"/>
          <p:nvPr/>
        </p:nvSpPr>
        <p:spPr>
          <a:xfrm>
            <a:off x="1028700" y="599709"/>
            <a:ext cx="5702700" cy="9234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lang="en-US" sz="6000">
                <a:solidFill>
                  <a:srgbClr val="0F4662"/>
                </a:solidFill>
                <a:latin typeface="Lexend SemiBold"/>
                <a:ea typeface="Lexend SemiBold"/>
                <a:cs typeface="Lexend SemiBold"/>
                <a:sym typeface="Lexend SemiBold"/>
              </a:rPr>
              <a:t>Channels</a:t>
            </a:r>
            <a:endParaRPr sz="6000">
              <a:latin typeface="Lexend SemiBold"/>
              <a:ea typeface="Lexend SemiBold"/>
              <a:cs typeface="Lexend SemiBold"/>
              <a:sym typeface="Lexend SemiBold"/>
            </a:endParaRPr>
          </a:p>
        </p:txBody>
      </p:sp>
      <p:sp>
        <p:nvSpPr>
          <p:cNvPr id="177" name="Google Shape;177;p20"/>
          <p:cNvSpPr txBox="1"/>
          <p:nvPr/>
        </p:nvSpPr>
        <p:spPr>
          <a:xfrm>
            <a:off x="1028700" y="2965143"/>
            <a:ext cx="105279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FaceBook</a:t>
            </a:r>
            <a:endParaRPr sz="3000"/>
          </a:p>
        </p:txBody>
      </p:sp>
      <p:sp>
        <p:nvSpPr>
          <p:cNvPr id="178" name="Google Shape;178;p20"/>
          <p:cNvSpPr txBox="1"/>
          <p:nvPr/>
        </p:nvSpPr>
        <p:spPr>
          <a:xfrm>
            <a:off x="7639550" y="2965148"/>
            <a:ext cx="10527900" cy="461700"/>
          </a:xfrm>
          <a:prstGeom prst="rect">
            <a:avLst/>
          </a:prstGeom>
          <a:noFill/>
          <a:ln>
            <a:noFill/>
          </a:ln>
        </p:spPr>
        <p:txBody>
          <a:bodyPr anchorCtr="0" anchor="t" bIns="0" lIns="0" spcFirstLastPara="1" rIns="0" wrap="square" tIns="0">
            <a:spAutoFit/>
          </a:bodyPr>
          <a:lstStyle/>
          <a:p>
            <a:pPr indent="0" lvl="0" marL="0" marR="0" rtl="0" algn="l">
              <a:lnSpc>
                <a:spcPct val="170025"/>
              </a:lnSpc>
              <a:spcBef>
                <a:spcPts val="0"/>
              </a:spcBef>
              <a:spcAft>
                <a:spcPts val="0"/>
              </a:spcAft>
              <a:buNone/>
            </a:pPr>
            <a:r>
              <a:rPr b="1" lang="en-US" sz="3000">
                <a:solidFill>
                  <a:srgbClr val="0F4662"/>
                </a:solidFill>
                <a:latin typeface="Quicksand"/>
                <a:ea typeface="Quicksand"/>
                <a:cs typeface="Quicksand"/>
                <a:sym typeface="Quicksand"/>
              </a:rPr>
              <a:t>Instagram</a:t>
            </a:r>
            <a:endParaRPr sz="3000"/>
          </a:p>
        </p:txBody>
      </p:sp>
      <p:sp>
        <p:nvSpPr>
          <p:cNvPr id="179" name="Google Shape;179;p20"/>
          <p:cNvSpPr txBox="1"/>
          <p:nvPr/>
        </p:nvSpPr>
        <p:spPr>
          <a:xfrm>
            <a:off x="1028700" y="4671993"/>
            <a:ext cx="10527900" cy="4617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3000">
                <a:solidFill>
                  <a:srgbClr val="0F4662"/>
                </a:solidFill>
                <a:latin typeface="Quicksand"/>
                <a:ea typeface="Quicksand"/>
                <a:cs typeface="Quicksand"/>
                <a:sym typeface="Quicksand"/>
              </a:rPr>
              <a:t>Tik Tok</a:t>
            </a:r>
            <a:endParaRPr sz="3000"/>
          </a:p>
        </p:txBody>
      </p:sp>
      <p:sp>
        <p:nvSpPr>
          <p:cNvPr id="180" name="Google Shape;180;p20"/>
          <p:cNvSpPr txBox="1"/>
          <p:nvPr/>
        </p:nvSpPr>
        <p:spPr>
          <a:xfrm>
            <a:off x="7639550" y="4671998"/>
            <a:ext cx="10527900" cy="461700"/>
          </a:xfrm>
          <a:prstGeom prst="rect">
            <a:avLst/>
          </a:prstGeom>
          <a:noFill/>
          <a:ln>
            <a:noFill/>
          </a:ln>
        </p:spPr>
        <p:txBody>
          <a:bodyPr anchorCtr="0" anchor="t" bIns="0" lIns="0" spcFirstLastPara="1" rIns="0" wrap="square" tIns="0">
            <a:spAutoFit/>
          </a:bodyPr>
          <a:lstStyle/>
          <a:p>
            <a:pPr indent="0" lvl="0" marL="0" marR="0" rtl="0" algn="l">
              <a:lnSpc>
                <a:spcPct val="170025"/>
              </a:lnSpc>
              <a:spcBef>
                <a:spcPts val="0"/>
              </a:spcBef>
              <a:spcAft>
                <a:spcPts val="0"/>
              </a:spcAft>
              <a:buNone/>
            </a:pPr>
            <a:r>
              <a:rPr b="1" lang="en-US" sz="3000">
                <a:solidFill>
                  <a:srgbClr val="0F4662"/>
                </a:solidFill>
                <a:latin typeface="Quicksand"/>
                <a:ea typeface="Quicksand"/>
                <a:cs typeface="Quicksand"/>
                <a:sym typeface="Quicksand"/>
              </a:rPr>
              <a:t>WhatsApp</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4" name="Shape 184"/>
        <p:cNvGrpSpPr/>
        <p:nvPr/>
      </p:nvGrpSpPr>
      <p:grpSpPr>
        <a:xfrm>
          <a:off x="0" y="0"/>
          <a:ext cx="0" cy="0"/>
          <a:chOff x="0" y="0"/>
          <a:chExt cx="0" cy="0"/>
        </a:xfrm>
      </p:grpSpPr>
      <p:sp>
        <p:nvSpPr>
          <p:cNvPr id="185" name="Google Shape;185;p21"/>
          <p:cNvSpPr/>
          <p:nvPr/>
        </p:nvSpPr>
        <p:spPr>
          <a:xfrm>
            <a:off x="7038622" y="4099272"/>
            <a:ext cx="4210757" cy="3273864"/>
          </a:xfrm>
          <a:custGeom>
            <a:rect b="b" l="l" r="r" t="t"/>
            <a:pathLst>
              <a:path extrusionOk="0" h="3273864" w="4210757">
                <a:moveTo>
                  <a:pt x="0" y="0"/>
                </a:moveTo>
                <a:lnTo>
                  <a:pt x="4210756" y="0"/>
                </a:lnTo>
                <a:lnTo>
                  <a:pt x="4210756" y="3273864"/>
                </a:lnTo>
                <a:lnTo>
                  <a:pt x="0" y="3273864"/>
                </a:lnTo>
                <a:lnTo>
                  <a:pt x="0" y="0"/>
                </a:lnTo>
                <a:close/>
              </a:path>
            </a:pathLst>
          </a:custGeom>
          <a:blipFill rotWithShape="1">
            <a:blip r:embed="rId3">
              <a:alphaModFix/>
            </a:blip>
            <a:stretch>
              <a:fillRect b="0" l="0" r="0" t="0"/>
            </a:stretch>
          </a:blipFill>
          <a:ln>
            <a:noFill/>
          </a:ln>
        </p:spPr>
      </p:sp>
      <p:cxnSp>
        <p:nvCxnSpPr>
          <p:cNvPr id="186" name="Google Shape;186;p21"/>
          <p:cNvCxnSpPr/>
          <p:nvPr/>
        </p:nvCxnSpPr>
        <p:spPr>
          <a:xfrm>
            <a:off x="2027699" y="5114925"/>
            <a:ext cx="4344915" cy="0"/>
          </a:xfrm>
          <a:prstGeom prst="straightConnector1">
            <a:avLst/>
          </a:prstGeom>
          <a:noFill/>
          <a:ln cap="flat" cmpd="sng" w="57150">
            <a:solidFill>
              <a:srgbClr val="7994A0"/>
            </a:solidFill>
            <a:prstDash val="solid"/>
            <a:round/>
            <a:headEnd len="sm" w="sm" type="none"/>
            <a:tailEnd len="sm" w="sm" type="none"/>
          </a:ln>
        </p:spPr>
      </p:cxnSp>
      <p:cxnSp>
        <p:nvCxnSpPr>
          <p:cNvPr id="187" name="Google Shape;187;p21"/>
          <p:cNvCxnSpPr/>
          <p:nvPr/>
        </p:nvCxnSpPr>
        <p:spPr>
          <a:xfrm>
            <a:off x="11911071" y="7344561"/>
            <a:ext cx="4346753" cy="0"/>
          </a:xfrm>
          <a:prstGeom prst="straightConnector1">
            <a:avLst/>
          </a:prstGeom>
          <a:noFill/>
          <a:ln cap="flat" cmpd="sng" w="57150">
            <a:solidFill>
              <a:srgbClr val="7994A0"/>
            </a:solidFill>
            <a:prstDash val="solid"/>
            <a:round/>
            <a:headEnd len="sm" w="sm" type="none"/>
            <a:tailEnd len="sm" w="sm" type="none"/>
          </a:ln>
        </p:spPr>
      </p:cxnSp>
      <p:cxnSp>
        <p:nvCxnSpPr>
          <p:cNvPr id="188" name="Google Shape;188;p21"/>
          <p:cNvCxnSpPr/>
          <p:nvPr/>
        </p:nvCxnSpPr>
        <p:spPr>
          <a:xfrm>
            <a:off x="1660540" y="8483796"/>
            <a:ext cx="4716390" cy="0"/>
          </a:xfrm>
          <a:prstGeom prst="straightConnector1">
            <a:avLst/>
          </a:prstGeom>
          <a:noFill/>
          <a:ln cap="flat" cmpd="sng" w="57150">
            <a:solidFill>
              <a:srgbClr val="7994A0"/>
            </a:solidFill>
            <a:prstDash val="solid"/>
            <a:round/>
            <a:headEnd len="sm" w="sm" type="none"/>
            <a:tailEnd len="sm" w="sm" type="none"/>
          </a:ln>
        </p:spPr>
      </p:cxnSp>
      <p:sp>
        <p:nvSpPr>
          <p:cNvPr id="189" name="Google Shape;189;p21"/>
          <p:cNvSpPr txBox="1"/>
          <p:nvPr/>
        </p:nvSpPr>
        <p:spPr>
          <a:xfrm>
            <a:off x="1024384" y="599709"/>
            <a:ext cx="14072064"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Sales Performance Analysis</a:t>
            </a:r>
            <a:endParaRPr/>
          </a:p>
        </p:txBody>
      </p:sp>
      <p:sp>
        <p:nvSpPr>
          <p:cNvPr id="190" name="Google Shape;190;p21"/>
          <p:cNvSpPr txBox="1"/>
          <p:nvPr/>
        </p:nvSpPr>
        <p:spPr>
          <a:xfrm>
            <a:off x="1024384" y="3595524"/>
            <a:ext cx="5348229" cy="125349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Over the past years, we've observed Warner &amp; Spencer’s product sales going down because of some reason.</a:t>
            </a:r>
            <a:endParaRPr/>
          </a:p>
        </p:txBody>
      </p:sp>
      <p:sp>
        <p:nvSpPr>
          <p:cNvPr id="191" name="Google Shape;191;p21"/>
          <p:cNvSpPr txBox="1"/>
          <p:nvPr/>
        </p:nvSpPr>
        <p:spPr>
          <a:xfrm>
            <a:off x="1024384" y="3161819"/>
            <a:ext cx="5348229" cy="490855"/>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Current Sales Trends:</a:t>
            </a:r>
            <a:endParaRPr/>
          </a:p>
        </p:txBody>
      </p:sp>
      <p:sp>
        <p:nvSpPr>
          <p:cNvPr id="192" name="Google Shape;192;p21"/>
          <p:cNvSpPr txBox="1"/>
          <p:nvPr/>
        </p:nvSpPr>
        <p:spPr>
          <a:xfrm>
            <a:off x="11911071" y="4912933"/>
            <a:ext cx="5348229" cy="20916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Through comprehensive market analysis, we've identified shifts in consumer preferences, competitive landscape changes, and emerging market segments.</a:t>
            </a:r>
            <a:endParaRPr/>
          </a:p>
        </p:txBody>
      </p:sp>
      <p:sp>
        <p:nvSpPr>
          <p:cNvPr id="193" name="Google Shape;193;p21"/>
          <p:cNvSpPr txBox="1"/>
          <p:nvPr/>
        </p:nvSpPr>
        <p:spPr>
          <a:xfrm>
            <a:off x="11911071" y="4507360"/>
            <a:ext cx="5348229"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Market Insights:</a:t>
            </a:r>
            <a:endParaRPr/>
          </a:p>
        </p:txBody>
      </p:sp>
      <p:sp>
        <p:nvSpPr>
          <p:cNvPr id="194" name="Google Shape;194;p21"/>
          <p:cNvSpPr txBox="1"/>
          <p:nvPr/>
        </p:nvSpPr>
        <p:spPr>
          <a:xfrm>
            <a:off x="1024384" y="6990424"/>
            <a:ext cx="5352545" cy="1253490"/>
          </a:xfrm>
          <a:prstGeom prst="rect">
            <a:avLst/>
          </a:prstGeom>
          <a:noFill/>
          <a:ln>
            <a:noFill/>
          </a:ln>
        </p:spPr>
        <p:txBody>
          <a:bodyPr anchorCtr="0" anchor="t" bIns="0" lIns="0" spcFirstLastPara="1" rIns="0" wrap="square" tIns="0">
            <a:spAutoFit/>
          </a:bodyPr>
          <a:lstStyle/>
          <a:p>
            <a:pPr indent="0" lvl="0" marL="0" marR="0" rtl="0" algn="r">
              <a:lnSpc>
                <a:spcPct val="139958"/>
              </a:lnSpc>
              <a:spcBef>
                <a:spcPts val="0"/>
              </a:spcBef>
              <a:spcAft>
                <a:spcPts val="0"/>
              </a:spcAft>
              <a:buNone/>
            </a:pPr>
            <a:r>
              <a:rPr b="0" i="0" lang="en-US" sz="2400" u="none" cap="none" strike="noStrike">
                <a:solidFill>
                  <a:srgbClr val="0F4662"/>
                </a:solidFill>
                <a:latin typeface="Quicksand"/>
                <a:ea typeface="Quicksand"/>
                <a:cs typeface="Quicksand"/>
                <a:sym typeface="Quicksand"/>
              </a:rPr>
              <a:t>Direct feedback from our customers has highlighted areas for improvement</a:t>
            </a:r>
            <a:endParaRPr/>
          </a:p>
        </p:txBody>
      </p:sp>
      <p:sp>
        <p:nvSpPr>
          <p:cNvPr id="195" name="Google Shape;195;p21"/>
          <p:cNvSpPr txBox="1"/>
          <p:nvPr/>
        </p:nvSpPr>
        <p:spPr>
          <a:xfrm>
            <a:off x="1024384" y="6556719"/>
            <a:ext cx="5352545" cy="490855"/>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Customer Feedback:</a:t>
            </a:r>
            <a:endParaRPr/>
          </a:p>
        </p:txBody>
      </p:sp>
      <p:sp>
        <p:nvSpPr>
          <p:cNvPr id="196" name="Google Shape;196;p21"/>
          <p:cNvSpPr/>
          <p:nvPr/>
        </p:nvSpPr>
        <p:spPr>
          <a:xfrm>
            <a:off x="15579303" y="714009"/>
            <a:ext cx="1679997" cy="249900"/>
          </a:xfrm>
          <a:custGeom>
            <a:rect b="b" l="l" r="r" t="t"/>
            <a:pathLst>
              <a:path extrusionOk="0" h="249900" w="1679997">
                <a:moveTo>
                  <a:pt x="0" y="0"/>
                </a:moveTo>
                <a:lnTo>
                  <a:pt x="1679997" y="0"/>
                </a:lnTo>
                <a:lnTo>
                  <a:pt x="1679997" y="249900"/>
                </a:lnTo>
                <a:lnTo>
                  <a:pt x="0" y="249900"/>
                </a:lnTo>
                <a:lnTo>
                  <a:pt x="0" y="0"/>
                </a:lnTo>
                <a:close/>
              </a:path>
            </a:pathLst>
          </a:custGeom>
          <a:blipFill rotWithShape="1">
            <a:blip r:embed="rId4">
              <a:alphaModFix/>
            </a:blip>
            <a:stretch>
              <a:fillRect b="0" l="0" r="0" t="0"/>
            </a:stretch>
          </a:blipFill>
          <a:ln>
            <a:noFill/>
          </a:ln>
        </p:spPr>
      </p:sp>
      <p:sp>
        <p:nvSpPr>
          <p:cNvPr id="197" name="Google Shape;197;p21"/>
          <p:cNvSpPr/>
          <p:nvPr/>
        </p:nvSpPr>
        <p:spPr>
          <a:xfrm>
            <a:off x="1024384" y="9529723"/>
            <a:ext cx="1679997" cy="249900"/>
          </a:xfrm>
          <a:custGeom>
            <a:rect b="b" l="l" r="r" t="t"/>
            <a:pathLst>
              <a:path extrusionOk="0" h="249900" w="1679997">
                <a:moveTo>
                  <a:pt x="0" y="0"/>
                </a:moveTo>
                <a:lnTo>
                  <a:pt x="1679997" y="0"/>
                </a:lnTo>
                <a:lnTo>
                  <a:pt x="1679997" y="249900"/>
                </a:lnTo>
                <a:lnTo>
                  <a:pt x="0" y="249900"/>
                </a:lnTo>
                <a:lnTo>
                  <a:pt x="0" y="0"/>
                </a:lnTo>
                <a:close/>
              </a:path>
            </a:pathLst>
          </a:custGeom>
          <a:blipFill rotWithShape="1">
            <a:blip r:embed="rId4">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