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62" r:id="rId3"/>
    <p:sldId id="256" r:id="rId4"/>
    <p:sldId id="260" r:id="rId5"/>
    <p:sldId id="265" r:id="rId6"/>
    <p:sldId id="266" r:id="rId7"/>
    <p:sldId id="267" r:id="rId8"/>
    <p:sldId id="268" r:id="rId9"/>
    <p:sldId id="277" r:id="rId10"/>
    <p:sldId id="278" r:id="rId11"/>
    <p:sldId id="279" r:id="rId12"/>
    <p:sldId id="280" r:id="rId13"/>
    <p:sldId id="281" r:id="rId14"/>
    <p:sldId id="282" r:id="rId15"/>
    <p:sldId id="283" r:id="rId16"/>
    <p:sldId id="284" r:id="rId17"/>
    <p:sldId id="285" r:id="rId18"/>
    <p:sldId id="286" r:id="rId19"/>
    <p:sldId id="261" r:id="rId20"/>
    <p:sldId id="2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839" autoAdjust="0"/>
  </p:normalViewPr>
  <p:slideViewPr>
    <p:cSldViewPr snapToGrid="0">
      <p:cViewPr varScale="1">
        <p:scale>
          <a:sx n="110" d="100"/>
          <a:sy n="110" d="100"/>
        </p:scale>
        <p:origin x="600"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Tran" userId="50055255ce71e6aa" providerId="LiveId" clId="{7DAE46A7-6819-413C-A859-0C47E631E9E1}"/>
    <pc:docChg chg="undo custSel modSld">
      <pc:chgData name="Richard Tran" userId="50055255ce71e6aa" providerId="LiveId" clId="{7DAE46A7-6819-413C-A859-0C47E631E9E1}" dt="2021-04-24T14:00:42.504" v="2" actId="478"/>
      <pc:docMkLst>
        <pc:docMk/>
      </pc:docMkLst>
      <pc:sldChg chg="addSp delSp modSp mod">
        <pc:chgData name="Richard Tran" userId="50055255ce71e6aa" providerId="LiveId" clId="{7DAE46A7-6819-413C-A859-0C47E631E9E1}" dt="2021-04-24T14:00:42.504" v="2" actId="478"/>
        <pc:sldMkLst>
          <pc:docMk/>
          <pc:sldMk cId="2953508456" sldId="283"/>
        </pc:sldMkLst>
        <pc:spChg chg="del">
          <ac:chgData name="Richard Tran" userId="50055255ce71e6aa" providerId="LiveId" clId="{7DAE46A7-6819-413C-A859-0C47E631E9E1}" dt="2021-04-24T14:00:42.504" v="2" actId="478"/>
          <ac:spMkLst>
            <pc:docMk/>
            <pc:sldMk cId="2953508456" sldId="283"/>
            <ac:spMk id="5" creationId="{C9690E4A-C2F3-4787-93D3-4BCBAC9EECB4}"/>
          </ac:spMkLst>
        </pc:spChg>
        <pc:spChg chg="add del mod">
          <ac:chgData name="Richard Tran" userId="50055255ce71e6aa" providerId="LiveId" clId="{7DAE46A7-6819-413C-A859-0C47E631E9E1}" dt="2021-04-24T14:00:37.236" v="1" actId="478"/>
          <ac:spMkLst>
            <pc:docMk/>
            <pc:sldMk cId="2953508456" sldId="283"/>
            <ac:spMk id="6" creationId="{A7F9CB21-78B8-4E16-B4E9-01E29BDCCF59}"/>
          </ac:spMkLst>
        </pc:spChg>
        <pc:picChg chg="add del">
          <ac:chgData name="Richard Tran" userId="50055255ce71e6aa" providerId="LiveId" clId="{7DAE46A7-6819-413C-A859-0C47E631E9E1}" dt="2021-04-24T14:00:37.236" v="1" actId="478"/>
          <ac:picMkLst>
            <pc:docMk/>
            <pc:sldMk cId="2953508456" sldId="283"/>
            <ac:picMk id="12" creationId="{55DEBEC9-08ED-4723-9C61-B3DDF06F1380}"/>
          </ac:picMkLst>
        </pc:pic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E89AF-9391-47C0-BF83-89C0C04DB73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3E7CAC9-6A93-4404-86C1-35272F5C48AC}">
      <dgm:prSet/>
      <dgm:spPr/>
      <dgm:t>
        <a:bodyPr/>
        <a:lstStyle/>
        <a:p>
          <a:r>
            <a:rPr lang="en-US" dirty="0"/>
            <a:t>Impact on Carbon Emissions</a:t>
          </a:r>
        </a:p>
      </dgm:t>
    </dgm:pt>
    <dgm:pt modelId="{A9D7F79E-EB52-4B33-AA90-33A8E656E585}" type="parTrans" cxnId="{C8098175-AF16-4D0A-8453-0C699619A11E}">
      <dgm:prSet/>
      <dgm:spPr/>
      <dgm:t>
        <a:bodyPr/>
        <a:lstStyle/>
        <a:p>
          <a:endParaRPr lang="en-US"/>
        </a:p>
      </dgm:t>
    </dgm:pt>
    <dgm:pt modelId="{90CEEB6C-28CB-4489-A2CB-8C16491E4CDA}" type="sibTrans" cxnId="{C8098175-AF16-4D0A-8453-0C699619A11E}">
      <dgm:prSet/>
      <dgm:spPr/>
      <dgm:t>
        <a:bodyPr/>
        <a:lstStyle/>
        <a:p>
          <a:endParaRPr lang="en-US"/>
        </a:p>
      </dgm:t>
    </dgm:pt>
    <dgm:pt modelId="{994D41BB-6045-4065-86D9-E4A42F582E58}">
      <dgm:prSet/>
      <dgm:spPr/>
      <dgm:t>
        <a:bodyPr/>
        <a:lstStyle/>
        <a:p>
          <a:r>
            <a:rPr lang="en-US" dirty="0"/>
            <a:t>Census data v median household income</a:t>
          </a:r>
        </a:p>
      </dgm:t>
    </dgm:pt>
    <dgm:pt modelId="{079847D3-6F1A-4116-A39F-9CDF187A4704}" type="parTrans" cxnId="{CCCBDB4C-0DFE-48C3-AC17-70C875DCFFA4}">
      <dgm:prSet/>
      <dgm:spPr/>
      <dgm:t>
        <a:bodyPr/>
        <a:lstStyle/>
        <a:p>
          <a:endParaRPr lang="en-US"/>
        </a:p>
      </dgm:t>
    </dgm:pt>
    <dgm:pt modelId="{B45B0D8D-0005-445D-8750-F08FA4133C2A}" type="sibTrans" cxnId="{CCCBDB4C-0DFE-48C3-AC17-70C875DCFFA4}">
      <dgm:prSet/>
      <dgm:spPr/>
      <dgm:t>
        <a:bodyPr/>
        <a:lstStyle/>
        <a:p>
          <a:endParaRPr lang="en-US"/>
        </a:p>
      </dgm:t>
    </dgm:pt>
    <dgm:pt modelId="{57B21D6D-FCAF-41B8-97CE-4B5E29C37276}">
      <dgm:prSet/>
      <dgm:spPr/>
      <dgm:t>
        <a:bodyPr/>
        <a:lstStyle/>
        <a:p>
          <a:r>
            <a:rPr lang="en-US" dirty="0"/>
            <a:t>Regional climates and EV sales</a:t>
          </a:r>
        </a:p>
      </dgm:t>
    </dgm:pt>
    <dgm:pt modelId="{89748134-E910-4237-AAAE-684027C29743}" type="parTrans" cxnId="{F13ED78F-2359-4366-A6EA-880B2D664610}">
      <dgm:prSet/>
      <dgm:spPr/>
      <dgm:t>
        <a:bodyPr/>
        <a:lstStyle/>
        <a:p>
          <a:endParaRPr lang="en-US"/>
        </a:p>
      </dgm:t>
    </dgm:pt>
    <dgm:pt modelId="{71D9DBFE-5C97-4136-A30D-A738C8644EF9}" type="sibTrans" cxnId="{F13ED78F-2359-4366-A6EA-880B2D664610}">
      <dgm:prSet/>
      <dgm:spPr/>
      <dgm:t>
        <a:bodyPr/>
        <a:lstStyle/>
        <a:p>
          <a:endParaRPr lang="en-US"/>
        </a:p>
      </dgm:t>
    </dgm:pt>
    <dgm:pt modelId="{23C2C3AE-3AF7-4D2A-8DA6-79DFE02793A8}" type="pres">
      <dgm:prSet presAssocID="{51FE89AF-9391-47C0-BF83-89C0C04DB737}" presName="linear" presStyleCnt="0">
        <dgm:presLayoutVars>
          <dgm:animLvl val="lvl"/>
          <dgm:resizeHandles val="exact"/>
        </dgm:presLayoutVars>
      </dgm:prSet>
      <dgm:spPr/>
    </dgm:pt>
    <dgm:pt modelId="{68FB7E42-0986-4270-B7DF-3CC90A8216BD}" type="pres">
      <dgm:prSet presAssocID="{F3E7CAC9-6A93-4404-86C1-35272F5C48AC}" presName="parentText" presStyleLbl="node1" presStyleIdx="0" presStyleCnt="3">
        <dgm:presLayoutVars>
          <dgm:chMax val="0"/>
          <dgm:bulletEnabled val="1"/>
        </dgm:presLayoutVars>
      </dgm:prSet>
      <dgm:spPr/>
    </dgm:pt>
    <dgm:pt modelId="{B304B086-6BBB-4F80-A963-330DE497FEDD}" type="pres">
      <dgm:prSet presAssocID="{90CEEB6C-28CB-4489-A2CB-8C16491E4CDA}" presName="spacer" presStyleCnt="0"/>
      <dgm:spPr/>
    </dgm:pt>
    <dgm:pt modelId="{37A6C5FC-239E-4365-B509-7C197E7DA7B0}" type="pres">
      <dgm:prSet presAssocID="{994D41BB-6045-4065-86D9-E4A42F582E58}" presName="parentText" presStyleLbl="node1" presStyleIdx="1" presStyleCnt="3">
        <dgm:presLayoutVars>
          <dgm:chMax val="0"/>
          <dgm:bulletEnabled val="1"/>
        </dgm:presLayoutVars>
      </dgm:prSet>
      <dgm:spPr/>
    </dgm:pt>
    <dgm:pt modelId="{95C8791E-6DB2-467E-B187-15A653D3338D}" type="pres">
      <dgm:prSet presAssocID="{B45B0D8D-0005-445D-8750-F08FA4133C2A}" presName="spacer" presStyleCnt="0"/>
      <dgm:spPr/>
    </dgm:pt>
    <dgm:pt modelId="{54FF8A5E-D262-4194-9CFA-A6A13DE9A61C}" type="pres">
      <dgm:prSet presAssocID="{57B21D6D-FCAF-41B8-97CE-4B5E29C37276}" presName="parentText" presStyleLbl="node1" presStyleIdx="2" presStyleCnt="3">
        <dgm:presLayoutVars>
          <dgm:chMax val="0"/>
          <dgm:bulletEnabled val="1"/>
        </dgm:presLayoutVars>
      </dgm:prSet>
      <dgm:spPr/>
    </dgm:pt>
  </dgm:ptLst>
  <dgm:cxnLst>
    <dgm:cxn modelId="{09885848-4D27-460B-A5B5-E21A7D697565}" type="presOf" srcId="{F3E7CAC9-6A93-4404-86C1-35272F5C48AC}" destId="{68FB7E42-0986-4270-B7DF-3CC90A8216BD}" srcOrd="0" destOrd="0" presId="urn:microsoft.com/office/officeart/2005/8/layout/vList2"/>
    <dgm:cxn modelId="{CCCBDB4C-0DFE-48C3-AC17-70C875DCFFA4}" srcId="{51FE89AF-9391-47C0-BF83-89C0C04DB737}" destId="{994D41BB-6045-4065-86D9-E4A42F582E58}" srcOrd="1" destOrd="0" parTransId="{079847D3-6F1A-4116-A39F-9CDF187A4704}" sibTransId="{B45B0D8D-0005-445D-8750-F08FA4133C2A}"/>
    <dgm:cxn modelId="{C8098175-AF16-4D0A-8453-0C699619A11E}" srcId="{51FE89AF-9391-47C0-BF83-89C0C04DB737}" destId="{F3E7CAC9-6A93-4404-86C1-35272F5C48AC}" srcOrd="0" destOrd="0" parTransId="{A9D7F79E-EB52-4B33-AA90-33A8E656E585}" sibTransId="{90CEEB6C-28CB-4489-A2CB-8C16491E4CDA}"/>
    <dgm:cxn modelId="{F13ED78F-2359-4366-A6EA-880B2D664610}" srcId="{51FE89AF-9391-47C0-BF83-89C0C04DB737}" destId="{57B21D6D-FCAF-41B8-97CE-4B5E29C37276}" srcOrd="2" destOrd="0" parTransId="{89748134-E910-4237-AAAE-684027C29743}" sibTransId="{71D9DBFE-5C97-4136-A30D-A738C8644EF9}"/>
    <dgm:cxn modelId="{DD2FF39E-5D9A-4476-8D9F-9EF0F99B2256}" type="presOf" srcId="{51FE89AF-9391-47C0-BF83-89C0C04DB737}" destId="{23C2C3AE-3AF7-4D2A-8DA6-79DFE02793A8}" srcOrd="0" destOrd="0" presId="urn:microsoft.com/office/officeart/2005/8/layout/vList2"/>
    <dgm:cxn modelId="{8D2225C1-1A8A-4C52-AAA0-683DB6BFF5AF}" type="presOf" srcId="{57B21D6D-FCAF-41B8-97CE-4B5E29C37276}" destId="{54FF8A5E-D262-4194-9CFA-A6A13DE9A61C}" srcOrd="0" destOrd="0" presId="urn:microsoft.com/office/officeart/2005/8/layout/vList2"/>
    <dgm:cxn modelId="{0732A4EF-B8E3-4C96-8DC8-2B78ED57FE5E}" type="presOf" srcId="{994D41BB-6045-4065-86D9-E4A42F582E58}" destId="{37A6C5FC-239E-4365-B509-7C197E7DA7B0}" srcOrd="0" destOrd="0" presId="urn:microsoft.com/office/officeart/2005/8/layout/vList2"/>
    <dgm:cxn modelId="{548D8A63-3F79-4491-9AC8-517606DBCA70}" type="presParOf" srcId="{23C2C3AE-3AF7-4D2A-8DA6-79DFE02793A8}" destId="{68FB7E42-0986-4270-B7DF-3CC90A8216BD}" srcOrd="0" destOrd="0" presId="urn:microsoft.com/office/officeart/2005/8/layout/vList2"/>
    <dgm:cxn modelId="{DA917A75-E0AC-421E-AEDE-B4799E8FF382}" type="presParOf" srcId="{23C2C3AE-3AF7-4D2A-8DA6-79DFE02793A8}" destId="{B304B086-6BBB-4F80-A963-330DE497FEDD}" srcOrd="1" destOrd="0" presId="urn:microsoft.com/office/officeart/2005/8/layout/vList2"/>
    <dgm:cxn modelId="{7DC76AD6-14CE-4B7F-8C5F-892F9A910BF5}" type="presParOf" srcId="{23C2C3AE-3AF7-4D2A-8DA6-79DFE02793A8}" destId="{37A6C5FC-239E-4365-B509-7C197E7DA7B0}" srcOrd="2" destOrd="0" presId="urn:microsoft.com/office/officeart/2005/8/layout/vList2"/>
    <dgm:cxn modelId="{460C8692-2D34-4D74-9330-0AEB990407C1}" type="presParOf" srcId="{23C2C3AE-3AF7-4D2A-8DA6-79DFE02793A8}" destId="{95C8791E-6DB2-467E-B187-15A653D3338D}" srcOrd="3" destOrd="0" presId="urn:microsoft.com/office/officeart/2005/8/layout/vList2"/>
    <dgm:cxn modelId="{0E9D01E2-0432-4BD3-A438-DEAE7A365712}" type="presParOf" srcId="{23C2C3AE-3AF7-4D2A-8DA6-79DFE02793A8}" destId="{54FF8A5E-D262-4194-9CFA-A6A13DE9A6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6240BFF-35DB-43C2-BCCE-4FE6E3E19968}">
      <dgm:prSet/>
      <dgm:spPr/>
      <dgm:t>
        <a:bodyPr/>
        <a:lstStyle/>
        <a:p>
          <a:r>
            <a:rPr lang="en-US"/>
            <a:t>Median household income of families with EV</a:t>
          </a:r>
        </a:p>
      </dgm:t>
    </dgm:pt>
    <dgm:pt modelId="{B47B7C6D-EC16-4A67-A7F1-6C9AA5D1AD02}" type="parTrans" cxnId="{DAD73D2E-7202-489D-851B-6387CD8CDA87}">
      <dgm:prSet/>
      <dgm:spPr/>
      <dgm:t>
        <a:bodyPr/>
        <a:lstStyle/>
        <a:p>
          <a:endParaRPr lang="en-US"/>
        </a:p>
      </dgm:t>
    </dgm:pt>
    <dgm:pt modelId="{0D0A4BC4-9A10-431A-BACD-0384C494B6D4}" type="sibTrans" cxnId="{DAD73D2E-7202-489D-851B-6387CD8CDA87}">
      <dgm:prSet/>
      <dgm:spPr/>
      <dgm:t>
        <a:bodyPr/>
        <a:lstStyle/>
        <a:p>
          <a:endParaRPr lang="en-US"/>
        </a:p>
      </dgm:t>
    </dgm:pt>
    <dgm:pt modelId="{8324DACB-821F-4636-AAFB-F09813DABB00}">
      <dgm:prSet/>
      <dgm:spPr/>
      <dgm:t>
        <a:bodyPr/>
        <a:lstStyle/>
        <a:p>
          <a:r>
            <a:rPr lang="en-US" dirty="0"/>
            <a:t>What areas own the most (Cost of Living)</a:t>
          </a:r>
        </a:p>
      </dgm:t>
    </dgm:pt>
    <dgm:pt modelId="{04E15150-A26E-4A8B-A685-BF270DA79FF5}" type="parTrans" cxnId="{B7AEAA81-A8F1-4F73-B1D5-F61ED5E60629}">
      <dgm:prSet/>
      <dgm:spPr/>
      <dgm:t>
        <a:bodyPr/>
        <a:lstStyle/>
        <a:p>
          <a:endParaRPr lang="en-US"/>
        </a:p>
      </dgm:t>
    </dgm:pt>
    <dgm:pt modelId="{DE5A0CC9-9BB0-4C59-AAAB-76B64DCA3C6D}" type="sibTrans" cxnId="{B7AEAA81-A8F1-4F73-B1D5-F61ED5E60629}">
      <dgm:prSet/>
      <dgm:spPr/>
      <dgm:t>
        <a:bodyPr/>
        <a:lstStyle/>
        <a:p>
          <a:endParaRPr lang="en-US"/>
        </a:p>
      </dgm:t>
    </dgm:pt>
    <dgm:pt modelId="{9CC1F7E2-819F-43BE-846F-232371D5FE5D}" type="pres">
      <dgm:prSet presAssocID="{7C1463DF-6BD3-452B-BB18-B90260D5D4B9}" presName="linear" presStyleCnt="0">
        <dgm:presLayoutVars>
          <dgm:animLvl val="lvl"/>
          <dgm:resizeHandles val="exact"/>
        </dgm:presLayoutVars>
      </dgm:prSet>
      <dgm:spPr/>
    </dgm:pt>
    <dgm:pt modelId="{EBE19BE6-4EFB-4F76-AA46-FB5A78E32168}" type="pres">
      <dgm:prSet presAssocID="{B6240BFF-35DB-43C2-BCCE-4FE6E3E19968}" presName="parentText" presStyleLbl="node1" presStyleIdx="0" presStyleCnt="2">
        <dgm:presLayoutVars>
          <dgm:chMax val="0"/>
          <dgm:bulletEnabled val="1"/>
        </dgm:presLayoutVars>
      </dgm:prSet>
      <dgm:spPr/>
    </dgm:pt>
    <dgm:pt modelId="{3CCFE6B3-8833-44AB-89B0-AED72340146F}" type="pres">
      <dgm:prSet presAssocID="{0D0A4BC4-9A10-431A-BACD-0384C494B6D4}" presName="spacer" presStyleCnt="0"/>
      <dgm:spPr/>
    </dgm:pt>
    <dgm:pt modelId="{34440A2A-7885-415D-924D-59BDB72CAED7}" type="pres">
      <dgm:prSet presAssocID="{8324DACB-821F-4636-AAFB-F09813DABB00}" presName="parentText" presStyleLbl="node1" presStyleIdx="1" presStyleCnt="2">
        <dgm:presLayoutVars>
          <dgm:chMax val="0"/>
          <dgm:bulletEnabled val="1"/>
        </dgm:presLayoutVars>
      </dgm:prSet>
      <dgm:spPr/>
    </dgm:pt>
  </dgm:ptLst>
  <dgm:cxnLst>
    <dgm:cxn modelId="{DAD73D2E-7202-489D-851B-6387CD8CDA87}" srcId="{7C1463DF-6BD3-452B-BB18-B90260D5D4B9}" destId="{B6240BFF-35DB-43C2-BCCE-4FE6E3E19968}" srcOrd="0" destOrd="0" parTransId="{B47B7C6D-EC16-4A67-A7F1-6C9AA5D1AD02}" sibTransId="{0D0A4BC4-9A10-431A-BACD-0384C494B6D4}"/>
    <dgm:cxn modelId="{B7AEAA81-A8F1-4F73-B1D5-F61ED5E60629}" srcId="{7C1463DF-6BD3-452B-BB18-B90260D5D4B9}" destId="{8324DACB-821F-4636-AAFB-F09813DABB00}" srcOrd="1" destOrd="0" parTransId="{04E15150-A26E-4A8B-A685-BF270DA79FF5}" sibTransId="{DE5A0CC9-9BB0-4C59-AAAB-76B64DCA3C6D}"/>
    <dgm:cxn modelId="{F124E191-8F2C-41F8-9F38-59875EB85D74}" type="presOf" srcId="{8324DACB-821F-4636-AAFB-F09813DABB00}" destId="{34440A2A-7885-415D-924D-59BDB72CAED7}" srcOrd="0" destOrd="0" presId="urn:microsoft.com/office/officeart/2005/8/layout/vList2"/>
    <dgm:cxn modelId="{501E30D2-A831-4396-A089-E083C15CDB8A}" type="presOf" srcId="{B6240BFF-35DB-43C2-BCCE-4FE6E3E19968}" destId="{EBE19BE6-4EFB-4F76-AA46-FB5A78E32168}" srcOrd="0" destOrd="0" presId="urn:microsoft.com/office/officeart/2005/8/layout/vList2"/>
    <dgm:cxn modelId="{9E4F11E2-2A97-4F3D-8F03-7D748AD7F003}" type="presOf" srcId="{7C1463DF-6BD3-452B-BB18-B90260D5D4B9}" destId="{9CC1F7E2-819F-43BE-846F-232371D5FE5D}" srcOrd="0" destOrd="0" presId="urn:microsoft.com/office/officeart/2005/8/layout/vList2"/>
    <dgm:cxn modelId="{E51A33ED-69B2-425C-9C16-B1CB2D929B75}" type="presParOf" srcId="{9CC1F7E2-819F-43BE-846F-232371D5FE5D}" destId="{EBE19BE6-4EFB-4F76-AA46-FB5A78E32168}" srcOrd="0" destOrd="0" presId="urn:microsoft.com/office/officeart/2005/8/layout/vList2"/>
    <dgm:cxn modelId="{4B6AFEA6-2B47-42B9-B7E8-9F74B3CC2B74}" type="presParOf" srcId="{9CC1F7E2-819F-43BE-846F-232371D5FE5D}" destId="{3CCFE6B3-8833-44AB-89B0-AED72340146F}" srcOrd="1" destOrd="0" presId="urn:microsoft.com/office/officeart/2005/8/layout/vList2"/>
    <dgm:cxn modelId="{0F30C027-A9D6-49CC-84C7-30CC9B9B5119}" type="presParOf" srcId="{9CC1F7E2-819F-43BE-846F-232371D5FE5D}" destId="{34440A2A-7885-415D-924D-59BDB72CAED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CC1F7E2-819F-43BE-846F-232371D5FE5D}" type="pres">
      <dgm:prSet presAssocID="{7C1463DF-6BD3-452B-BB18-B90260D5D4B9}" presName="linear" presStyleCnt="0">
        <dgm:presLayoutVars>
          <dgm:animLvl val="lvl"/>
          <dgm:resizeHandles val="exact"/>
        </dgm:presLayoutVars>
      </dgm:prSet>
      <dgm:spPr/>
    </dgm:pt>
  </dgm:ptLst>
  <dgm:cxnLst>
    <dgm:cxn modelId="{9E4F11E2-2A97-4F3D-8F03-7D748AD7F003}" type="presOf" srcId="{7C1463DF-6BD3-452B-BB18-B90260D5D4B9}" destId="{9CC1F7E2-819F-43BE-846F-232371D5FE5D}" srcOrd="0" destOrd="0" presId="urn:microsoft.com/office/officeart/2005/8/layout/vList2"/>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B6240BFF-35DB-43C2-BCCE-4FE6E3E19968}">
      <dgm:prSet/>
      <dgm:spPr/>
      <dgm:t>
        <a:bodyPr/>
        <a:lstStyle/>
        <a:p>
          <a:r>
            <a:rPr lang="en-US" dirty="0"/>
            <a:t>Top 5 lists do not share any common states</a:t>
          </a:r>
        </a:p>
      </dgm:t>
    </dgm:pt>
    <dgm:pt modelId="{B47B7C6D-EC16-4A67-A7F1-6C9AA5D1AD02}" type="parTrans" cxnId="{DAD73D2E-7202-489D-851B-6387CD8CDA87}">
      <dgm:prSet/>
      <dgm:spPr/>
      <dgm:t>
        <a:bodyPr/>
        <a:lstStyle/>
        <a:p>
          <a:endParaRPr lang="en-US"/>
        </a:p>
      </dgm:t>
    </dgm:pt>
    <dgm:pt modelId="{0D0A4BC4-9A10-431A-BACD-0384C494B6D4}" type="sibTrans" cxnId="{DAD73D2E-7202-489D-851B-6387CD8CDA87}">
      <dgm:prSet/>
      <dgm:spPr/>
      <dgm:t>
        <a:bodyPr/>
        <a:lstStyle/>
        <a:p>
          <a:endParaRPr lang="en-US"/>
        </a:p>
      </dgm:t>
    </dgm:pt>
    <dgm:pt modelId="{8324DACB-821F-4636-AAFB-F09813DABB00}">
      <dgm:prSet/>
      <dgm:spPr/>
      <dgm:t>
        <a:bodyPr/>
        <a:lstStyle/>
        <a:p>
          <a:r>
            <a:rPr lang="en-US" dirty="0"/>
            <a:t>No perceived correlation between state HMI and </a:t>
          </a:r>
          <a:r>
            <a:rPr lang="en-US" dirty="0" err="1"/>
            <a:t>Evs</a:t>
          </a:r>
          <a:r>
            <a:rPr lang="en-US" dirty="0"/>
            <a:t> owned</a:t>
          </a:r>
        </a:p>
      </dgm:t>
    </dgm:pt>
    <dgm:pt modelId="{04E15150-A26E-4A8B-A685-BF270DA79FF5}" type="parTrans" cxnId="{B7AEAA81-A8F1-4F73-B1D5-F61ED5E60629}">
      <dgm:prSet/>
      <dgm:spPr/>
      <dgm:t>
        <a:bodyPr/>
        <a:lstStyle/>
        <a:p>
          <a:endParaRPr lang="en-US"/>
        </a:p>
      </dgm:t>
    </dgm:pt>
    <dgm:pt modelId="{DE5A0CC9-9BB0-4C59-AAAB-76B64DCA3C6D}" type="sibTrans" cxnId="{B7AEAA81-A8F1-4F73-B1D5-F61ED5E60629}">
      <dgm:prSet/>
      <dgm:spPr/>
      <dgm:t>
        <a:bodyPr/>
        <a:lstStyle/>
        <a:p>
          <a:endParaRPr lang="en-US"/>
        </a:p>
      </dgm:t>
    </dgm:pt>
    <dgm:pt modelId="{82E8E7AB-E8EB-41D9-81C0-40867996327F}" type="pres">
      <dgm:prSet presAssocID="{7C1463DF-6BD3-452B-BB18-B90260D5D4B9}" presName="linear" presStyleCnt="0">
        <dgm:presLayoutVars>
          <dgm:animLvl val="lvl"/>
          <dgm:resizeHandles val="exact"/>
        </dgm:presLayoutVars>
      </dgm:prSet>
      <dgm:spPr/>
    </dgm:pt>
    <dgm:pt modelId="{49599ABC-6574-4ED9-926D-1C080FAC84EE}" type="pres">
      <dgm:prSet presAssocID="{B6240BFF-35DB-43C2-BCCE-4FE6E3E19968}" presName="parentText" presStyleLbl="node1" presStyleIdx="0" presStyleCnt="2">
        <dgm:presLayoutVars>
          <dgm:chMax val="0"/>
          <dgm:bulletEnabled val="1"/>
        </dgm:presLayoutVars>
      </dgm:prSet>
      <dgm:spPr/>
    </dgm:pt>
    <dgm:pt modelId="{DFA2AE2E-7FD0-4BAC-8630-467AC955112B}" type="pres">
      <dgm:prSet presAssocID="{0D0A4BC4-9A10-431A-BACD-0384C494B6D4}" presName="spacer" presStyleCnt="0"/>
      <dgm:spPr/>
    </dgm:pt>
    <dgm:pt modelId="{1040B0F1-2914-4A86-9642-53630673A38B}" type="pres">
      <dgm:prSet presAssocID="{8324DACB-821F-4636-AAFB-F09813DABB00}" presName="parentText" presStyleLbl="node1" presStyleIdx="1" presStyleCnt="2">
        <dgm:presLayoutVars>
          <dgm:chMax val="0"/>
          <dgm:bulletEnabled val="1"/>
        </dgm:presLayoutVars>
      </dgm:prSet>
      <dgm:spPr/>
    </dgm:pt>
  </dgm:ptLst>
  <dgm:cxnLst>
    <dgm:cxn modelId="{DAD73D2E-7202-489D-851B-6387CD8CDA87}" srcId="{7C1463DF-6BD3-452B-BB18-B90260D5D4B9}" destId="{B6240BFF-35DB-43C2-BCCE-4FE6E3E19968}" srcOrd="0" destOrd="0" parTransId="{B47B7C6D-EC16-4A67-A7F1-6C9AA5D1AD02}" sibTransId="{0D0A4BC4-9A10-431A-BACD-0384C494B6D4}"/>
    <dgm:cxn modelId="{7F62546C-007D-46A3-859D-EB20D2444CDE}" type="presOf" srcId="{B6240BFF-35DB-43C2-BCCE-4FE6E3E19968}" destId="{49599ABC-6574-4ED9-926D-1C080FAC84EE}" srcOrd="0" destOrd="0" presId="urn:microsoft.com/office/officeart/2005/8/layout/vList2"/>
    <dgm:cxn modelId="{B7AEAA81-A8F1-4F73-B1D5-F61ED5E60629}" srcId="{7C1463DF-6BD3-452B-BB18-B90260D5D4B9}" destId="{8324DACB-821F-4636-AAFB-F09813DABB00}" srcOrd="1" destOrd="0" parTransId="{04E15150-A26E-4A8B-A685-BF270DA79FF5}" sibTransId="{DE5A0CC9-9BB0-4C59-AAAB-76B64DCA3C6D}"/>
    <dgm:cxn modelId="{0F79B992-0EF2-475C-99C2-0D4B1BEB1672}" type="presOf" srcId="{8324DACB-821F-4636-AAFB-F09813DABB00}" destId="{1040B0F1-2914-4A86-9642-53630673A38B}" srcOrd="0" destOrd="0" presId="urn:microsoft.com/office/officeart/2005/8/layout/vList2"/>
    <dgm:cxn modelId="{6F1AF2B4-1AEC-4D10-A878-DEC800FC0CC7}" type="presOf" srcId="{7C1463DF-6BD3-452B-BB18-B90260D5D4B9}" destId="{82E8E7AB-E8EB-41D9-81C0-40867996327F}" srcOrd="0" destOrd="0" presId="urn:microsoft.com/office/officeart/2005/8/layout/vList2"/>
    <dgm:cxn modelId="{B5F78DBB-C4DB-4358-9999-7088756D364F}" type="presParOf" srcId="{82E8E7AB-E8EB-41D9-81C0-40867996327F}" destId="{49599ABC-6574-4ED9-926D-1C080FAC84EE}" srcOrd="0" destOrd="0" presId="urn:microsoft.com/office/officeart/2005/8/layout/vList2"/>
    <dgm:cxn modelId="{FE4EDBC2-8B13-46E9-9461-161EFE0972FC}" type="presParOf" srcId="{82E8E7AB-E8EB-41D9-81C0-40867996327F}" destId="{DFA2AE2E-7FD0-4BAC-8630-467AC955112B}" srcOrd="1" destOrd="0" presId="urn:microsoft.com/office/officeart/2005/8/layout/vList2"/>
    <dgm:cxn modelId="{7798A4ED-9CDD-473A-9422-69359B6A14B9}" type="presParOf" srcId="{82E8E7AB-E8EB-41D9-81C0-40867996327F}" destId="{1040B0F1-2914-4A86-9642-53630673A38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B6240BFF-35DB-43C2-BCCE-4FE6E3E19968}">
      <dgm:prSet/>
      <dgm:spPr/>
      <dgm:t>
        <a:bodyPr/>
        <a:lstStyle/>
        <a:p>
          <a:r>
            <a:rPr lang="en-US" dirty="0"/>
            <a:t>Bottom 5 lists do not share any common states</a:t>
          </a:r>
        </a:p>
      </dgm:t>
    </dgm:pt>
    <dgm:pt modelId="{B47B7C6D-EC16-4A67-A7F1-6C9AA5D1AD02}" type="parTrans" cxnId="{DAD73D2E-7202-489D-851B-6387CD8CDA87}">
      <dgm:prSet/>
      <dgm:spPr/>
      <dgm:t>
        <a:bodyPr/>
        <a:lstStyle/>
        <a:p>
          <a:endParaRPr lang="en-US"/>
        </a:p>
      </dgm:t>
    </dgm:pt>
    <dgm:pt modelId="{0D0A4BC4-9A10-431A-BACD-0384C494B6D4}" type="sibTrans" cxnId="{DAD73D2E-7202-489D-851B-6387CD8CDA87}">
      <dgm:prSet/>
      <dgm:spPr/>
      <dgm:t>
        <a:bodyPr/>
        <a:lstStyle/>
        <a:p>
          <a:endParaRPr lang="en-US"/>
        </a:p>
      </dgm:t>
    </dgm:pt>
    <dgm:pt modelId="{8324DACB-821F-4636-AAFB-F09813DABB00}">
      <dgm:prSet/>
      <dgm:spPr/>
      <dgm:t>
        <a:bodyPr/>
        <a:lstStyle/>
        <a:p>
          <a:r>
            <a:rPr lang="en-US" dirty="0"/>
            <a:t>No perceived correlation between state HMI and </a:t>
          </a:r>
          <a:r>
            <a:rPr lang="en-US" dirty="0" err="1"/>
            <a:t>Evs</a:t>
          </a:r>
          <a:r>
            <a:rPr lang="en-US" dirty="0"/>
            <a:t> owned</a:t>
          </a:r>
        </a:p>
      </dgm:t>
    </dgm:pt>
    <dgm:pt modelId="{04E15150-A26E-4A8B-A685-BF270DA79FF5}" type="parTrans" cxnId="{B7AEAA81-A8F1-4F73-B1D5-F61ED5E60629}">
      <dgm:prSet/>
      <dgm:spPr/>
      <dgm:t>
        <a:bodyPr/>
        <a:lstStyle/>
        <a:p>
          <a:endParaRPr lang="en-US"/>
        </a:p>
      </dgm:t>
    </dgm:pt>
    <dgm:pt modelId="{DE5A0CC9-9BB0-4C59-AAAB-76B64DCA3C6D}" type="sibTrans" cxnId="{B7AEAA81-A8F1-4F73-B1D5-F61ED5E60629}">
      <dgm:prSet/>
      <dgm:spPr/>
      <dgm:t>
        <a:bodyPr/>
        <a:lstStyle/>
        <a:p>
          <a:endParaRPr lang="en-US"/>
        </a:p>
      </dgm:t>
    </dgm:pt>
    <dgm:pt modelId="{82E8E7AB-E8EB-41D9-81C0-40867996327F}" type="pres">
      <dgm:prSet presAssocID="{7C1463DF-6BD3-452B-BB18-B90260D5D4B9}" presName="linear" presStyleCnt="0">
        <dgm:presLayoutVars>
          <dgm:animLvl val="lvl"/>
          <dgm:resizeHandles val="exact"/>
        </dgm:presLayoutVars>
      </dgm:prSet>
      <dgm:spPr/>
    </dgm:pt>
    <dgm:pt modelId="{49599ABC-6574-4ED9-926D-1C080FAC84EE}" type="pres">
      <dgm:prSet presAssocID="{B6240BFF-35DB-43C2-BCCE-4FE6E3E19968}" presName="parentText" presStyleLbl="node1" presStyleIdx="0" presStyleCnt="2">
        <dgm:presLayoutVars>
          <dgm:chMax val="0"/>
          <dgm:bulletEnabled val="1"/>
        </dgm:presLayoutVars>
      </dgm:prSet>
      <dgm:spPr/>
    </dgm:pt>
    <dgm:pt modelId="{DFA2AE2E-7FD0-4BAC-8630-467AC955112B}" type="pres">
      <dgm:prSet presAssocID="{0D0A4BC4-9A10-431A-BACD-0384C494B6D4}" presName="spacer" presStyleCnt="0"/>
      <dgm:spPr/>
    </dgm:pt>
    <dgm:pt modelId="{1040B0F1-2914-4A86-9642-53630673A38B}" type="pres">
      <dgm:prSet presAssocID="{8324DACB-821F-4636-AAFB-F09813DABB00}" presName="parentText" presStyleLbl="node1" presStyleIdx="1" presStyleCnt="2">
        <dgm:presLayoutVars>
          <dgm:chMax val="0"/>
          <dgm:bulletEnabled val="1"/>
        </dgm:presLayoutVars>
      </dgm:prSet>
      <dgm:spPr/>
    </dgm:pt>
  </dgm:ptLst>
  <dgm:cxnLst>
    <dgm:cxn modelId="{DAD73D2E-7202-489D-851B-6387CD8CDA87}" srcId="{7C1463DF-6BD3-452B-BB18-B90260D5D4B9}" destId="{B6240BFF-35DB-43C2-BCCE-4FE6E3E19968}" srcOrd="0" destOrd="0" parTransId="{B47B7C6D-EC16-4A67-A7F1-6C9AA5D1AD02}" sibTransId="{0D0A4BC4-9A10-431A-BACD-0384C494B6D4}"/>
    <dgm:cxn modelId="{7F62546C-007D-46A3-859D-EB20D2444CDE}" type="presOf" srcId="{B6240BFF-35DB-43C2-BCCE-4FE6E3E19968}" destId="{49599ABC-6574-4ED9-926D-1C080FAC84EE}" srcOrd="0" destOrd="0" presId="urn:microsoft.com/office/officeart/2005/8/layout/vList2"/>
    <dgm:cxn modelId="{B7AEAA81-A8F1-4F73-B1D5-F61ED5E60629}" srcId="{7C1463DF-6BD3-452B-BB18-B90260D5D4B9}" destId="{8324DACB-821F-4636-AAFB-F09813DABB00}" srcOrd="1" destOrd="0" parTransId="{04E15150-A26E-4A8B-A685-BF270DA79FF5}" sibTransId="{DE5A0CC9-9BB0-4C59-AAAB-76B64DCA3C6D}"/>
    <dgm:cxn modelId="{0F79B992-0EF2-475C-99C2-0D4B1BEB1672}" type="presOf" srcId="{8324DACB-821F-4636-AAFB-F09813DABB00}" destId="{1040B0F1-2914-4A86-9642-53630673A38B}" srcOrd="0" destOrd="0" presId="urn:microsoft.com/office/officeart/2005/8/layout/vList2"/>
    <dgm:cxn modelId="{6F1AF2B4-1AEC-4D10-A878-DEC800FC0CC7}" type="presOf" srcId="{7C1463DF-6BD3-452B-BB18-B90260D5D4B9}" destId="{82E8E7AB-E8EB-41D9-81C0-40867996327F}" srcOrd="0" destOrd="0" presId="urn:microsoft.com/office/officeart/2005/8/layout/vList2"/>
    <dgm:cxn modelId="{B5F78DBB-C4DB-4358-9999-7088756D364F}" type="presParOf" srcId="{82E8E7AB-E8EB-41D9-81C0-40867996327F}" destId="{49599ABC-6574-4ED9-926D-1C080FAC84EE}" srcOrd="0" destOrd="0" presId="urn:microsoft.com/office/officeart/2005/8/layout/vList2"/>
    <dgm:cxn modelId="{FE4EDBC2-8B13-46E9-9461-161EFE0972FC}" type="presParOf" srcId="{82E8E7AB-E8EB-41D9-81C0-40867996327F}" destId="{DFA2AE2E-7FD0-4BAC-8630-467AC955112B}" srcOrd="1" destOrd="0" presId="urn:microsoft.com/office/officeart/2005/8/layout/vList2"/>
    <dgm:cxn modelId="{7798A4ED-9CDD-473A-9422-69359B6A14B9}" type="presParOf" srcId="{82E8E7AB-E8EB-41D9-81C0-40867996327F}" destId="{1040B0F1-2914-4A86-9642-53630673A38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6240BFF-35DB-43C2-BCCE-4FE6E3E19968}">
      <dgm:prSet/>
      <dgm:spPr/>
      <dgm:t>
        <a:bodyPr/>
        <a:lstStyle/>
        <a:p>
          <a:r>
            <a:rPr lang="en-US" dirty="0"/>
            <a:t>Move from analyzing based on State level to City/County level.</a:t>
          </a:r>
        </a:p>
      </dgm:t>
    </dgm:pt>
    <dgm:pt modelId="{B47B7C6D-EC16-4A67-A7F1-6C9AA5D1AD02}" type="parTrans" cxnId="{DAD73D2E-7202-489D-851B-6387CD8CDA87}">
      <dgm:prSet/>
      <dgm:spPr/>
      <dgm:t>
        <a:bodyPr/>
        <a:lstStyle/>
        <a:p>
          <a:endParaRPr lang="en-US"/>
        </a:p>
      </dgm:t>
    </dgm:pt>
    <dgm:pt modelId="{0D0A4BC4-9A10-431A-BACD-0384C494B6D4}" type="sibTrans" cxnId="{DAD73D2E-7202-489D-851B-6387CD8CDA87}">
      <dgm:prSet/>
      <dgm:spPr/>
      <dgm:t>
        <a:bodyPr/>
        <a:lstStyle/>
        <a:p>
          <a:endParaRPr lang="en-US"/>
        </a:p>
      </dgm:t>
    </dgm:pt>
    <dgm:pt modelId="{8324DACB-821F-4636-AAFB-F09813DABB00}">
      <dgm:prSet/>
      <dgm:spPr/>
      <dgm:t>
        <a:bodyPr/>
        <a:lstStyle/>
        <a:p>
          <a:r>
            <a:rPr lang="en-US" dirty="0"/>
            <a:t>Rural vs Urban areas could have a drastic difference in HMI and EV ownership</a:t>
          </a:r>
        </a:p>
      </dgm:t>
    </dgm:pt>
    <dgm:pt modelId="{04E15150-A26E-4A8B-A685-BF270DA79FF5}" type="parTrans" cxnId="{B7AEAA81-A8F1-4F73-B1D5-F61ED5E60629}">
      <dgm:prSet/>
      <dgm:spPr/>
      <dgm:t>
        <a:bodyPr/>
        <a:lstStyle/>
        <a:p>
          <a:endParaRPr lang="en-US"/>
        </a:p>
      </dgm:t>
    </dgm:pt>
    <dgm:pt modelId="{DE5A0CC9-9BB0-4C59-AAAB-76B64DCA3C6D}" type="sibTrans" cxnId="{B7AEAA81-A8F1-4F73-B1D5-F61ED5E60629}">
      <dgm:prSet/>
      <dgm:spPr/>
      <dgm:t>
        <a:bodyPr/>
        <a:lstStyle/>
        <a:p>
          <a:endParaRPr lang="en-US"/>
        </a:p>
      </dgm:t>
    </dgm:pt>
    <dgm:pt modelId="{8EB40BF2-272A-49E3-BF75-C74A030E5C75}">
      <dgm:prSet/>
      <dgm:spPr/>
      <dgm:t>
        <a:bodyPr/>
        <a:lstStyle/>
        <a:p>
          <a:r>
            <a:rPr lang="en-US" dirty="0"/>
            <a:t>California as an outlier is affecting the trend, still positive, but not as drastic as scatter plot indicates</a:t>
          </a:r>
        </a:p>
      </dgm:t>
    </dgm:pt>
    <dgm:pt modelId="{5CB7B459-F9B4-43F4-9C2C-C44B8DACB51E}" type="parTrans" cxnId="{0F87B84D-26BA-4998-8F62-6140CE555CA2}">
      <dgm:prSet/>
      <dgm:spPr/>
    </dgm:pt>
    <dgm:pt modelId="{E6CC957C-14D2-4ACB-BFAB-35B3DCA3CF6B}" type="sibTrans" cxnId="{0F87B84D-26BA-4998-8F62-6140CE555CA2}">
      <dgm:prSet/>
      <dgm:spPr/>
      <dgm:t>
        <a:bodyPr/>
        <a:lstStyle/>
        <a:p>
          <a:endParaRPr lang="en-US"/>
        </a:p>
      </dgm:t>
    </dgm:pt>
    <dgm:pt modelId="{9CC1F7E2-819F-43BE-846F-232371D5FE5D}" type="pres">
      <dgm:prSet presAssocID="{7C1463DF-6BD3-452B-BB18-B90260D5D4B9}" presName="linear" presStyleCnt="0">
        <dgm:presLayoutVars>
          <dgm:animLvl val="lvl"/>
          <dgm:resizeHandles val="exact"/>
        </dgm:presLayoutVars>
      </dgm:prSet>
      <dgm:spPr/>
    </dgm:pt>
    <dgm:pt modelId="{EBE19BE6-4EFB-4F76-AA46-FB5A78E32168}" type="pres">
      <dgm:prSet presAssocID="{B6240BFF-35DB-43C2-BCCE-4FE6E3E19968}" presName="parentText" presStyleLbl="node1" presStyleIdx="0" presStyleCnt="3">
        <dgm:presLayoutVars>
          <dgm:chMax val="0"/>
          <dgm:bulletEnabled val="1"/>
        </dgm:presLayoutVars>
      </dgm:prSet>
      <dgm:spPr/>
    </dgm:pt>
    <dgm:pt modelId="{3CCFE6B3-8833-44AB-89B0-AED72340146F}" type="pres">
      <dgm:prSet presAssocID="{0D0A4BC4-9A10-431A-BACD-0384C494B6D4}" presName="spacer" presStyleCnt="0"/>
      <dgm:spPr/>
    </dgm:pt>
    <dgm:pt modelId="{34440A2A-7885-415D-924D-59BDB72CAED7}" type="pres">
      <dgm:prSet presAssocID="{8324DACB-821F-4636-AAFB-F09813DABB00}" presName="parentText" presStyleLbl="node1" presStyleIdx="1" presStyleCnt="3">
        <dgm:presLayoutVars>
          <dgm:chMax val="0"/>
          <dgm:bulletEnabled val="1"/>
        </dgm:presLayoutVars>
      </dgm:prSet>
      <dgm:spPr/>
    </dgm:pt>
    <dgm:pt modelId="{65AAF81D-055E-41D4-8B60-60BA33CA2DCD}" type="pres">
      <dgm:prSet presAssocID="{DE5A0CC9-9BB0-4C59-AAAB-76B64DCA3C6D}" presName="spacer" presStyleCnt="0"/>
      <dgm:spPr/>
    </dgm:pt>
    <dgm:pt modelId="{F6BFB368-27BE-4F9C-A1D3-BB652332888C}" type="pres">
      <dgm:prSet presAssocID="{8EB40BF2-272A-49E3-BF75-C74A030E5C75}" presName="parentText" presStyleLbl="node1" presStyleIdx="2" presStyleCnt="3">
        <dgm:presLayoutVars>
          <dgm:chMax val="0"/>
          <dgm:bulletEnabled val="1"/>
        </dgm:presLayoutVars>
      </dgm:prSet>
      <dgm:spPr/>
    </dgm:pt>
  </dgm:ptLst>
  <dgm:cxnLst>
    <dgm:cxn modelId="{DAD73D2E-7202-489D-851B-6387CD8CDA87}" srcId="{7C1463DF-6BD3-452B-BB18-B90260D5D4B9}" destId="{B6240BFF-35DB-43C2-BCCE-4FE6E3E19968}" srcOrd="0" destOrd="0" parTransId="{B47B7C6D-EC16-4A67-A7F1-6C9AA5D1AD02}" sibTransId="{0D0A4BC4-9A10-431A-BACD-0384C494B6D4}"/>
    <dgm:cxn modelId="{1954EA61-0611-4E58-B37E-14E04806CC03}" type="presOf" srcId="{8324DACB-821F-4636-AAFB-F09813DABB00}" destId="{34440A2A-7885-415D-924D-59BDB72CAED7}" srcOrd="0" destOrd="0" presId="urn:microsoft.com/office/officeart/2005/8/layout/vList2"/>
    <dgm:cxn modelId="{0F87B84D-26BA-4998-8F62-6140CE555CA2}" srcId="{7C1463DF-6BD3-452B-BB18-B90260D5D4B9}" destId="{8EB40BF2-272A-49E3-BF75-C74A030E5C75}" srcOrd="2" destOrd="0" parTransId="{5CB7B459-F9B4-43F4-9C2C-C44B8DACB51E}" sibTransId="{E6CC957C-14D2-4ACB-BFAB-35B3DCA3CF6B}"/>
    <dgm:cxn modelId="{B7AEAA81-A8F1-4F73-B1D5-F61ED5E60629}" srcId="{7C1463DF-6BD3-452B-BB18-B90260D5D4B9}" destId="{8324DACB-821F-4636-AAFB-F09813DABB00}" srcOrd="1" destOrd="0" parTransId="{04E15150-A26E-4A8B-A685-BF270DA79FF5}" sibTransId="{DE5A0CC9-9BB0-4C59-AAAB-76B64DCA3C6D}"/>
    <dgm:cxn modelId="{CE6A3CDB-1705-4FDB-9880-E22710FE9CD5}" type="presOf" srcId="{8EB40BF2-272A-49E3-BF75-C74A030E5C75}" destId="{F6BFB368-27BE-4F9C-A1D3-BB652332888C}" srcOrd="0" destOrd="0" presId="urn:microsoft.com/office/officeart/2005/8/layout/vList2"/>
    <dgm:cxn modelId="{38425DE3-BD2B-47C4-913B-E924CC1545A9}" type="presOf" srcId="{B6240BFF-35DB-43C2-BCCE-4FE6E3E19968}" destId="{EBE19BE6-4EFB-4F76-AA46-FB5A78E32168}" srcOrd="0" destOrd="0" presId="urn:microsoft.com/office/officeart/2005/8/layout/vList2"/>
    <dgm:cxn modelId="{219A31FF-E1AA-4B27-A703-79689745A06C}" type="presOf" srcId="{7C1463DF-6BD3-452B-BB18-B90260D5D4B9}" destId="{9CC1F7E2-819F-43BE-846F-232371D5FE5D}" srcOrd="0" destOrd="0" presId="urn:microsoft.com/office/officeart/2005/8/layout/vList2"/>
    <dgm:cxn modelId="{8811F269-E214-4AA3-8EB1-3E7370F58E23}" type="presParOf" srcId="{9CC1F7E2-819F-43BE-846F-232371D5FE5D}" destId="{EBE19BE6-4EFB-4F76-AA46-FB5A78E32168}" srcOrd="0" destOrd="0" presId="urn:microsoft.com/office/officeart/2005/8/layout/vList2"/>
    <dgm:cxn modelId="{E9485E7C-8BF7-4DE2-8DC6-AAA19A92532C}" type="presParOf" srcId="{9CC1F7E2-819F-43BE-846F-232371D5FE5D}" destId="{3CCFE6B3-8833-44AB-89B0-AED72340146F}" srcOrd="1" destOrd="0" presId="urn:microsoft.com/office/officeart/2005/8/layout/vList2"/>
    <dgm:cxn modelId="{D3F05EFB-33B1-455C-A975-BE725DDDF5B7}" type="presParOf" srcId="{9CC1F7E2-819F-43BE-846F-232371D5FE5D}" destId="{34440A2A-7885-415D-924D-59BDB72CAED7}" srcOrd="2" destOrd="0" presId="urn:microsoft.com/office/officeart/2005/8/layout/vList2"/>
    <dgm:cxn modelId="{DFD1D4FD-CBE3-4DFA-9BE8-A09E9B235D69}" type="presParOf" srcId="{9CC1F7E2-819F-43BE-846F-232371D5FE5D}" destId="{65AAF81D-055E-41D4-8B60-60BA33CA2DCD}" srcOrd="3" destOrd="0" presId="urn:microsoft.com/office/officeart/2005/8/layout/vList2"/>
    <dgm:cxn modelId="{538DCFDF-066F-413D-879B-82181A461AB9}" type="presParOf" srcId="{9CC1F7E2-819F-43BE-846F-232371D5FE5D}" destId="{F6BFB368-27BE-4F9C-A1D3-BB65233288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5D7063-D3B9-4992-B7E0-BF68D07AECC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3FE0250-159B-4488-ACE2-9E703CBE993B}">
      <dgm:prSet/>
      <dgm:spPr/>
      <dgm:t>
        <a:bodyPr/>
        <a:lstStyle/>
        <a:p>
          <a:r>
            <a:rPr lang="en-US"/>
            <a:t>Do prevailing weather conditions impact EV sales</a:t>
          </a:r>
        </a:p>
      </dgm:t>
    </dgm:pt>
    <dgm:pt modelId="{003CAB1D-B1E9-4388-B735-8AA210C3EFCC}" type="parTrans" cxnId="{B39BB6AE-1572-4B18-9C44-CB00AEA04321}">
      <dgm:prSet/>
      <dgm:spPr/>
      <dgm:t>
        <a:bodyPr/>
        <a:lstStyle/>
        <a:p>
          <a:endParaRPr lang="en-US"/>
        </a:p>
      </dgm:t>
    </dgm:pt>
    <dgm:pt modelId="{3822D256-F9A8-4D09-A7DD-F0432D4A5A50}" type="sibTrans" cxnId="{B39BB6AE-1572-4B18-9C44-CB00AEA04321}">
      <dgm:prSet/>
      <dgm:spPr/>
      <dgm:t>
        <a:bodyPr/>
        <a:lstStyle/>
        <a:p>
          <a:endParaRPr lang="en-US"/>
        </a:p>
      </dgm:t>
    </dgm:pt>
    <dgm:pt modelId="{5EE24C1E-7C01-4E60-A1A7-7E9048B91754}">
      <dgm:prSet/>
      <dgm:spPr/>
      <dgm:t>
        <a:bodyPr/>
        <a:lstStyle/>
        <a:p>
          <a:r>
            <a:rPr lang="en-US"/>
            <a:t>What weather conditions predominate EV population</a:t>
          </a:r>
        </a:p>
      </dgm:t>
    </dgm:pt>
    <dgm:pt modelId="{D376554E-95FA-4019-995A-198F70E50B1C}" type="parTrans" cxnId="{CB89A424-A3BE-4BD7-AA0F-A1D00D8AC76C}">
      <dgm:prSet/>
      <dgm:spPr/>
      <dgm:t>
        <a:bodyPr/>
        <a:lstStyle/>
        <a:p>
          <a:endParaRPr lang="en-US"/>
        </a:p>
      </dgm:t>
    </dgm:pt>
    <dgm:pt modelId="{DD1FB754-9414-4FC6-B8B1-CA30E902BDB3}" type="sibTrans" cxnId="{CB89A424-A3BE-4BD7-AA0F-A1D00D8AC76C}">
      <dgm:prSet/>
      <dgm:spPr/>
      <dgm:t>
        <a:bodyPr/>
        <a:lstStyle/>
        <a:p>
          <a:endParaRPr lang="en-US"/>
        </a:p>
      </dgm:t>
    </dgm:pt>
    <dgm:pt modelId="{0B797D15-E37C-44FA-A297-9A8CBCB3300C}" type="pres">
      <dgm:prSet presAssocID="{945D7063-D3B9-4992-B7E0-BF68D07AECC6}" presName="linear" presStyleCnt="0">
        <dgm:presLayoutVars>
          <dgm:animLvl val="lvl"/>
          <dgm:resizeHandles val="exact"/>
        </dgm:presLayoutVars>
      </dgm:prSet>
      <dgm:spPr/>
    </dgm:pt>
    <dgm:pt modelId="{D93B7F2D-D179-4938-8AB7-92A39DFF04F3}" type="pres">
      <dgm:prSet presAssocID="{43FE0250-159B-4488-ACE2-9E703CBE993B}" presName="parentText" presStyleLbl="node1" presStyleIdx="0" presStyleCnt="2">
        <dgm:presLayoutVars>
          <dgm:chMax val="0"/>
          <dgm:bulletEnabled val="1"/>
        </dgm:presLayoutVars>
      </dgm:prSet>
      <dgm:spPr/>
    </dgm:pt>
    <dgm:pt modelId="{FD455122-5640-4F81-A6E9-9799150CA13C}" type="pres">
      <dgm:prSet presAssocID="{3822D256-F9A8-4D09-A7DD-F0432D4A5A50}" presName="spacer" presStyleCnt="0"/>
      <dgm:spPr/>
    </dgm:pt>
    <dgm:pt modelId="{5376664A-C3BA-4A48-8079-F1E29950F344}" type="pres">
      <dgm:prSet presAssocID="{5EE24C1E-7C01-4E60-A1A7-7E9048B91754}" presName="parentText" presStyleLbl="node1" presStyleIdx="1" presStyleCnt="2">
        <dgm:presLayoutVars>
          <dgm:chMax val="0"/>
          <dgm:bulletEnabled val="1"/>
        </dgm:presLayoutVars>
      </dgm:prSet>
      <dgm:spPr/>
    </dgm:pt>
  </dgm:ptLst>
  <dgm:cxnLst>
    <dgm:cxn modelId="{C6419000-C538-42FF-B2D6-E9191D041A66}" type="presOf" srcId="{43FE0250-159B-4488-ACE2-9E703CBE993B}" destId="{D93B7F2D-D179-4938-8AB7-92A39DFF04F3}" srcOrd="0" destOrd="0" presId="urn:microsoft.com/office/officeart/2005/8/layout/vList2"/>
    <dgm:cxn modelId="{CB89A424-A3BE-4BD7-AA0F-A1D00D8AC76C}" srcId="{945D7063-D3B9-4992-B7E0-BF68D07AECC6}" destId="{5EE24C1E-7C01-4E60-A1A7-7E9048B91754}" srcOrd="1" destOrd="0" parTransId="{D376554E-95FA-4019-995A-198F70E50B1C}" sibTransId="{DD1FB754-9414-4FC6-B8B1-CA30E902BDB3}"/>
    <dgm:cxn modelId="{3DB25363-59F0-4ED4-BA03-85837B601777}" type="presOf" srcId="{5EE24C1E-7C01-4E60-A1A7-7E9048B91754}" destId="{5376664A-C3BA-4A48-8079-F1E29950F344}" srcOrd="0" destOrd="0" presId="urn:microsoft.com/office/officeart/2005/8/layout/vList2"/>
    <dgm:cxn modelId="{B39BB6AE-1572-4B18-9C44-CB00AEA04321}" srcId="{945D7063-D3B9-4992-B7E0-BF68D07AECC6}" destId="{43FE0250-159B-4488-ACE2-9E703CBE993B}" srcOrd="0" destOrd="0" parTransId="{003CAB1D-B1E9-4388-B735-8AA210C3EFCC}" sibTransId="{3822D256-F9A8-4D09-A7DD-F0432D4A5A50}"/>
    <dgm:cxn modelId="{93ADA7F0-3B3F-4287-BD25-DD599D86801D}" type="presOf" srcId="{945D7063-D3B9-4992-B7E0-BF68D07AECC6}" destId="{0B797D15-E37C-44FA-A297-9A8CBCB3300C}" srcOrd="0" destOrd="0" presId="urn:microsoft.com/office/officeart/2005/8/layout/vList2"/>
    <dgm:cxn modelId="{528E520A-E80C-4236-92BB-94346F281EB9}" type="presParOf" srcId="{0B797D15-E37C-44FA-A297-9A8CBCB3300C}" destId="{D93B7F2D-D179-4938-8AB7-92A39DFF04F3}" srcOrd="0" destOrd="0" presId="urn:microsoft.com/office/officeart/2005/8/layout/vList2"/>
    <dgm:cxn modelId="{9B586117-FD5C-4C7E-B43A-0EC6871F97F9}" type="presParOf" srcId="{0B797D15-E37C-44FA-A297-9A8CBCB3300C}" destId="{FD455122-5640-4F81-A6E9-9799150CA13C}" srcOrd="1" destOrd="0" presId="urn:microsoft.com/office/officeart/2005/8/layout/vList2"/>
    <dgm:cxn modelId="{4C658DFC-83D7-46B4-A9D6-C851EDA25A66}" type="presParOf" srcId="{0B797D15-E37C-44FA-A297-9A8CBCB3300C}" destId="{5376664A-C3BA-4A48-8079-F1E29950F34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1C2A01-5A2A-4EF6-9943-44D393B3CE8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E2B520-7E7A-465A-AF89-4FA42C084E9C}">
      <dgm:prSet/>
      <dgm:spPr/>
      <dgm:t>
        <a:bodyPr/>
        <a:lstStyle/>
        <a:p>
          <a:r>
            <a:rPr lang="en-US"/>
            <a:t>Has the sale of EVs lowered Carbon Emissions?</a:t>
          </a:r>
        </a:p>
      </dgm:t>
    </dgm:pt>
    <dgm:pt modelId="{137B3F72-E704-4324-A006-9815DB2C8E9C}" type="parTrans" cxnId="{C8E8C200-4F22-45E1-910F-22BA4741C040}">
      <dgm:prSet/>
      <dgm:spPr/>
      <dgm:t>
        <a:bodyPr/>
        <a:lstStyle/>
        <a:p>
          <a:endParaRPr lang="en-US"/>
        </a:p>
      </dgm:t>
    </dgm:pt>
    <dgm:pt modelId="{5AA69EDB-1615-467B-A215-627A317F8B24}" type="sibTrans" cxnId="{C8E8C200-4F22-45E1-910F-22BA4741C040}">
      <dgm:prSet/>
      <dgm:spPr/>
      <dgm:t>
        <a:bodyPr/>
        <a:lstStyle/>
        <a:p>
          <a:endParaRPr lang="en-US"/>
        </a:p>
      </dgm:t>
    </dgm:pt>
    <dgm:pt modelId="{11A27F9E-7B0A-42B2-9ABA-6A1810FE1054}">
      <dgm:prSet/>
      <dgm:spPr/>
      <dgm:t>
        <a:bodyPr/>
        <a:lstStyle/>
        <a:p>
          <a:r>
            <a:rPr lang="en-US"/>
            <a:t>If so, by how much?</a:t>
          </a:r>
        </a:p>
      </dgm:t>
    </dgm:pt>
    <dgm:pt modelId="{436D334E-4817-45C2-BCE0-4F9E50166D50}" type="parTrans" cxnId="{A199414F-089B-4482-AF55-BD5F48193DCF}">
      <dgm:prSet/>
      <dgm:spPr/>
      <dgm:t>
        <a:bodyPr/>
        <a:lstStyle/>
        <a:p>
          <a:endParaRPr lang="en-US"/>
        </a:p>
      </dgm:t>
    </dgm:pt>
    <dgm:pt modelId="{32D7193F-6ABB-4683-8016-37620E1BDD15}" type="sibTrans" cxnId="{A199414F-089B-4482-AF55-BD5F48193DCF}">
      <dgm:prSet/>
      <dgm:spPr/>
      <dgm:t>
        <a:bodyPr/>
        <a:lstStyle/>
        <a:p>
          <a:endParaRPr lang="en-US"/>
        </a:p>
      </dgm:t>
    </dgm:pt>
    <dgm:pt modelId="{CD516284-595F-4C87-9143-D89445F0040D}">
      <dgm:prSet/>
      <dgm:spPr/>
      <dgm:t>
        <a:bodyPr/>
        <a:lstStyle/>
        <a:p>
          <a:r>
            <a:rPr lang="en-US"/>
            <a:t>Has the production of electricity raised Carbon Emissions?</a:t>
          </a:r>
        </a:p>
      </dgm:t>
    </dgm:pt>
    <dgm:pt modelId="{F66FDD3F-367D-49EF-BB05-016317FA14B0}" type="parTrans" cxnId="{1C48D4D6-B555-474B-83AE-0DFDD117E115}">
      <dgm:prSet/>
      <dgm:spPr/>
      <dgm:t>
        <a:bodyPr/>
        <a:lstStyle/>
        <a:p>
          <a:endParaRPr lang="en-US"/>
        </a:p>
      </dgm:t>
    </dgm:pt>
    <dgm:pt modelId="{597BCE93-F48A-491A-B0EE-B6A284E74C74}" type="sibTrans" cxnId="{1C48D4D6-B555-474B-83AE-0DFDD117E115}">
      <dgm:prSet/>
      <dgm:spPr/>
      <dgm:t>
        <a:bodyPr/>
        <a:lstStyle/>
        <a:p>
          <a:endParaRPr lang="en-US"/>
        </a:p>
      </dgm:t>
    </dgm:pt>
    <dgm:pt modelId="{16E12148-F0EA-4AEF-BE4E-6B05D0CFC9FA}" type="pres">
      <dgm:prSet presAssocID="{0B1C2A01-5A2A-4EF6-9943-44D393B3CE8B}" presName="linear" presStyleCnt="0">
        <dgm:presLayoutVars>
          <dgm:animLvl val="lvl"/>
          <dgm:resizeHandles val="exact"/>
        </dgm:presLayoutVars>
      </dgm:prSet>
      <dgm:spPr/>
    </dgm:pt>
    <dgm:pt modelId="{06BE1A8C-BA00-4B04-84B0-DF5C10285B50}" type="pres">
      <dgm:prSet presAssocID="{23E2B520-7E7A-465A-AF89-4FA42C084E9C}" presName="parentText" presStyleLbl="node1" presStyleIdx="0" presStyleCnt="3">
        <dgm:presLayoutVars>
          <dgm:chMax val="0"/>
          <dgm:bulletEnabled val="1"/>
        </dgm:presLayoutVars>
      </dgm:prSet>
      <dgm:spPr/>
    </dgm:pt>
    <dgm:pt modelId="{2AA8ED6E-A560-4E4E-A9CD-CEDC15180450}" type="pres">
      <dgm:prSet presAssocID="{5AA69EDB-1615-467B-A215-627A317F8B24}" presName="spacer" presStyleCnt="0"/>
      <dgm:spPr/>
    </dgm:pt>
    <dgm:pt modelId="{FA57FF20-7A11-4D38-947B-DAD949DFA214}" type="pres">
      <dgm:prSet presAssocID="{11A27F9E-7B0A-42B2-9ABA-6A1810FE1054}" presName="parentText" presStyleLbl="node1" presStyleIdx="1" presStyleCnt="3">
        <dgm:presLayoutVars>
          <dgm:chMax val="0"/>
          <dgm:bulletEnabled val="1"/>
        </dgm:presLayoutVars>
      </dgm:prSet>
      <dgm:spPr/>
    </dgm:pt>
    <dgm:pt modelId="{B06E980E-2B7B-458F-8DCF-832C7E6EBAEB}" type="pres">
      <dgm:prSet presAssocID="{32D7193F-6ABB-4683-8016-37620E1BDD15}" presName="spacer" presStyleCnt="0"/>
      <dgm:spPr/>
    </dgm:pt>
    <dgm:pt modelId="{8FF6A37B-9C21-48DE-ADF5-3CD192DBFD8A}" type="pres">
      <dgm:prSet presAssocID="{CD516284-595F-4C87-9143-D89445F0040D}" presName="parentText" presStyleLbl="node1" presStyleIdx="2" presStyleCnt="3">
        <dgm:presLayoutVars>
          <dgm:chMax val="0"/>
          <dgm:bulletEnabled val="1"/>
        </dgm:presLayoutVars>
      </dgm:prSet>
      <dgm:spPr/>
    </dgm:pt>
  </dgm:ptLst>
  <dgm:cxnLst>
    <dgm:cxn modelId="{C8E8C200-4F22-45E1-910F-22BA4741C040}" srcId="{0B1C2A01-5A2A-4EF6-9943-44D393B3CE8B}" destId="{23E2B520-7E7A-465A-AF89-4FA42C084E9C}" srcOrd="0" destOrd="0" parTransId="{137B3F72-E704-4324-A006-9815DB2C8E9C}" sibTransId="{5AA69EDB-1615-467B-A215-627A317F8B24}"/>
    <dgm:cxn modelId="{33392F45-E790-40B4-98E5-B50F3DE4ADAF}" type="presOf" srcId="{0B1C2A01-5A2A-4EF6-9943-44D393B3CE8B}" destId="{16E12148-F0EA-4AEF-BE4E-6B05D0CFC9FA}" srcOrd="0" destOrd="0" presId="urn:microsoft.com/office/officeart/2005/8/layout/vList2"/>
    <dgm:cxn modelId="{A199414F-089B-4482-AF55-BD5F48193DCF}" srcId="{0B1C2A01-5A2A-4EF6-9943-44D393B3CE8B}" destId="{11A27F9E-7B0A-42B2-9ABA-6A1810FE1054}" srcOrd="1" destOrd="0" parTransId="{436D334E-4817-45C2-BCE0-4F9E50166D50}" sibTransId="{32D7193F-6ABB-4683-8016-37620E1BDD15}"/>
    <dgm:cxn modelId="{101D9691-5232-4218-8911-E42858F57F8F}" type="presOf" srcId="{23E2B520-7E7A-465A-AF89-4FA42C084E9C}" destId="{06BE1A8C-BA00-4B04-84B0-DF5C10285B50}" srcOrd="0" destOrd="0" presId="urn:microsoft.com/office/officeart/2005/8/layout/vList2"/>
    <dgm:cxn modelId="{D8C4E9C4-4F93-447C-A570-929A782BB308}" type="presOf" srcId="{CD516284-595F-4C87-9143-D89445F0040D}" destId="{8FF6A37B-9C21-48DE-ADF5-3CD192DBFD8A}" srcOrd="0" destOrd="0" presId="urn:microsoft.com/office/officeart/2005/8/layout/vList2"/>
    <dgm:cxn modelId="{9AEBBDC7-F43A-4E92-BAF3-96018A511AFA}" type="presOf" srcId="{11A27F9E-7B0A-42B2-9ABA-6A1810FE1054}" destId="{FA57FF20-7A11-4D38-947B-DAD949DFA214}" srcOrd="0" destOrd="0" presId="urn:microsoft.com/office/officeart/2005/8/layout/vList2"/>
    <dgm:cxn modelId="{1C48D4D6-B555-474B-83AE-0DFDD117E115}" srcId="{0B1C2A01-5A2A-4EF6-9943-44D393B3CE8B}" destId="{CD516284-595F-4C87-9143-D89445F0040D}" srcOrd="2" destOrd="0" parTransId="{F66FDD3F-367D-49EF-BB05-016317FA14B0}" sibTransId="{597BCE93-F48A-491A-B0EE-B6A284E74C74}"/>
    <dgm:cxn modelId="{534E6C6E-E8D2-4649-8519-0CE1154FC5B5}" type="presParOf" srcId="{16E12148-F0EA-4AEF-BE4E-6B05D0CFC9FA}" destId="{06BE1A8C-BA00-4B04-84B0-DF5C10285B50}" srcOrd="0" destOrd="0" presId="urn:microsoft.com/office/officeart/2005/8/layout/vList2"/>
    <dgm:cxn modelId="{006BF43F-C173-460E-91A7-3E46D0538AAE}" type="presParOf" srcId="{16E12148-F0EA-4AEF-BE4E-6B05D0CFC9FA}" destId="{2AA8ED6E-A560-4E4E-A9CD-CEDC15180450}" srcOrd="1" destOrd="0" presId="urn:microsoft.com/office/officeart/2005/8/layout/vList2"/>
    <dgm:cxn modelId="{2BC06C66-4A1A-4428-A590-42AB2CBE7187}" type="presParOf" srcId="{16E12148-F0EA-4AEF-BE4E-6B05D0CFC9FA}" destId="{FA57FF20-7A11-4D38-947B-DAD949DFA214}" srcOrd="2" destOrd="0" presId="urn:microsoft.com/office/officeart/2005/8/layout/vList2"/>
    <dgm:cxn modelId="{92347884-2E15-43FD-BD9F-F81F9A0B9B12}" type="presParOf" srcId="{16E12148-F0EA-4AEF-BE4E-6B05D0CFC9FA}" destId="{B06E980E-2B7B-458F-8DCF-832C7E6EBAEB}" srcOrd="3" destOrd="0" presId="urn:microsoft.com/office/officeart/2005/8/layout/vList2"/>
    <dgm:cxn modelId="{ADA61B93-2324-4118-BE7E-E3BFE24B2D04}" type="presParOf" srcId="{16E12148-F0EA-4AEF-BE4E-6B05D0CFC9FA}" destId="{8FF6A37B-9C21-48DE-ADF5-3CD192DBFD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B7E42-0986-4270-B7DF-3CC90A8216BD}">
      <dsp:nvSpPr>
        <dsp:cNvPr id="0" name=""/>
        <dsp:cNvSpPr/>
      </dsp:nvSpPr>
      <dsp:spPr>
        <a:xfrm>
          <a:off x="0" y="12756"/>
          <a:ext cx="6367912" cy="2028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Impact on Carbon Emissions</a:t>
          </a:r>
        </a:p>
      </dsp:txBody>
      <dsp:txXfrm>
        <a:off x="99037" y="111793"/>
        <a:ext cx="6169838" cy="1830706"/>
      </dsp:txXfrm>
    </dsp:sp>
    <dsp:sp modelId="{37A6C5FC-239E-4365-B509-7C197E7DA7B0}">
      <dsp:nvSpPr>
        <dsp:cNvPr id="0" name=""/>
        <dsp:cNvSpPr/>
      </dsp:nvSpPr>
      <dsp:spPr>
        <a:xfrm>
          <a:off x="0" y="2188416"/>
          <a:ext cx="6367912" cy="20287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Census data v median household income</a:t>
          </a:r>
        </a:p>
      </dsp:txBody>
      <dsp:txXfrm>
        <a:off x="99037" y="2287453"/>
        <a:ext cx="6169838" cy="1830706"/>
      </dsp:txXfrm>
    </dsp:sp>
    <dsp:sp modelId="{54FF8A5E-D262-4194-9CFA-A6A13DE9A61C}">
      <dsp:nvSpPr>
        <dsp:cNvPr id="0" name=""/>
        <dsp:cNvSpPr/>
      </dsp:nvSpPr>
      <dsp:spPr>
        <a:xfrm>
          <a:off x="0" y="4364076"/>
          <a:ext cx="6367912" cy="2028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Regional climates and EV sales</a:t>
          </a:r>
        </a:p>
      </dsp:txBody>
      <dsp:txXfrm>
        <a:off x="99037" y="4463113"/>
        <a:ext cx="6169838" cy="1830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19BE6-4EFB-4F76-AA46-FB5A78E32168}">
      <dsp:nvSpPr>
        <dsp:cNvPr id="0" name=""/>
        <dsp:cNvSpPr/>
      </dsp:nvSpPr>
      <dsp:spPr>
        <a:xfrm>
          <a:off x="0" y="42726"/>
          <a:ext cx="6367912" cy="30794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Median household income of families with EV</a:t>
          </a:r>
        </a:p>
      </dsp:txBody>
      <dsp:txXfrm>
        <a:off x="150326" y="193052"/>
        <a:ext cx="6067260" cy="2778787"/>
      </dsp:txXfrm>
    </dsp:sp>
    <dsp:sp modelId="{34440A2A-7885-415D-924D-59BDB72CAED7}">
      <dsp:nvSpPr>
        <dsp:cNvPr id="0" name=""/>
        <dsp:cNvSpPr/>
      </dsp:nvSpPr>
      <dsp:spPr>
        <a:xfrm>
          <a:off x="0" y="3283446"/>
          <a:ext cx="6367912" cy="307943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dirty="0"/>
            <a:t>What areas own the most (Cost of Living)</a:t>
          </a:r>
        </a:p>
      </dsp:txBody>
      <dsp:txXfrm>
        <a:off x="150326" y="3433772"/>
        <a:ext cx="6067260" cy="2778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99ABC-6574-4ED9-926D-1C080FAC84EE}">
      <dsp:nvSpPr>
        <dsp:cNvPr id="0" name=""/>
        <dsp:cNvSpPr/>
      </dsp:nvSpPr>
      <dsp:spPr>
        <a:xfrm>
          <a:off x="0" y="8251"/>
          <a:ext cx="7632833" cy="9534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Top 5 lists do not share any common states</a:t>
          </a:r>
        </a:p>
      </dsp:txBody>
      <dsp:txXfrm>
        <a:off x="46541" y="54792"/>
        <a:ext cx="7539751" cy="860321"/>
      </dsp:txXfrm>
    </dsp:sp>
    <dsp:sp modelId="{1040B0F1-2914-4A86-9642-53630673A38B}">
      <dsp:nvSpPr>
        <dsp:cNvPr id="0" name=""/>
        <dsp:cNvSpPr/>
      </dsp:nvSpPr>
      <dsp:spPr>
        <a:xfrm>
          <a:off x="0" y="1030775"/>
          <a:ext cx="7632833" cy="95340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No perceived correlation between state HMI and </a:t>
          </a:r>
          <a:r>
            <a:rPr lang="en-US" sz="2400" kern="1200" dirty="0" err="1"/>
            <a:t>Evs</a:t>
          </a:r>
          <a:r>
            <a:rPr lang="en-US" sz="2400" kern="1200" dirty="0"/>
            <a:t> owned</a:t>
          </a:r>
        </a:p>
      </dsp:txBody>
      <dsp:txXfrm>
        <a:off x="46541" y="1077316"/>
        <a:ext cx="7539751" cy="860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99ABC-6574-4ED9-926D-1C080FAC84EE}">
      <dsp:nvSpPr>
        <dsp:cNvPr id="0" name=""/>
        <dsp:cNvSpPr/>
      </dsp:nvSpPr>
      <dsp:spPr>
        <a:xfrm>
          <a:off x="0" y="294041"/>
          <a:ext cx="6675626" cy="4797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Bottom 5 lists do not share any common states</a:t>
          </a:r>
        </a:p>
      </dsp:txBody>
      <dsp:txXfrm>
        <a:off x="23417" y="317458"/>
        <a:ext cx="6628792" cy="432866"/>
      </dsp:txXfrm>
    </dsp:sp>
    <dsp:sp modelId="{1040B0F1-2914-4A86-9642-53630673A38B}">
      <dsp:nvSpPr>
        <dsp:cNvPr id="0" name=""/>
        <dsp:cNvSpPr/>
      </dsp:nvSpPr>
      <dsp:spPr>
        <a:xfrm>
          <a:off x="0" y="831341"/>
          <a:ext cx="6675626" cy="4797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No perceived correlation between state HMI and </a:t>
          </a:r>
          <a:r>
            <a:rPr lang="en-US" sz="2000" kern="1200" dirty="0" err="1"/>
            <a:t>Evs</a:t>
          </a:r>
          <a:r>
            <a:rPr lang="en-US" sz="2000" kern="1200" dirty="0"/>
            <a:t> owned</a:t>
          </a:r>
        </a:p>
      </dsp:txBody>
      <dsp:txXfrm>
        <a:off x="23417" y="854758"/>
        <a:ext cx="6628792"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19BE6-4EFB-4F76-AA46-FB5A78E32168}">
      <dsp:nvSpPr>
        <dsp:cNvPr id="0" name=""/>
        <dsp:cNvSpPr/>
      </dsp:nvSpPr>
      <dsp:spPr>
        <a:xfrm>
          <a:off x="0" y="251914"/>
          <a:ext cx="6367912" cy="19019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Move from analyzing based on State level to City/County level.</a:t>
          </a:r>
        </a:p>
      </dsp:txBody>
      <dsp:txXfrm>
        <a:off x="92847" y="344761"/>
        <a:ext cx="6182218" cy="1716287"/>
      </dsp:txXfrm>
    </dsp:sp>
    <dsp:sp modelId="{34440A2A-7885-415D-924D-59BDB72CAED7}">
      <dsp:nvSpPr>
        <dsp:cNvPr id="0" name=""/>
        <dsp:cNvSpPr/>
      </dsp:nvSpPr>
      <dsp:spPr>
        <a:xfrm>
          <a:off x="0" y="2251815"/>
          <a:ext cx="6367912" cy="19019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Rural vs Urban areas could have a drastic difference in HMI and EV ownership</a:t>
          </a:r>
        </a:p>
      </dsp:txBody>
      <dsp:txXfrm>
        <a:off x="92847" y="2344662"/>
        <a:ext cx="6182218" cy="1716287"/>
      </dsp:txXfrm>
    </dsp:sp>
    <dsp:sp modelId="{F6BFB368-27BE-4F9C-A1D3-BB652332888C}">
      <dsp:nvSpPr>
        <dsp:cNvPr id="0" name=""/>
        <dsp:cNvSpPr/>
      </dsp:nvSpPr>
      <dsp:spPr>
        <a:xfrm>
          <a:off x="0" y="4251717"/>
          <a:ext cx="6367912" cy="19019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California as an outlier is affecting the trend, still positive, but not as drastic as scatter plot indicates</a:t>
          </a:r>
        </a:p>
      </dsp:txBody>
      <dsp:txXfrm>
        <a:off x="92847" y="4344564"/>
        <a:ext cx="6182218" cy="17162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B7F2D-D179-4938-8AB7-92A39DFF04F3}">
      <dsp:nvSpPr>
        <dsp:cNvPr id="0" name=""/>
        <dsp:cNvSpPr/>
      </dsp:nvSpPr>
      <dsp:spPr>
        <a:xfrm>
          <a:off x="0" y="607026"/>
          <a:ext cx="6367912" cy="2529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Do prevailing weather conditions impact EV sales</a:t>
          </a:r>
        </a:p>
      </dsp:txBody>
      <dsp:txXfrm>
        <a:off x="123482" y="730508"/>
        <a:ext cx="6120948" cy="2282576"/>
      </dsp:txXfrm>
    </dsp:sp>
    <dsp:sp modelId="{5376664A-C3BA-4A48-8079-F1E29950F344}">
      <dsp:nvSpPr>
        <dsp:cNvPr id="0" name=""/>
        <dsp:cNvSpPr/>
      </dsp:nvSpPr>
      <dsp:spPr>
        <a:xfrm>
          <a:off x="0" y="3269046"/>
          <a:ext cx="6367912" cy="25295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What weather conditions predominate EV population</a:t>
          </a:r>
        </a:p>
      </dsp:txBody>
      <dsp:txXfrm>
        <a:off x="123482" y="3392528"/>
        <a:ext cx="6120948" cy="22825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E1A8C-BA00-4B04-84B0-DF5C10285B50}">
      <dsp:nvSpPr>
        <dsp:cNvPr id="0" name=""/>
        <dsp:cNvSpPr/>
      </dsp:nvSpPr>
      <dsp:spPr>
        <a:xfrm>
          <a:off x="0" y="78332"/>
          <a:ext cx="6367912" cy="20138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Has the sale of EVs lowered Carbon Emissions?</a:t>
          </a:r>
        </a:p>
      </dsp:txBody>
      <dsp:txXfrm>
        <a:off x="98309" y="176641"/>
        <a:ext cx="6171294" cy="1817244"/>
      </dsp:txXfrm>
    </dsp:sp>
    <dsp:sp modelId="{FA57FF20-7A11-4D38-947B-DAD949DFA214}">
      <dsp:nvSpPr>
        <dsp:cNvPr id="0" name=""/>
        <dsp:cNvSpPr/>
      </dsp:nvSpPr>
      <dsp:spPr>
        <a:xfrm>
          <a:off x="0" y="2195875"/>
          <a:ext cx="6367912" cy="201386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If so, by how much?</a:t>
          </a:r>
        </a:p>
      </dsp:txBody>
      <dsp:txXfrm>
        <a:off x="98309" y="2294184"/>
        <a:ext cx="6171294" cy="1817244"/>
      </dsp:txXfrm>
    </dsp:sp>
    <dsp:sp modelId="{8FF6A37B-9C21-48DE-ADF5-3CD192DBFD8A}">
      <dsp:nvSpPr>
        <dsp:cNvPr id="0" name=""/>
        <dsp:cNvSpPr/>
      </dsp:nvSpPr>
      <dsp:spPr>
        <a:xfrm>
          <a:off x="0" y="4313417"/>
          <a:ext cx="6367912" cy="20138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Has the production of electricity raised Carbon Emissions?</a:t>
          </a:r>
        </a:p>
      </dsp:txBody>
      <dsp:txXfrm>
        <a:off x="98309" y="4411726"/>
        <a:ext cx="6171294" cy="18172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C168C-1DED-48D7-9B04-954054D1FE45}"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5F59A-C60E-4A7A-B336-760CC0951D70}" type="slidenum">
              <a:rPr lang="en-US" smtClean="0"/>
              <a:t>‹#›</a:t>
            </a:fld>
            <a:endParaRPr lang="en-US"/>
          </a:p>
        </p:txBody>
      </p:sp>
    </p:spTree>
    <p:extLst>
      <p:ext uri="{BB962C8B-B14F-4D97-AF65-F5344CB8AC3E}">
        <p14:creationId xmlns:p14="http://schemas.microsoft.com/office/powerpoint/2010/main" val="387137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Scatter plot is deceiving as 50/51 states are clustered in a nice linear format (California being the exception)</a:t>
            </a:r>
          </a:p>
        </p:txBody>
      </p:sp>
      <p:sp>
        <p:nvSpPr>
          <p:cNvPr id="4" name="Slide Number Placeholder 3"/>
          <p:cNvSpPr>
            <a:spLocks noGrp="1"/>
          </p:cNvSpPr>
          <p:nvPr>
            <p:ph type="sldNum" sz="quarter" idx="5"/>
          </p:nvPr>
        </p:nvSpPr>
        <p:spPr/>
        <p:txBody>
          <a:bodyPr/>
          <a:lstStyle/>
          <a:p>
            <a:fld id="{BA35F59A-C60E-4A7A-B336-760CC0951D70}" type="slidenum">
              <a:rPr lang="en-US" smtClean="0"/>
              <a:t>6</a:t>
            </a:fld>
            <a:endParaRPr lang="en-US"/>
          </a:p>
        </p:txBody>
      </p:sp>
    </p:spTree>
    <p:extLst>
      <p:ext uri="{BB962C8B-B14F-4D97-AF65-F5344CB8AC3E}">
        <p14:creationId xmlns:p14="http://schemas.microsoft.com/office/powerpoint/2010/main" val="348159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F9C5-E003-44D3-BC33-0D95862DA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658E29-3BCE-4EAC-86D0-3A0EBE1CD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4192FD-2602-40D7-BADA-28479387F86B}"/>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C23AD1D3-7FA2-4002-9BCB-29102EC74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40474-3950-4530-B15F-999E6D972BB0}"/>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8700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CDAA-D8AF-46AA-9B0E-7FC9763379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40DD34-AD3E-4ADE-9D4A-F3E35C3C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E2B70-438C-4F8C-B446-58D65E103F18}"/>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CB6FD0ED-A5AA-4425-9DD3-0858F18C7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5AB9D-B7B0-4DFC-91E8-973ED0A28ABF}"/>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436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77B58-149F-40A1-95C9-3C992B1A1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A11110-BD9B-4154-8120-66FC04FCF6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A680A-501A-4790-9913-06F97BEDBA6D}"/>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325135FC-BE6D-43D7-995A-EDD810EAD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F9055-5BFF-4706-A1FF-768DAB013520}"/>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08262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61F73A6-DC14-468E-9798-625F3438D0C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152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37889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504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73A6-DC14-468E-9798-625F3438D0C8}"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815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4B5A-1BE2-42B7-BC61-016B8BD7E2AD}"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F73A6-DC14-468E-9798-625F3438D0C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44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24B5A-1BE2-42B7-BC61-016B8BD7E2AD}" type="datetimeFigureOut">
              <a:rPr lang="en-US" smtClean="0"/>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F73A6-DC14-468E-9798-625F3438D0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023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24B5A-1BE2-42B7-BC61-016B8BD7E2AD}" type="datetimeFigureOut">
              <a:rPr lang="en-US" smtClean="0"/>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655878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73A6-DC14-468E-9798-625F3438D0C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68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6806-EB33-4C71-9126-AABA60989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966BB-58DB-4F00-ACE7-95AC24841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DE987-8467-48EC-9B2C-559892D30AEB}"/>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05E72B5E-2055-4AF1-A0AD-8F2618DE4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119E3-A74D-4B33-928F-8E9A65681DED}"/>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6895243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163923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2406608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577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0171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1200059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358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631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227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49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9E63-0D37-4A90-B825-BA190CF2B6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77A848-3D86-465C-B752-1E7E3656B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AB1680-2AB5-4E30-8CAD-89403827DA81}"/>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9F50AA8F-FD53-4113-9E47-BCC0BA377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9DE49-FDD8-489F-8816-1C26723FF67D}"/>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160822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16F9-B497-411B-AA85-0C31E0E43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C20DD-B5E2-4751-B421-115363EB88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F6EA3E-4DAE-43C6-9632-3EA41C13E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C7F84-F5C9-4054-8AAC-6789CE8FF3D6}"/>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a:extLst>
              <a:ext uri="{FF2B5EF4-FFF2-40B4-BE49-F238E27FC236}">
                <a16:creationId xmlns:a16="http://schemas.microsoft.com/office/drawing/2014/main" id="{7A18EA3F-3B4F-48C6-B38E-75516D5AA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498C9-45D4-4AE7-9A60-168DA350AA19}"/>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27251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01B8-883D-4048-BA4E-C7BD3826E1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862AC-AC8F-4117-A17B-810E26DC7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590F41-12AB-447E-BD73-8A3000D9C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C15D90-7AE8-4B4E-89C3-06147084B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CDEF34-2E26-4505-AF93-BD27B6EA5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DF1EF5-5ADC-4549-A4E5-3F98D53513FB}"/>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8" name="Footer Placeholder 7">
            <a:extLst>
              <a:ext uri="{FF2B5EF4-FFF2-40B4-BE49-F238E27FC236}">
                <a16:creationId xmlns:a16="http://schemas.microsoft.com/office/drawing/2014/main" id="{71635ABB-1115-4A77-BD2F-DC0984243B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E4255C-EC06-4C03-A115-69373E4D61C9}"/>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129791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31BD-4D78-4241-A2C8-446BA3605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AF817C-D059-498F-90BC-A62003CE11AD}"/>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4" name="Footer Placeholder 3">
            <a:extLst>
              <a:ext uri="{FF2B5EF4-FFF2-40B4-BE49-F238E27FC236}">
                <a16:creationId xmlns:a16="http://schemas.microsoft.com/office/drawing/2014/main" id="{F3EDB17C-F05D-4B67-8C8A-D56B0024C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2F71B-4240-4297-AA9D-00D16ED4CBAB}"/>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2174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E6628-534F-4943-99FA-69A2AF73984A}"/>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3" name="Footer Placeholder 2">
            <a:extLst>
              <a:ext uri="{FF2B5EF4-FFF2-40B4-BE49-F238E27FC236}">
                <a16:creationId xmlns:a16="http://schemas.microsoft.com/office/drawing/2014/main" id="{82A173B2-1F64-4FAE-AA82-DBF2A4CE2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A38245-D61F-4D1D-9310-8AEEAE1C089C}"/>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99625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8D0D-4933-4C2D-B7EB-1AC4FCBCF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AEDBC-ED41-4DB8-9547-D18533F70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212FB-37EA-4173-8C20-D04473283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2757B-21B4-457D-8565-7575A883CDC3}"/>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a:extLst>
              <a:ext uri="{FF2B5EF4-FFF2-40B4-BE49-F238E27FC236}">
                <a16:creationId xmlns:a16="http://schemas.microsoft.com/office/drawing/2014/main" id="{7BEEAEEB-6D4C-4872-BF9D-15E349282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404BF-F62D-453A-AF63-4F402BEE6899}"/>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93020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E048-FE94-4676-B28F-E2D12B8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208F0A-773E-4FD4-9659-C7B85275B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D4A203-68BA-4B25-AD48-0739E8D38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6BA8C-70D3-4CF0-8824-5778387250B8}"/>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a:extLst>
              <a:ext uri="{FF2B5EF4-FFF2-40B4-BE49-F238E27FC236}">
                <a16:creationId xmlns:a16="http://schemas.microsoft.com/office/drawing/2014/main" id="{6929C08F-0D56-4E1C-8696-F74002692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0F34B-836E-4776-9F96-102D56E93D2B}"/>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61152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40C40-1960-4F8F-8C65-CBCDA8A54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665115-585E-400D-9289-C0E7A3E80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64B55-6BEB-436F-AE5C-0C65E2792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4AA6DB95-082F-4DA1-9BD1-D815019804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A8A22A-592D-4D22-9306-D3C50DA2C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F73A6-DC14-468E-9798-625F3438D0C8}" type="slidenum">
              <a:rPr lang="en-US" smtClean="0"/>
              <a:t>‹#›</a:t>
            </a:fld>
            <a:endParaRPr lang="en-US"/>
          </a:p>
        </p:txBody>
      </p:sp>
    </p:spTree>
    <p:extLst>
      <p:ext uri="{BB962C8B-B14F-4D97-AF65-F5344CB8AC3E}">
        <p14:creationId xmlns:p14="http://schemas.microsoft.com/office/powerpoint/2010/main" val="1923711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324B5A-1BE2-42B7-BC61-016B8BD7E2AD}" type="datetimeFigureOut">
              <a:rPr lang="en-US" smtClean="0"/>
              <a:t>4/24/2021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1F73A6-DC14-468E-9798-625F3438D0C8}" type="slidenum">
              <a:rPr lang="en-US" smtClean="0"/>
              <a:t>‹#›</a:t>
            </a:fld>
            <a:endParaRPr lang="en-US"/>
          </a:p>
        </p:txBody>
      </p:sp>
    </p:spTree>
    <p:extLst>
      <p:ext uri="{BB962C8B-B14F-4D97-AF65-F5344CB8AC3E}">
        <p14:creationId xmlns:p14="http://schemas.microsoft.com/office/powerpoint/2010/main" val="3499065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48FA77D-99E5-4CC6-9A03-4EA8608DED6C}"/>
              </a:ext>
            </a:extLst>
          </p:cNvPr>
          <p:cNvSpPr>
            <a:spLocks noGrp="1"/>
          </p:cNvSpPr>
          <p:nvPr>
            <p:ph type="title"/>
          </p:nvPr>
        </p:nvSpPr>
        <p:spPr>
          <a:xfrm>
            <a:off x="6065129" y="296518"/>
            <a:ext cx="4977976" cy="1454051"/>
          </a:xfrm>
        </p:spPr>
        <p:txBody>
          <a:bodyPr>
            <a:normAutofit/>
          </a:bodyPr>
          <a:lstStyle/>
          <a:p>
            <a:r>
              <a:rPr lang="en-US" dirty="0">
                <a:solidFill>
                  <a:srgbClr val="000000"/>
                </a:solidFill>
              </a:rPr>
              <a:t>True Benefit of Electric Vehicles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Electric Car">
            <a:extLst>
              <a:ext uri="{FF2B5EF4-FFF2-40B4-BE49-F238E27FC236}">
                <a16:creationId xmlns:a16="http://schemas.microsoft.com/office/drawing/2014/main" id="{CEA5974E-0613-4A78-BA9F-015F6DF8B8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17" name="Content Placeholder 2">
            <a:extLst>
              <a:ext uri="{FF2B5EF4-FFF2-40B4-BE49-F238E27FC236}">
                <a16:creationId xmlns:a16="http://schemas.microsoft.com/office/drawing/2014/main" id="{E5519B9C-D0CA-4B8C-8C57-2233CF3BF27D}"/>
              </a:ext>
            </a:extLst>
          </p:cNvPr>
          <p:cNvSpPr>
            <a:spLocks noGrp="1"/>
          </p:cNvSpPr>
          <p:nvPr>
            <p:ph idx="1"/>
          </p:nvPr>
        </p:nvSpPr>
        <p:spPr>
          <a:xfrm>
            <a:off x="6090574" y="1750570"/>
            <a:ext cx="4977578" cy="4810912"/>
          </a:xfrm>
        </p:spPr>
        <p:txBody>
          <a:bodyPr anchor="ctr">
            <a:normAutofit lnSpcReduction="10000"/>
          </a:bodyPr>
          <a:lstStyle/>
          <a:p>
            <a:r>
              <a:rPr lang="en-US" sz="1900" dirty="0">
                <a:solidFill>
                  <a:srgbClr val="000000"/>
                </a:solidFill>
              </a:rPr>
              <a:t>Team: Richard, </a:t>
            </a:r>
            <a:r>
              <a:rPr lang="en-US" sz="1900" dirty="0" err="1">
                <a:solidFill>
                  <a:srgbClr val="000000"/>
                </a:solidFill>
              </a:rPr>
              <a:t>Abdoul</a:t>
            </a:r>
            <a:r>
              <a:rPr lang="en-US" sz="1900" dirty="0">
                <a:solidFill>
                  <a:srgbClr val="000000"/>
                </a:solidFill>
              </a:rPr>
              <a:t>, </a:t>
            </a:r>
            <a:r>
              <a:rPr lang="en-US" sz="1900" dirty="0" err="1">
                <a:solidFill>
                  <a:srgbClr val="000000"/>
                </a:solidFill>
              </a:rPr>
              <a:t>Mandler</a:t>
            </a:r>
            <a:r>
              <a:rPr lang="en-US" sz="1900" dirty="0">
                <a:solidFill>
                  <a:srgbClr val="000000"/>
                </a:solidFill>
              </a:rPr>
              <a:t>, Alexandra, Zac</a:t>
            </a:r>
          </a:p>
          <a:p>
            <a:r>
              <a:rPr lang="en-US" sz="1900" dirty="0">
                <a:solidFill>
                  <a:srgbClr val="000000"/>
                </a:solidFill>
              </a:rPr>
              <a:t>Is the movement towards electric vehicles truly a benefit</a:t>
            </a:r>
          </a:p>
          <a:p>
            <a:pPr lvl="1"/>
            <a:r>
              <a:rPr lang="en-US" sz="1900" dirty="0">
                <a:solidFill>
                  <a:srgbClr val="000000"/>
                </a:solidFill>
              </a:rPr>
              <a:t>To the planet and people (2015 – 2018)</a:t>
            </a:r>
          </a:p>
          <a:p>
            <a:pPr lvl="0"/>
            <a:r>
              <a:rPr lang="en-US" sz="1900" dirty="0">
                <a:solidFill>
                  <a:srgbClr val="000000"/>
                </a:solidFill>
              </a:rPr>
              <a:t>Questions to answer:</a:t>
            </a:r>
          </a:p>
          <a:p>
            <a:pPr lvl="1"/>
            <a:r>
              <a:rPr lang="en-US" sz="1900" dirty="0">
                <a:solidFill>
                  <a:srgbClr val="000000"/>
                </a:solidFill>
              </a:rPr>
              <a:t>What is/has been the impact on Carbon Dioxide emissions? – </a:t>
            </a:r>
            <a:r>
              <a:rPr lang="en-US" sz="1900" dirty="0" err="1">
                <a:solidFill>
                  <a:srgbClr val="000000"/>
                </a:solidFill>
              </a:rPr>
              <a:t>Mandler</a:t>
            </a:r>
            <a:r>
              <a:rPr lang="en-US" sz="1900" dirty="0">
                <a:solidFill>
                  <a:srgbClr val="000000"/>
                </a:solidFill>
              </a:rPr>
              <a:t>, Alex</a:t>
            </a:r>
          </a:p>
          <a:p>
            <a:pPr lvl="1"/>
            <a:r>
              <a:rPr lang="en-US" sz="1900" dirty="0">
                <a:solidFill>
                  <a:srgbClr val="000000"/>
                </a:solidFill>
              </a:rPr>
              <a:t>Who owns </a:t>
            </a:r>
            <a:r>
              <a:rPr lang="en-US" sz="1900" dirty="0" err="1">
                <a:solidFill>
                  <a:srgbClr val="000000"/>
                </a:solidFill>
              </a:rPr>
              <a:t>Evs</a:t>
            </a:r>
            <a:r>
              <a:rPr lang="en-US" sz="1900" dirty="0">
                <a:solidFill>
                  <a:srgbClr val="000000"/>
                </a:solidFill>
              </a:rPr>
              <a:t>? – </a:t>
            </a:r>
            <a:r>
              <a:rPr lang="en-US" sz="1900" dirty="0" err="1">
                <a:solidFill>
                  <a:srgbClr val="000000"/>
                </a:solidFill>
              </a:rPr>
              <a:t>Abdoul</a:t>
            </a:r>
            <a:r>
              <a:rPr lang="en-US" sz="1900" dirty="0">
                <a:solidFill>
                  <a:srgbClr val="000000"/>
                </a:solidFill>
              </a:rPr>
              <a:t>, Zac</a:t>
            </a:r>
          </a:p>
          <a:p>
            <a:pPr lvl="1"/>
            <a:r>
              <a:rPr lang="en-US" sz="1900" dirty="0">
                <a:solidFill>
                  <a:srgbClr val="000000"/>
                </a:solidFill>
              </a:rPr>
              <a:t>Does one type of climate provide better conditions for EV ownership vs total car sales? – Richard, Zac</a:t>
            </a:r>
          </a:p>
          <a:p>
            <a:r>
              <a:rPr lang="en-US" sz="1900" dirty="0">
                <a:solidFill>
                  <a:srgbClr val="000000"/>
                </a:solidFill>
              </a:rPr>
              <a:t>Datasets and APIs</a:t>
            </a:r>
          </a:p>
          <a:p>
            <a:pPr lvl="1"/>
            <a:r>
              <a:rPr lang="en-US" sz="1900" dirty="0">
                <a:solidFill>
                  <a:srgbClr val="000000"/>
                </a:solidFill>
              </a:rPr>
              <a:t>Census, Google Maps, </a:t>
            </a:r>
            <a:r>
              <a:rPr lang="en-US" sz="1900" dirty="0" err="1">
                <a:solidFill>
                  <a:srgbClr val="000000"/>
                </a:solidFill>
              </a:rPr>
              <a:t>OpenWeatherMap</a:t>
            </a:r>
            <a:r>
              <a:rPr lang="en-US" sz="1900" dirty="0">
                <a:solidFill>
                  <a:srgbClr val="000000"/>
                </a:solidFill>
              </a:rPr>
              <a:t>, Alliance for Automotive Innovation</a:t>
            </a:r>
          </a:p>
          <a:p>
            <a:endParaRPr lang="en-US" sz="1300" dirty="0">
              <a:solidFill>
                <a:srgbClr val="000000"/>
              </a:solidFill>
            </a:endParaRPr>
          </a:p>
        </p:txBody>
      </p:sp>
    </p:spTree>
    <p:extLst>
      <p:ext uri="{BB962C8B-B14F-4D97-AF65-F5344CB8AC3E}">
        <p14:creationId xmlns:p14="http://schemas.microsoft.com/office/powerpoint/2010/main" val="1234404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70F82E3E-E291-4077-9561-D03BD8817A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2" name="Picture 11">
              <a:extLst>
                <a:ext uri="{FF2B5EF4-FFF2-40B4-BE49-F238E27FC236}">
                  <a16:creationId xmlns:a16="http://schemas.microsoft.com/office/drawing/2014/main" id="{064A9319-91FB-4B4F-815A-A046C6378C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2" name="Rectangle 12">
              <a:extLst>
                <a:ext uri="{FF2B5EF4-FFF2-40B4-BE49-F238E27FC236}">
                  <a16:creationId xmlns:a16="http://schemas.microsoft.com/office/drawing/2014/main" id="{1365E65E-138F-4485-AA9E-188DF346C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2DE2924-A79E-4612-8899-0413800032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43" name="Picture 14">
              <a:extLst>
                <a:ext uri="{FF2B5EF4-FFF2-40B4-BE49-F238E27FC236}">
                  <a16:creationId xmlns:a16="http://schemas.microsoft.com/office/drawing/2014/main" id="{594B8494-882E-4FE9-BFAD-2651558746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cxnSp>
        <p:nvCxnSpPr>
          <p:cNvPr id="44" name="Straight Connector 16">
            <a:extLst>
              <a:ext uri="{FF2B5EF4-FFF2-40B4-BE49-F238E27FC236}">
                <a16:creationId xmlns:a16="http://schemas.microsoft.com/office/drawing/2014/main" id="{9A5BFCFB-CCDF-43A8-888F-E16CF73D2F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18">
            <a:extLst>
              <a:ext uri="{FF2B5EF4-FFF2-40B4-BE49-F238E27FC236}">
                <a16:creationId xmlns:a16="http://schemas.microsoft.com/office/drawing/2014/main" id="{87A84A88-56D8-46EF-B003-C467C54DD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46" name="Rectangle 19">
              <a:extLst>
                <a:ext uri="{FF2B5EF4-FFF2-40B4-BE49-F238E27FC236}">
                  <a16:creationId xmlns:a16="http://schemas.microsoft.com/office/drawing/2014/main" id="{BE02409C-AAC9-4B71-B433-1F0477989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grpSp>
          <p:nvGrpSpPr>
            <p:cNvPr id="47" name="Group 20">
              <a:extLst>
                <a:ext uri="{FF2B5EF4-FFF2-40B4-BE49-F238E27FC236}">
                  <a16:creationId xmlns:a16="http://schemas.microsoft.com/office/drawing/2014/main" id="{B04F123D-B711-484C-90B7-7E3EEA5402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48" name="Picture 21">
                <a:extLst>
                  <a:ext uri="{FF2B5EF4-FFF2-40B4-BE49-F238E27FC236}">
                    <a16:creationId xmlns:a16="http://schemas.microsoft.com/office/drawing/2014/main" id="{FF5BA041-244A-457E-846E-ED0CBCD0EBD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9" name="Rectangle 22">
                <a:extLst>
                  <a:ext uri="{FF2B5EF4-FFF2-40B4-BE49-F238E27FC236}">
                    <a16:creationId xmlns:a16="http://schemas.microsoft.com/office/drawing/2014/main" id="{21C4581C-A5C4-46B6-994D-8E954AC8A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0" name="Picture 23">
                <a:extLst>
                  <a:ext uri="{FF2B5EF4-FFF2-40B4-BE49-F238E27FC236}">
                    <a16:creationId xmlns:a16="http://schemas.microsoft.com/office/drawing/2014/main" id="{A50DE8B2-6159-4CEA-9388-88C104386FA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51" name="Picture 24">
                <a:extLst>
                  <a:ext uri="{FF2B5EF4-FFF2-40B4-BE49-F238E27FC236}">
                    <a16:creationId xmlns:a16="http://schemas.microsoft.com/office/drawing/2014/main" id="{06A4A158-2E58-432F-839F-5B3A8133B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2100391E-1025-4C04-9764-A2E4859ADD88}"/>
              </a:ext>
            </a:extLst>
          </p:cNvPr>
          <p:cNvSpPr>
            <a:spLocks noGrp="1"/>
          </p:cNvSpPr>
          <p:nvPr>
            <p:ph type="title"/>
          </p:nvPr>
        </p:nvSpPr>
        <p:spPr>
          <a:xfrm>
            <a:off x="8013290" y="1041401"/>
            <a:ext cx="3079006" cy="2345264"/>
          </a:xfrm>
        </p:spPr>
        <p:txBody>
          <a:bodyPr vert="horz" lIns="91440" tIns="45720" rIns="91440" bIns="45720" rtlCol="0" anchor="b">
            <a:normAutofit/>
          </a:bodyPr>
          <a:lstStyle/>
          <a:p>
            <a:pPr>
              <a:lnSpc>
                <a:spcPct val="90000"/>
              </a:lnSpc>
            </a:pPr>
            <a:r>
              <a:rPr lang="en-US" sz="5400"/>
              <a:t>EV Sales Across the US</a:t>
            </a:r>
          </a:p>
        </p:txBody>
      </p:sp>
      <p:sp>
        <p:nvSpPr>
          <p:cNvPr id="4" name="Text Placeholder 3">
            <a:extLst>
              <a:ext uri="{FF2B5EF4-FFF2-40B4-BE49-F238E27FC236}">
                <a16:creationId xmlns:a16="http://schemas.microsoft.com/office/drawing/2014/main" id="{BD7752C4-853E-412D-8E04-B64FBFE6BFFF}"/>
              </a:ext>
            </a:extLst>
          </p:cNvPr>
          <p:cNvSpPr>
            <a:spLocks noGrp="1"/>
          </p:cNvSpPr>
          <p:nvPr>
            <p:ph type="body" sz="half" idx="2"/>
          </p:nvPr>
        </p:nvSpPr>
        <p:spPr>
          <a:xfrm>
            <a:off x="7999431" y="3657596"/>
            <a:ext cx="3092865" cy="1933463"/>
          </a:xfrm>
        </p:spPr>
        <p:txBody>
          <a:bodyPr vert="horz" lIns="91440" tIns="45720" rIns="91440" bIns="45720" rtlCol="0" anchor="t">
            <a:normAutofit/>
          </a:bodyPr>
          <a:lstStyle/>
          <a:p>
            <a:r>
              <a:rPr lang="en-US" sz="2100">
                <a:solidFill>
                  <a:schemeClr val="tx1"/>
                </a:solidFill>
              </a:rPr>
              <a:t>All 50 States have EV sales ranging from 0.95% to 9.81% of the Market Share of Cars.</a:t>
            </a:r>
          </a:p>
        </p:txBody>
      </p:sp>
      <p:sp>
        <p:nvSpPr>
          <p:cNvPr id="27" name="Rectangle 26">
            <a:extLst>
              <a:ext uri="{FF2B5EF4-FFF2-40B4-BE49-F238E27FC236}">
                <a16:creationId xmlns:a16="http://schemas.microsoft.com/office/drawing/2014/main" id="{1B057C70-1B97-42CE-9C74-A2B72760F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6" name="Content Placeholder 5" descr="Map&#10;&#10;Description automatically generated">
            <a:extLst>
              <a:ext uri="{FF2B5EF4-FFF2-40B4-BE49-F238E27FC236}">
                <a16:creationId xmlns:a16="http://schemas.microsoft.com/office/drawing/2014/main" id="{15361164-1E38-4BBF-A14D-814D81F602BD}"/>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2253" r="1" b="1"/>
          <a:stretch/>
        </p:blipFill>
        <p:spPr>
          <a:xfrm>
            <a:off x="1412683" y="2148721"/>
            <a:ext cx="5784083" cy="2381754"/>
          </a:xfrm>
          <a:prstGeom prst="rect">
            <a:avLst/>
          </a:prstGeom>
        </p:spPr>
      </p:pic>
      <p:cxnSp>
        <p:nvCxnSpPr>
          <p:cNvPr id="52" name="Straight Connector 28">
            <a:extLst>
              <a:ext uri="{FF2B5EF4-FFF2-40B4-BE49-F238E27FC236}">
                <a16:creationId xmlns:a16="http://schemas.microsoft.com/office/drawing/2014/main" id="{0EC6C006-F859-490E-A780-57D4CC5306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015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70F82E3E-E291-4077-9561-D03BD8817A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69" name="Picture 68">
              <a:extLst>
                <a:ext uri="{FF2B5EF4-FFF2-40B4-BE49-F238E27FC236}">
                  <a16:creationId xmlns:a16="http://schemas.microsoft.com/office/drawing/2014/main" id="{064A9319-91FB-4B4F-815A-A046C6378C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0" name="Rectangle 69">
              <a:extLst>
                <a:ext uri="{FF2B5EF4-FFF2-40B4-BE49-F238E27FC236}">
                  <a16:creationId xmlns:a16="http://schemas.microsoft.com/office/drawing/2014/main" id="{1365E65E-138F-4485-AA9E-188DF346C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1" name="Picture 70">
              <a:extLst>
                <a:ext uri="{FF2B5EF4-FFF2-40B4-BE49-F238E27FC236}">
                  <a16:creationId xmlns:a16="http://schemas.microsoft.com/office/drawing/2014/main" id="{82DE2924-A79E-4612-8899-0413800032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72" name="Picture 71">
              <a:extLst>
                <a:ext uri="{FF2B5EF4-FFF2-40B4-BE49-F238E27FC236}">
                  <a16:creationId xmlns:a16="http://schemas.microsoft.com/office/drawing/2014/main" id="{594B8494-882E-4FE9-BFAD-2651558746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cxnSp>
        <p:nvCxnSpPr>
          <p:cNvPr id="74" name="Straight Connector 73">
            <a:extLst>
              <a:ext uri="{FF2B5EF4-FFF2-40B4-BE49-F238E27FC236}">
                <a16:creationId xmlns:a16="http://schemas.microsoft.com/office/drawing/2014/main" id="{9A5BFCFB-CCDF-43A8-888F-E16CF73D2F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6" name="Group 75">
            <a:extLst>
              <a:ext uri="{FF2B5EF4-FFF2-40B4-BE49-F238E27FC236}">
                <a16:creationId xmlns:a16="http://schemas.microsoft.com/office/drawing/2014/main" id="{17E54A9A-C353-44DE-A4F2-CB4451345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77" name="Rectangle 76">
              <a:extLst>
                <a:ext uri="{FF2B5EF4-FFF2-40B4-BE49-F238E27FC236}">
                  <a16:creationId xmlns:a16="http://schemas.microsoft.com/office/drawing/2014/main" id="{D4071868-6980-4C45-83AB-30058637D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grpSp>
          <p:nvGrpSpPr>
            <p:cNvPr id="78" name="Group 77">
              <a:extLst>
                <a:ext uri="{FF2B5EF4-FFF2-40B4-BE49-F238E27FC236}">
                  <a16:creationId xmlns:a16="http://schemas.microsoft.com/office/drawing/2014/main" id="{E16D8F9F-59A6-4BC9-8DFE-ED60618FC6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79" name="Picture 78">
                <a:extLst>
                  <a:ext uri="{FF2B5EF4-FFF2-40B4-BE49-F238E27FC236}">
                    <a16:creationId xmlns:a16="http://schemas.microsoft.com/office/drawing/2014/main" id="{D9FE5CB9-13CA-4343-BC1A-DA1132B4D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0" name="Rectangle 79">
                <a:extLst>
                  <a:ext uri="{FF2B5EF4-FFF2-40B4-BE49-F238E27FC236}">
                    <a16:creationId xmlns:a16="http://schemas.microsoft.com/office/drawing/2014/main" id="{B973DCF3-9BE0-4E66-8DFE-3FBE025F5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1" name="Picture 80">
                <a:extLst>
                  <a:ext uri="{FF2B5EF4-FFF2-40B4-BE49-F238E27FC236}">
                    <a16:creationId xmlns:a16="http://schemas.microsoft.com/office/drawing/2014/main" id="{D809BA1F-396A-41B1-A897-99476DBA8D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82" name="Picture 81">
                <a:extLst>
                  <a:ext uri="{FF2B5EF4-FFF2-40B4-BE49-F238E27FC236}">
                    <a16:creationId xmlns:a16="http://schemas.microsoft.com/office/drawing/2014/main" id="{FFAB676C-8A11-4B22-BA24-ACB2FB42B0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2100391E-1025-4C04-9764-A2E4859ADD88}"/>
              </a:ext>
            </a:extLst>
          </p:cNvPr>
          <p:cNvSpPr>
            <a:spLocks noGrp="1"/>
          </p:cNvSpPr>
          <p:nvPr>
            <p:ph type="title"/>
          </p:nvPr>
        </p:nvSpPr>
        <p:spPr>
          <a:xfrm>
            <a:off x="6553770" y="1041401"/>
            <a:ext cx="4538526" cy="2345264"/>
          </a:xfrm>
        </p:spPr>
        <p:txBody>
          <a:bodyPr vert="horz" lIns="91440" tIns="45720" rIns="91440" bIns="45720" rtlCol="0" anchor="b">
            <a:normAutofit/>
          </a:bodyPr>
          <a:lstStyle/>
          <a:p>
            <a:pPr>
              <a:lnSpc>
                <a:spcPct val="90000"/>
              </a:lnSpc>
            </a:pPr>
            <a:r>
              <a:rPr lang="en-US" sz="5400"/>
              <a:t>A look at a small sample of States</a:t>
            </a:r>
          </a:p>
        </p:txBody>
      </p:sp>
      <p:sp>
        <p:nvSpPr>
          <p:cNvPr id="4" name="Text Placeholder 3">
            <a:extLst>
              <a:ext uri="{FF2B5EF4-FFF2-40B4-BE49-F238E27FC236}">
                <a16:creationId xmlns:a16="http://schemas.microsoft.com/office/drawing/2014/main" id="{BD7752C4-853E-412D-8E04-B64FBFE6BFFF}"/>
              </a:ext>
            </a:extLst>
          </p:cNvPr>
          <p:cNvSpPr>
            <a:spLocks noGrp="1"/>
          </p:cNvSpPr>
          <p:nvPr>
            <p:ph type="body" sz="half" idx="2"/>
          </p:nvPr>
        </p:nvSpPr>
        <p:spPr>
          <a:xfrm>
            <a:off x="6579045" y="3657596"/>
            <a:ext cx="4513252" cy="1933463"/>
          </a:xfrm>
        </p:spPr>
        <p:txBody>
          <a:bodyPr vert="horz" lIns="91440" tIns="45720" rIns="91440" bIns="45720" rtlCol="0" anchor="t">
            <a:normAutofit/>
          </a:bodyPr>
          <a:lstStyle/>
          <a:p>
            <a:r>
              <a:rPr lang="en-US" sz="2100">
                <a:solidFill>
                  <a:schemeClr val="tx1"/>
                </a:solidFill>
              </a:rPr>
              <a:t>What analysis can we take a look at?</a:t>
            </a:r>
          </a:p>
        </p:txBody>
      </p:sp>
      <p:sp>
        <p:nvSpPr>
          <p:cNvPr id="84" name="Rectangle 83">
            <a:extLst>
              <a:ext uri="{FF2B5EF4-FFF2-40B4-BE49-F238E27FC236}">
                <a16:creationId xmlns:a16="http://schemas.microsoft.com/office/drawing/2014/main" id="{12A3A34B-F13A-40B6-99A9-41598F440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descr="Map&#10;&#10;Description automatically generated">
            <a:extLst>
              <a:ext uri="{FF2B5EF4-FFF2-40B4-BE49-F238E27FC236}">
                <a16:creationId xmlns:a16="http://schemas.microsoft.com/office/drawing/2014/main" id="{AF4F874C-A356-4AFB-8B20-6AB7694E38CA}"/>
              </a:ext>
            </a:extLst>
          </p:cNvPr>
          <p:cNvPicPr>
            <a:picLocks noChangeAspect="1"/>
          </p:cNvPicPr>
          <p:nvPr/>
        </p:nvPicPr>
        <p:blipFill rotWithShape="1">
          <a:blip r:embed="rId7">
            <a:extLst>
              <a:ext uri="{28A0092B-C50C-407E-A947-70E740481C1C}">
                <a14:useLocalDpi xmlns:a14="http://schemas.microsoft.com/office/drawing/2010/main" val="0"/>
              </a:ext>
            </a:extLst>
          </a:blip>
          <a:srcRect l="2673" r="20445" b="1"/>
          <a:stretch/>
        </p:blipFill>
        <p:spPr>
          <a:xfrm>
            <a:off x="1412683" y="2201214"/>
            <a:ext cx="4348925" cy="2276767"/>
          </a:xfrm>
          <a:prstGeom prst="rect">
            <a:avLst/>
          </a:prstGeom>
        </p:spPr>
      </p:pic>
      <p:cxnSp>
        <p:nvCxnSpPr>
          <p:cNvPr id="86" name="Straight Connector 85">
            <a:extLst>
              <a:ext uri="{FF2B5EF4-FFF2-40B4-BE49-F238E27FC236}">
                <a16:creationId xmlns:a16="http://schemas.microsoft.com/office/drawing/2014/main" id="{0ADC4750-67CB-4B67-B80F-E157788C03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67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descr="Table&#10;&#10;Description automatically generated">
            <a:extLst>
              <a:ext uri="{FF2B5EF4-FFF2-40B4-BE49-F238E27FC236}">
                <a16:creationId xmlns:a16="http://schemas.microsoft.com/office/drawing/2014/main" id="{783E63CB-CFEF-40DA-B9DA-4A6781699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794" y="1765155"/>
            <a:ext cx="6522412" cy="3007174"/>
          </a:xfrm>
          <a:prstGeom prst="rect">
            <a:avLst/>
          </a:prstGeom>
          <a:ln>
            <a:solidFill>
              <a:schemeClr val="tx1"/>
            </a:solidFill>
          </a:ln>
        </p:spPr>
      </p:pic>
    </p:spTree>
    <p:extLst>
      <p:ext uri="{BB962C8B-B14F-4D97-AF65-F5344CB8AC3E}">
        <p14:creationId xmlns:p14="http://schemas.microsoft.com/office/powerpoint/2010/main" val="111552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82BC-37A4-4992-89BB-FAE1968412A9}"/>
              </a:ext>
            </a:extLst>
          </p:cNvPr>
          <p:cNvSpPr>
            <a:spLocks noGrp="1"/>
          </p:cNvSpPr>
          <p:nvPr>
            <p:ph type="title"/>
          </p:nvPr>
        </p:nvSpPr>
        <p:spPr/>
        <p:txBody>
          <a:bodyPr/>
          <a:lstStyle/>
          <a:p>
            <a:r>
              <a:rPr lang="en-US" dirty="0"/>
              <a:t>Lowest vs highest EV Market Shares</a:t>
            </a:r>
          </a:p>
        </p:txBody>
      </p:sp>
      <p:sp>
        <p:nvSpPr>
          <p:cNvPr id="3" name="Text Placeholder 2">
            <a:extLst>
              <a:ext uri="{FF2B5EF4-FFF2-40B4-BE49-F238E27FC236}">
                <a16:creationId xmlns:a16="http://schemas.microsoft.com/office/drawing/2014/main" id="{08384CBA-0DEF-493F-BD61-1BA9FB9B4B1D}"/>
              </a:ext>
            </a:extLst>
          </p:cNvPr>
          <p:cNvSpPr>
            <a:spLocks noGrp="1"/>
          </p:cNvSpPr>
          <p:nvPr>
            <p:ph type="body" idx="1"/>
          </p:nvPr>
        </p:nvSpPr>
        <p:spPr>
          <a:xfrm>
            <a:off x="3086415" y="2361305"/>
            <a:ext cx="2407542" cy="576262"/>
          </a:xfrm>
        </p:spPr>
        <p:txBody>
          <a:bodyPr/>
          <a:lstStyle/>
          <a:p>
            <a:pPr algn="ctr"/>
            <a:r>
              <a:rPr lang="en-US" dirty="0"/>
              <a:t>CB</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06379FC3-7B79-450B-9421-52252679DB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0177" y="2729803"/>
            <a:ext cx="4718304" cy="3145536"/>
          </a:xfrm>
        </p:spPr>
      </p:pic>
      <p:sp>
        <p:nvSpPr>
          <p:cNvPr id="5" name="Text Placeholder 4">
            <a:extLst>
              <a:ext uri="{FF2B5EF4-FFF2-40B4-BE49-F238E27FC236}">
                <a16:creationId xmlns:a16="http://schemas.microsoft.com/office/drawing/2014/main" id="{636CDC4E-1277-40A4-9B6B-04B4BDEFDC2D}"/>
              </a:ext>
            </a:extLst>
          </p:cNvPr>
          <p:cNvSpPr>
            <a:spLocks noGrp="1"/>
          </p:cNvSpPr>
          <p:nvPr>
            <p:ph type="body" sz="quarter" idx="3"/>
          </p:nvPr>
        </p:nvSpPr>
        <p:spPr>
          <a:xfrm>
            <a:off x="9484030" y="2361305"/>
            <a:ext cx="2078218" cy="576262"/>
          </a:xfrm>
        </p:spPr>
        <p:txBody>
          <a:bodyPr/>
          <a:lstStyle/>
          <a:p>
            <a:r>
              <a:rPr lang="en-US" dirty="0"/>
              <a:t>BCD</a:t>
            </a:r>
          </a:p>
        </p:txBody>
      </p:sp>
      <p:pic>
        <p:nvPicPr>
          <p:cNvPr id="10" name="Content Placeholder 9" descr="A picture containing pie chart&#10;&#10;Description automatically generated">
            <a:extLst>
              <a:ext uri="{FF2B5EF4-FFF2-40B4-BE49-F238E27FC236}">
                <a16:creationId xmlns:a16="http://schemas.microsoft.com/office/drawing/2014/main" id="{6D3767D3-7B3B-4F63-B8A7-0CB294592DC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65106" y="2658533"/>
            <a:ext cx="4825207" cy="3216805"/>
          </a:xfrm>
        </p:spPr>
      </p:pic>
    </p:spTree>
    <p:extLst>
      <p:ext uri="{BB962C8B-B14F-4D97-AF65-F5344CB8AC3E}">
        <p14:creationId xmlns:p14="http://schemas.microsoft.com/office/powerpoint/2010/main" val="8964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37F0-F67D-45F1-8F15-B1810E11481A}"/>
              </a:ext>
            </a:extLst>
          </p:cNvPr>
          <p:cNvSpPr>
            <a:spLocks noGrp="1"/>
          </p:cNvSpPr>
          <p:nvPr>
            <p:ph type="title"/>
          </p:nvPr>
        </p:nvSpPr>
        <p:spPr/>
        <p:txBody>
          <a:bodyPr/>
          <a:lstStyle/>
          <a:p>
            <a:r>
              <a:rPr lang="en-US" dirty="0"/>
              <a:t>West and East</a:t>
            </a:r>
          </a:p>
        </p:txBody>
      </p:sp>
      <p:sp>
        <p:nvSpPr>
          <p:cNvPr id="3" name="Text Placeholder 2">
            <a:extLst>
              <a:ext uri="{FF2B5EF4-FFF2-40B4-BE49-F238E27FC236}">
                <a16:creationId xmlns:a16="http://schemas.microsoft.com/office/drawing/2014/main" id="{ECECB6E5-6EAC-42C5-AE10-1CB8E2840556}"/>
              </a:ext>
            </a:extLst>
          </p:cNvPr>
          <p:cNvSpPr>
            <a:spLocks noGrp="1"/>
          </p:cNvSpPr>
          <p:nvPr>
            <p:ph type="body" idx="1"/>
          </p:nvPr>
        </p:nvSpPr>
        <p:spPr/>
        <p:txBody>
          <a:bodyPr/>
          <a:lstStyle/>
          <a:p>
            <a:endParaRPr lang="en-US" dirty="0"/>
          </a:p>
        </p:txBody>
      </p:sp>
      <p:pic>
        <p:nvPicPr>
          <p:cNvPr id="12" name="Content Placeholder 11" descr="A picture containing text&#10;&#10;Description automatically generated">
            <a:extLst>
              <a:ext uri="{FF2B5EF4-FFF2-40B4-BE49-F238E27FC236}">
                <a16:creationId xmlns:a16="http://schemas.microsoft.com/office/drawing/2014/main" id="{55DEBEC9-08ED-4723-9C61-B3DDF06F13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3274" y="2658533"/>
            <a:ext cx="4825207" cy="3216805"/>
          </a:xfrm>
        </p:spPr>
      </p:pic>
      <p:pic>
        <p:nvPicPr>
          <p:cNvPr id="18" name="Content Placeholder 17" descr="A picture containing graphical user interface&#10;&#10;Description automatically generated">
            <a:extLst>
              <a:ext uri="{FF2B5EF4-FFF2-40B4-BE49-F238E27FC236}">
                <a16:creationId xmlns:a16="http://schemas.microsoft.com/office/drawing/2014/main" id="{C3C937E4-08AB-4A07-B877-311080BBD8D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65106" y="2658533"/>
            <a:ext cx="4825207" cy="3216805"/>
          </a:xfrm>
        </p:spPr>
      </p:pic>
      <p:sp>
        <p:nvSpPr>
          <p:cNvPr id="19" name="Text Placeholder 2">
            <a:extLst>
              <a:ext uri="{FF2B5EF4-FFF2-40B4-BE49-F238E27FC236}">
                <a16:creationId xmlns:a16="http://schemas.microsoft.com/office/drawing/2014/main" id="{75A0CC42-CA09-49D5-9C88-CECDA2DA7161}"/>
              </a:ext>
            </a:extLst>
          </p:cNvPr>
          <p:cNvSpPr txBox="1">
            <a:spLocks/>
          </p:cNvSpPr>
          <p:nvPr/>
        </p:nvSpPr>
        <p:spPr>
          <a:xfrm>
            <a:off x="3086415" y="2361305"/>
            <a:ext cx="2407542"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B15E28"/>
              </a:buClr>
              <a:buSzPct val="115000"/>
              <a:buFont typeface="Arial"/>
              <a:buNone/>
              <a:tabLst/>
              <a:defRPr/>
            </a:pPr>
            <a:r>
              <a:rPr kumimoji="0" lang="en-US" sz="2800" b="0" i="0" u="none" strike="noStrike" kern="1200" cap="none" spc="0" normalizeH="0" baseline="0" noProof="0" dirty="0">
                <a:ln>
                  <a:noFill/>
                </a:ln>
                <a:solidFill>
                  <a:srgbClr val="B15E28"/>
                </a:solidFill>
                <a:effectLst/>
                <a:uLnTx/>
                <a:uFillTx/>
                <a:latin typeface="Garamond" panose="02020404030301010803"/>
                <a:ea typeface="+mn-ea"/>
                <a:cs typeface="+mn-cs"/>
              </a:rPr>
              <a:t>BCD</a:t>
            </a:r>
          </a:p>
        </p:txBody>
      </p:sp>
      <p:sp>
        <p:nvSpPr>
          <p:cNvPr id="20" name="Text Placeholder 4">
            <a:extLst>
              <a:ext uri="{FF2B5EF4-FFF2-40B4-BE49-F238E27FC236}">
                <a16:creationId xmlns:a16="http://schemas.microsoft.com/office/drawing/2014/main" id="{111046A4-D17C-4332-93FB-565102389090}"/>
              </a:ext>
            </a:extLst>
          </p:cNvPr>
          <p:cNvSpPr txBox="1">
            <a:spLocks/>
          </p:cNvSpPr>
          <p:nvPr/>
        </p:nvSpPr>
        <p:spPr>
          <a:xfrm>
            <a:off x="9484030" y="2361305"/>
            <a:ext cx="207821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B15E28"/>
              </a:buClr>
              <a:buSzPct val="115000"/>
              <a:buFont typeface="Arial"/>
              <a:buNone/>
              <a:tabLst/>
              <a:defRPr/>
            </a:pPr>
            <a:r>
              <a:rPr kumimoji="0" lang="en-US" sz="2800" b="0" i="0" u="none" strike="noStrike" kern="1200" cap="none" spc="0" normalizeH="0" baseline="0" noProof="0" dirty="0">
                <a:ln>
                  <a:noFill/>
                </a:ln>
                <a:solidFill>
                  <a:srgbClr val="B15E28"/>
                </a:solidFill>
                <a:effectLst/>
                <a:uLnTx/>
                <a:uFillTx/>
                <a:latin typeface="Garamond" panose="02020404030301010803"/>
                <a:ea typeface="+mn-ea"/>
                <a:cs typeface="+mn-cs"/>
              </a:rPr>
              <a:t>CD</a:t>
            </a:r>
          </a:p>
        </p:txBody>
      </p:sp>
    </p:spTree>
    <p:extLst>
      <p:ext uri="{BB962C8B-B14F-4D97-AF65-F5344CB8AC3E}">
        <p14:creationId xmlns:p14="http://schemas.microsoft.com/office/powerpoint/2010/main" val="2953508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82BC-37A4-4992-89BB-FAE1968412A9}"/>
              </a:ext>
            </a:extLst>
          </p:cNvPr>
          <p:cNvSpPr>
            <a:spLocks noGrp="1"/>
          </p:cNvSpPr>
          <p:nvPr>
            <p:ph type="title"/>
          </p:nvPr>
        </p:nvSpPr>
        <p:spPr/>
        <p:txBody>
          <a:bodyPr/>
          <a:lstStyle/>
          <a:p>
            <a:r>
              <a:rPr lang="en-US" dirty="0"/>
              <a:t>A Hot vs Cold Climate</a:t>
            </a:r>
          </a:p>
        </p:txBody>
      </p:sp>
      <p:sp>
        <p:nvSpPr>
          <p:cNvPr id="3" name="Text Placeholder 2">
            <a:extLst>
              <a:ext uri="{FF2B5EF4-FFF2-40B4-BE49-F238E27FC236}">
                <a16:creationId xmlns:a16="http://schemas.microsoft.com/office/drawing/2014/main" id="{08384CBA-0DEF-493F-BD61-1BA9FB9B4B1D}"/>
              </a:ext>
            </a:extLst>
          </p:cNvPr>
          <p:cNvSpPr>
            <a:spLocks noGrp="1"/>
          </p:cNvSpPr>
          <p:nvPr>
            <p:ph type="body" idx="1"/>
          </p:nvPr>
        </p:nvSpPr>
        <p:spPr/>
        <p:txBody>
          <a:bodyPr/>
          <a:lstStyle/>
          <a:p>
            <a:endParaRPr lang="en-US" dirty="0"/>
          </a:p>
        </p:txBody>
      </p:sp>
      <p:sp>
        <p:nvSpPr>
          <p:cNvPr id="5" name="Text Placeholder 4">
            <a:extLst>
              <a:ext uri="{FF2B5EF4-FFF2-40B4-BE49-F238E27FC236}">
                <a16:creationId xmlns:a16="http://schemas.microsoft.com/office/drawing/2014/main" id="{636CDC4E-1277-40A4-9B6B-04B4BDEFDC2D}"/>
              </a:ext>
            </a:extLst>
          </p:cNvPr>
          <p:cNvSpPr>
            <a:spLocks noGrp="1"/>
          </p:cNvSpPr>
          <p:nvPr>
            <p:ph type="body" sz="quarter" idx="3"/>
          </p:nvPr>
        </p:nvSpPr>
        <p:spPr/>
        <p:txBody>
          <a:bodyPr/>
          <a:lstStyle/>
          <a:p>
            <a:endParaRPr lang="en-US" dirty="0"/>
          </a:p>
        </p:txBody>
      </p:sp>
      <p:pic>
        <p:nvPicPr>
          <p:cNvPr id="16" name="Content Placeholder 15" descr="A picture containing pie chart&#10;&#10;Description automatically generated">
            <a:extLst>
              <a:ext uri="{FF2B5EF4-FFF2-40B4-BE49-F238E27FC236}">
                <a16:creationId xmlns:a16="http://schemas.microsoft.com/office/drawing/2014/main" id="{723C7C92-B44C-4976-95B7-D9CC386D8EB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65107" y="2729803"/>
            <a:ext cx="4718302" cy="3145535"/>
          </a:xfrm>
        </p:spPr>
      </p:pic>
      <p:pic>
        <p:nvPicPr>
          <p:cNvPr id="20" name="Content Placeholder 19" descr="A picture containing graphical user interface&#10;&#10;Description automatically generated">
            <a:extLst>
              <a:ext uri="{FF2B5EF4-FFF2-40B4-BE49-F238E27FC236}">
                <a16:creationId xmlns:a16="http://schemas.microsoft.com/office/drawing/2014/main" id="{FA73DC6F-2DC9-4A3A-A1A3-D32999A4C58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08591" y="2728745"/>
            <a:ext cx="4719890" cy="3146594"/>
          </a:xfrm>
        </p:spPr>
      </p:pic>
      <p:sp>
        <p:nvSpPr>
          <p:cNvPr id="21" name="Text Placeholder 2">
            <a:extLst>
              <a:ext uri="{FF2B5EF4-FFF2-40B4-BE49-F238E27FC236}">
                <a16:creationId xmlns:a16="http://schemas.microsoft.com/office/drawing/2014/main" id="{7EC58AA1-3704-4E5F-A441-6C529A02B2A3}"/>
              </a:ext>
            </a:extLst>
          </p:cNvPr>
          <p:cNvSpPr txBox="1">
            <a:spLocks/>
          </p:cNvSpPr>
          <p:nvPr/>
        </p:nvSpPr>
        <p:spPr>
          <a:xfrm>
            <a:off x="3086415" y="2361305"/>
            <a:ext cx="2407542"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B15E28"/>
              </a:buClr>
              <a:buSzPct val="115000"/>
              <a:buFont typeface="Arial"/>
              <a:buNone/>
              <a:tabLst/>
              <a:defRPr/>
            </a:pPr>
            <a:r>
              <a:rPr kumimoji="0" lang="en-US" sz="2800" b="0" i="0" u="none" strike="noStrike" kern="1200" cap="none" spc="0" normalizeH="0" baseline="0" noProof="0" dirty="0">
                <a:ln>
                  <a:noFill/>
                </a:ln>
                <a:solidFill>
                  <a:srgbClr val="B15E28"/>
                </a:solidFill>
                <a:effectLst/>
                <a:uLnTx/>
                <a:uFillTx/>
                <a:latin typeface="Garamond" panose="02020404030301010803"/>
                <a:ea typeface="+mn-ea"/>
                <a:cs typeface="+mn-cs"/>
              </a:rPr>
              <a:t>CA</a:t>
            </a:r>
          </a:p>
        </p:txBody>
      </p:sp>
      <p:sp>
        <p:nvSpPr>
          <p:cNvPr id="22" name="Text Placeholder 4">
            <a:extLst>
              <a:ext uri="{FF2B5EF4-FFF2-40B4-BE49-F238E27FC236}">
                <a16:creationId xmlns:a16="http://schemas.microsoft.com/office/drawing/2014/main" id="{20E0690E-F313-4EBB-96A9-CB752D350E0F}"/>
              </a:ext>
            </a:extLst>
          </p:cNvPr>
          <p:cNvSpPr txBox="1">
            <a:spLocks/>
          </p:cNvSpPr>
          <p:nvPr/>
        </p:nvSpPr>
        <p:spPr>
          <a:xfrm>
            <a:off x="9484030" y="2361305"/>
            <a:ext cx="207821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B15E28"/>
              </a:buClr>
              <a:buSzPct val="115000"/>
              <a:buFont typeface="Arial"/>
              <a:buNone/>
              <a:tabLst/>
              <a:defRPr/>
            </a:pPr>
            <a:r>
              <a:rPr kumimoji="0" lang="en-US" sz="2800" b="0" i="0" u="none" strike="noStrike" kern="1200" cap="none" spc="0" normalizeH="0" baseline="0" noProof="0" dirty="0">
                <a:ln>
                  <a:noFill/>
                </a:ln>
                <a:solidFill>
                  <a:srgbClr val="B15E28"/>
                </a:solidFill>
                <a:effectLst/>
                <a:uLnTx/>
                <a:uFillTx/>
                <a:latin typeface="Garamond" panose="02020404030301010803"/>
                <a:ea typeface="+mn-ea"/>
                <a:cs typeface="+mn-cs"/>
              </a:rPr>
              <a:t>DCB</a:t>
            </a:r>
          </a:p>
        </p:txBody>
      </p:sp>
    </p:spTree>
    <p:extLst>
      <p:ext uri="{BB962C8B-B14F-4D97-AF65-F5344CB8AC3E}">
        <p14:creationId xmlns:p14="http://schemas.microsoft.com/office/powerpoint/2010/main" val="328712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82BC-37A4-4992-89BB-FAE1968412A9}"/>
              </a:ext>
            </a:extLst>
          </p:cNvPr>
          <p:cNvSpPr>
            <a:spLocks noGrp="1"/>
          </p:cNvSpPr>
          <p:nvPr>
            <p:ph type="title"/>
          </p:nvPr>
        </p:nvSpPr>
        <p:spPr/>
        <p:txBody>
          <a:bodyPr/>
          <a:lstStyle/>
          <a:p>
            <a:r>
              <a:rPr lang="en-US" dirty="0"/>
              <a:t>Somewhere in the Middle</a:t>
            </a:r>
          </a:p>
        </p:txBody>
      </p:sp>
      <p:sp>
        <p:nvSpPr>
          <p:cNvPr id="3" name="Text Placeholder 2">
            <a:extLst>
              <a:ext uri="{FF2B5EF4-FFF2-40B4-BE49-F238E27FC236}">
                <a16:creationId xmlns:a16="http://schemas.microsoft.com/office/drawing/2014/main" id="{08384CBA-0DEF-493F-BD61-1BA9FB9B4B1D}"/>
              </a:ext>
            </a:extLst>
          </p:cNvPr>
          <p:cNvSpPr>
            <a:spLocks noGrp="1"/>
          </p:cNvSpPr>
          <p:nvPr>
            <p:ph type="body" idx="1"/>
          </p:nvPr>
        </p:nvSpPr>
        <p:spPr>
          <a:xfrm>
            <a:off x="6660887" y="2359910"/>
            <a:ext cx="881023" cy="576262"/>
          </a:xfrm>
        </p:spPr>
        <p:txBody>
          <a:bodyPr/>
          <a:lstStyle/>
          <a:p>
            <a:r>
              <a:rPr lang="en-US" dirty="0"/>
              <a:t>CD</a:t>
            </a:r>
          </a:p>
        </p:txBody>
      </p:sp>
      <p:sp>
        <p:nvSpPr>
          <p:cNvPr id="5" name="Text Placeholder 4">
            <a:extLst>
              <a:ext uri="{FF2B5EF4-FFF2-40B4-BE49-F238E27FC236}">
                <a16:creationId xmlns:a16="http://schemas.microsoft.com/office/drawing/2014/main" id="{636CDC4E-1277-40A4-9B6B-04B4BDEFDC2D}"/>
              </a:ext>
            </a:extLst>
          </p:cNvPr>
          <p:cNvSpPr>
            <a:spLocks noGrp="1"/>
          </p:cNvSpPr>
          <p:nvPr>
            <p:ph type="body" sz="quarter" idx="3"/>
          </p:nvPr>
        </p:nvSpPr>
        <p:spPr/>
        <p:txBody>
          <a:bodyPr/>
          <a:lstStyle/>
          <a:p>
            <a:endParaRPr lang="en-US" dirty="0"/>
          </a:p>
        </p:txBody>
      </p:sp>
      <p:pic>
        <p:nvPicPr>
          <p:cNvPr id="10" name="Content Placeholder 9" descr="A picture containing pie chart&#10;&#10;Description automatically generated">
            <a:extLst>
              <a:ext uri="{FF2B5EF4-FFF2-40B4-BE49-F238E27FC236}">
                <a16:creationId xmlns:a16="http://schemas.microsoft.com/office/drawing/2014/main" id="{C61AE225-894C-4346-822E-9DE387561C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38036" y="2658533"/>
            <a:ext cx="4718304" cy="3145536"/>
          </a:xfrm>
        </p:spPr>
      </p:pic>
      <p:sp>
        <p:nvSpPr>
          <p:cNvPr id="8" name="Content Placeholder 7">
            <a:extLst>
              <a:ext uri="{FF2B5EF4-FFF2-40B4-BE49-F238E27FC236}">
                <a16:creationId xmlns:a16="http://schemas.microsoft.com/office/drawing/2014/main" id="{4AC8F289-DE4E-40F7-9862-505E49C3E8A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191373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7C64-EA29-4433-9926-BACC8230ED1B}"/>
              </a:ext>
            </a:extLst>
          </p:cNvPr>
          <p:cNvSpPr>
            <a:spLocks noGrp="1"/>
          </p:cNvSpPr>
          <p:nvPr>
            <p:ph type="title"/>
          </p:nvPr>
        </p:nvSpPr>
        <p:spPr/>
        <p:txBody>
          <a:bodyPr/>
          <a:lstStyle/>
          <a:p>
            <a:r>
              <a:rPr lang="en-US" dirty="0"/>
              <a:t>Top Five Per Capita (High and Low 2018)</a:t>
            </a:r>
          </a:p>
        </p:txBody>
      </p:sp>
      <p:sp>
        <p:nvSpPr>
          <p:cNvPr id="3" name="Text Placeholder 2">
            <a:extLst>
              <a:ext uri="{FF2B5EF4-FFF2-40B4-BE49-F238E27FC236}">
                <a16:creationId xmlns:a16="http://schemas.microsoft.com/office/drawing/2014/main" id="{0406AFA3-B161-442E-9D4B-FE0BE7A5B44E}"/>
              </a:ext>
            </a:extLst>
          </p:cNvPr>
          <p:cNvSpPr>
            <a:spLocks noGrp="1"/>
          </p:cNvSpPr>
          <p:nvPr>
            <p:ph type="body" idx="1"/>
          </p:nvPr>
        </p:nvSpPr>
        <p:spPr/>
        <p:txBody>
          <a:bodyPr/>
          <a:lstStyle/>
          <a:p>
            <a:pPr algn="ctr"/>
            <a:r>
              <a:rPr lang="en-US" dirty="0"/>
              <a:t>Top Five Highest</a:t>
            </a:r>
          </a:p>
        </p:txBody>
      </p:sp>
      <p:pic>
        <p:nvPicPr>
          <p:cNvPr id="8" name="Content Placeholder 7" descr="Table&#10;&#10;Description automatically generated">
            <a:extLst>
              <a:ext uri="{FF2B5EF4-FFF2-40B4-BE49-F238E27FC236}">
                <a16:creationId xmlns:a16="http://schemas.microsoft.com/office/drawing/2014/main" id="{613DDC45-EAD9-475C-BA9F-BCBCC2BC71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68500" y="3525991"/>
            <a:ext cx="2932779" cy="1797510"/>
          </a:xfrm>
          <a:ln>
            <a:solidFill>
              <a:schemeClr val="tx1"/>
            </a:solidFill>
          </a:ln>
        </p:spPr>
      </p:pic>
      <p:sp>
        <p:nvSpPr>
          <p:cNvPr id="5" name="Text Placeholder 4">
            <a:extLst>
              <a:ext uri="{FF2B5EF4-FFF2-40B4-BE49-F238E27FC236}">
                <a16:creationId xmlns:a16="http://schemas.microsoft.com/office/drawing/2014/main" id="{59FB0FB8-9C34-4CD4-81F5-CE8B45EFABF0}"/>
              </a:ext>
            </a:extLst>
          </p:cNvPr>
          <p:cNvSpPr>
            <a:spLocks noGrp="1"/>
          </p:cNvSpPr>
          <p:nvPr>
            <p:ph type="body" sz="quarter" idx="3"/>
          </p:nvPr>
        </p:nvSpPr>
        <p:spPr/>
        <p:txBody>
          <a:bodyPr/>
          <a:lstStyle/>
          <a:p>
            <a:pPr algn="ctr"/>
            <a:r>
              <a:rPr lang="en-US" dirty="0"/>
              <a:t>Top Five Lowest</a:t>
            </a:r>
          </a:p>
        </p:txBody>
      </p:sp>
      <p:pic>
        <p:nvPicPr>
          <p:cNvPr id="10" name="Content Placeholder 9" descr="Table&#10;&#10;Description automatically generated">
            <a:extLst>
              <a:ext uri="{FF2B5EF4-FFF2-40B4-BE49-F238E27FC236}">
                <a16:creationId xmlns:a16="http://schemas.microsoft.com/office/drawing/2014/main" id="{737CA511-421C-4C97-8272-91B6A684766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54204" y="3488267"/>
            <a:ext cx="2995793" cy="1875455"/>
          </a:xfrm>
          <a:ln>
            <a:solidFill>
              <a:schemeClr val="tx1"/>
            </a:solidFill>
          </a:ln>
        </p:spPr>
      </p:pic>
    </p:spTree>
    <p:extLst>
      <p:ext uri="{BB962C8B-B14F-4D97-AF65-F5344CB8AC3E}">
        <p14:creationId xmlns:p14="http://schemas.microsoft.com/office/powerpoint/2010/main" val="347261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0FE9D73-A8FE-42C6-B9A4-5A4D33E05304}"/>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Car Sales vs Weather Conditions</a:t>
            </a:r>
          </a:p>
        </p:txBody>
      </p:sp>
      <p:graphicFrame>
        <p:nvGraphicFramePr>
          <p:cNvPr id="5" name="Content Placeholder 2">
            <a:extLst>
              <a:ext uri="{FF2B5EF4-FFF2-40B4-BE49-F238E27FC236}">
                <a16:creationId xmlns:a16="http://schemas.microsoft.com/office/drawing/2014/main" id="{3DA97181-1203-4CBE-902D-69C2472A994C}"/>
              </a:ext>
            </a:extLst>
          </p:cNvPr>
          <p:cNvGraphicFramePr>
            <a:graphicFrameLocks noGrp="1"/>
          </p:cNvGraphicFramePr>
          <p:nvPr>
            <p:ph idx="1"/>
            <p:extLst>
              <p:ext uri="{D42A27DB-BD31-4B8C-83A1-F6EECF244321}">
                <p14:modId xmlns:p14="http://schemas.microsoft.com/office/powerpoint/2010/main" val="66881493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04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B6ED280-5181-4B95-B54B-FDE80BD53C3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Impact of Carbon Emissions</a:t>
            </a:r>
          </a:p>
        </p:txBody>
      </p:sp>
      <p:graphicFrame>
        <p:nvGraphicFramePr>
          <p:cNvPr id="5" name="Content Placeholder 2">
            <a:extLst>
              <a:ext uri="{FF2B5EF4-FFF2-40B4-BE49-F238E27FC236}">
                <a16:creationId xmlns:a16="http://schemas.microsoft.com/office/drawing/2014/main" id="{8402A721-86F9-48C7-92BC-1457B5CC1573}"/>
              </a:ext>
            </a:extLst>
          </p:cNvPr>
          <p:cNvGraphicFramePr>
            <a:graphicFrameLocks noGrp="1"/>
          </p:cNvGraphicFramePr>
          <p:nvPr>
            <p:ph idx="1"/>
            <p:extLst>
              <p:ext uri="{D42A27DB-BD31-4B8C-83A1-F6EECF244321}">
                <p14:modId xmlns:p14="http://schemas.microsoft.com/office/powerpoint/2010/main" val="256736339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64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itle 3">
            <a:extLst>
              <a:ext uri="{FF2B5EF4-FFF2-40B4-BE49-F238E27FC236}">
                <a16:creationId xmlns:a16="http://schemas.microsoft.com/office/drawing/2014/main" id="{C9A4DF43-81EE-4F51-8746-7ABD4D4D57F7}"/>
              </a:ext>
            </a:extLst>
          </p:cNvPr>
          <p:cNvSpPr>
            <a:spLocks noGrp="1"/>
          </p:cNvSpPr>
          <p:nvPr>
            <p:ph type="title"/>
          </p:nvPr>
        </p:nvSpPr>
        <p:spPr>
          <a:xfrm>
            <a:off x="786385" y="841248"/>
            <a:ext cx="3515244" cy="5340097"/>
          </a:xfrm>
        </p:spPr>
        <p:txBody>
          <a:bodyPr anchor="ctr">
            <a:normAutofit/>
          </a:bodyPr>
          <a:lstStyle/>
          <a:p>
            <a:r>
              <a:rPr lang="en-US" sz="4800" dirty="0">
                <a:solidFill>
                  <a:schemeClr val="bg1"/>
                </a:solidFill>
              </a:rPr>
              <a:t>Electric Vehicles</a:t>
            </a:r>
          </a:p>
        </p:txBody>
      </p:sp>
      <p:graphicFrame>
        <p:nvGraphicFramePr>
          <p:cNvPr id="7" name="Content Placeholder 4">
            <a:extLst>
              <a:ext uri="{FF2B5EF4-FFF2-40B4-BE49-F238E27FC236}">
                <a16:creationId xmlns:a16="http://schemas.microsoft.com/office/drawing/2014/main" id="{522584F0-5B64-4C70-AF7F-927BBDECF656}"/>
              </a:ext>
            </a:extLst>
          </p:cNvPr>
          <p:cNvGraphicFramePr>
            <a:graphicFrameLocks noGrp="1"/>
          </p:cNvGraphicFramePr>
          <p:nvPr>
            <p:ph idx="1"/>
            <p:extLst>
              <p:ext uri="{D42A27DB-BD31-4B8C-83A1-F6EECF244321}">
                <p14:modId xmlns:p14="http://schemas.microsoft.com/office/powerpoint/2010/main" val="23505589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27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Ownership vs Census Data</a:t>
            </a:r>
          </a:p>
        </p:txBody>
      </p:sp>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extLst>
              <p:ext uri="{D42A27DB-BD31-4B8C-83A1-F6EECF244321}">
                <p14:modId xmlns:p14="http://schemas.microsoft.com/office/powerpoint/2010/main" val="314884266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676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786385" y="841248"/>
            <a:ext cx="3302874" cy="5340097"/>
          </a:xfrm>
        </p:spPr>
        <p:txBody>
          <a:bodyPr anchor="ctr">
            <a:normAutofit/>
          </a:bodyPr>
          <a:lstStyle/>
          <a:p>
            <a:r>
              <a:rPr lang="en-US" sz="4800" dirty="0">
                <a:solidFill>
                  <a:schemeClr val="bg1"/>
                </a:solidFill>
              </a:rPr>
              <a:t>EVs Sold vs Ave Median Household Inc</a:t>
            </a:r>
          </a:p>
        </p:txBody>
      </p:sp>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extLst>
              <p:ext uri="{D42A27DB-BD31-4B8C-83A1-F6EECF244321}">
                <p14:modId xmlns:p14="http://schemas.microsoft.com/office/powerpoint/2010/main" val="2458202944"/>
              </p:ext>
            </p:extLst>
          </p:nvPr>
        </p:nvGraphicFramePr>
        <p:xfrm>
          <a:off x="4734698" y="231006"/>
          <a:ext cx="7269947" cy="6396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86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235041" y="346056"/>
            <a:ext cx="4043145" cy="1608328"/>
          </a:xfrm>
        </p:spPr>
        <p:txBody>
          <a:bodyPr>
            <a:normAutofit/>
          </a:bodyPr>
          <a:lstStyle/>
          <a:p>
            <a:r>
              <a:rPr lang="en-US" sz="2800" dirty="0"/>
              <a:t>Top 5 States in Sales and Median Household Income</a:t>
            </a:r>
          </a:p>
        </p:txBody>
      </p:sp>
      <p:sp>
        <p:nvSpPr>
          <p:cNvPr id="44" name="Rectangle 4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Table&#10;&#10;Description automatically generated">
            <a:extLst>
              <a:ext uri="{FF2B5EF4-FFF2-40B4-BE49-F238E27FC236}">
                <a16:creationId xmlns:a16="http://schemas.microsoft.com/office/drawing/2014/main" id="{038DD22A-8A18-442E-BA68-92CFE235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600" y="3466145"/>
            <a:ext cx="5605718" cy="1929687"/>
          </a:xfrm>
          <a:prstGeom prst="rect">
            <a:avLst/>
          </a:prstGeom>
        </p:spPr>
      </p:pic>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extLst>
              <p:ext uri="{D42A27DB-BD31-4B8C-83A1-F6EECF244321}">
                <p14:modId xmlns:p14="http://schemas.microsoft.com/office/powerpoint/2010/main" val="283778564"/>
              </p:ext>
            </p:extLst>
          </p:nvPr>
        </p:nvGraphicFramePr>
        <p:xfrm>
          <a:off x="4427621" y="105878"/>
          <a:ext cx="7632833" cy="1992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descr="Table&#10;&#10;Description automatically generated">
            <a:extLst>
              <a:ext uri="{FF2B5EF4-FFF2-40B4-BE49-F238E27FC236}">
                <a16:creationId xmlns:a16="http://schemas.microsoft.com/office/drawing/2014/main" id="{BF6B5A99-2A9F-4736-9D04-89AF2C8989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617" y="3512535"/>
            <a:ext cx="5451461" cy="1836905"/>
          </a:xfrm>
          <a:prstGeom prst="rect">
            <a:avLst/>
          </a:prstGeom>
        </p:spPr>
      </p:pic>
    </p:spTree>
    <p:extLst>
      <p:ext uri="{BB962C8B-B14F-4D97-AF65-F5344CB8AC3E}">
        <p14:creationId xmlns:p14="http://schemas.microsoft.com/office/powerpoint/2010/main" val="306501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648927" y="338328"/>
            <a:ext cx="4043145" cy="1608328"/>
          </a:xfrm>
        </p:spPr>
        <p:txBody>
          <a:bodyPr>
            <a:normAutofit/>
          </a:bodyPr>
          <a:lstStyle/>
          <a:p>
            <a:r>
              <a:rPr lang="en-US" sz="2800" dirty="0"/>
              <a:t>Bottom 5 States in Sales and Median Household Income</a:t>
            </a:r>
          </a:p>
        </p:txBody>
      </p:sp>
      <p:sp>
        <p:nvSpPr>
          <p:cNvPr id="44" name="Rectangle 4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extLst>
              <p:ext uri="{D42A27DB-BD31-4B8C-83A1-F6EECF244321}">
                <p14:modId xmlns:p14="http://schemas.microsoft.com/office/powerpoint/2010/main" val="693181668"/>
              </p:ext>
            </p:extLst>
          </p:nvPr>
        </p:nvGraphicFramePr>
        <p:xfrm>
          <a:off x="4864100" y="338328"/>
          <a:ext cx="6675627" cy="1605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Table&#10;&#10;Description automatically generated">
            <a:extLst>
              <a:ext uri="{FF2B5EF4-FFF2-40B4-BE49-F238E27FC236}">
                <a16:creationId xmlns:a16="http://schemas.microsoft.com/office/drawing/2014/main" id="{868521D0-044E-4698-9AFE-D6F124C16E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771" y="3231405"/>
            <a:ext cx="5611153" cy="2236521"/>
          </a:xfrm>
          <a:prstGeom prst="rect">
            <a:avLst/>
          </a:prstGeom>
        </p:spPr>
      </p:pic>
      <p:pic>
        <p:nvPicPr>
          <p:cNvPr id="7" name="Picture 6" descr="Table&#10;&#10;Description automatically generated">
            <a:extLst>
              <a:ext uri="{FF2B5EF4-FFF2-40B4-BE49-F238E27FC236}">
                <a16:creationId xmlns:a16="http://schemas.microsoft.com/office/drawing/2014/main" id="{E73CCAF3-48F6-4E49-B780-3C9E3A3C01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4749" y="3231405"/>
            <a:ext cx="5499543" cy="2070267"/>
          </a:xfrm>
          <a:prstGeom prst="rect">
            <a:avLst/>
          </a:prstGeom>
        </p:spPr>
      </p:pic>
    </p:spTree>
    <p:extLst>
      <p:ext uri="{BB962C8B-B14F-4D97-AF65-F5344CB8AC3E}">
        <p14:creationId xmlns:p14="http://schemas.microsoft.com/office/powerpoint/2010/main" val="243074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Take Aways</a:t>
            </a:r>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extLst>
              <p:ext uri="{D42A27DB-BD31-4B8C-83A1-F6EECF244321}">
                <p14:modId xmlns:p14="http://schemas.microsoft.com/office/powerpoint/2010/main" val="2380085139"/>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9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 name="Picture 4" descr="Aerial view of icebergs in Antarctica">
            <a:extLst>
              <a:ext uri="{FF2B5EF4-FFF2-40B4-BE49-F238E27FC236}">
                <a16:creationId xmlns:a16="http://schemas.microsoft.com/office/drawing/2014/main" id="{C25319A3-3618-49A4-B8F0-40B880D4EB37}"/>
              </a:ext>
            </a:extLst>
          </p:cNvPr>
          <p:cNvPicPr>
            <a:picLocks noChangeAspect="1"/>
          </p:cNvPicPr>
          <p:nvPr/>
        </p:nvPicPr>
        <p:blipFill rotWithShape="1">
          <a:blip r:embed="rId2">
            <a:alphaModFix amt="35000"/>
          </a:blip>
          <a:srcRect t="7707" b="7707"/>
          <a:stretch/>
        </p:blipFill>
        <p:spPr>
          <a:xfrm>
            <a:off x="-1" y="10"/>
            <a:ext cx="12192001" cy="6857990"/>
          </a:xfrm>
          <a:prstGeom prst="rect">
            <a:avLst/>
          </a:prstGeom>
        </p:spPr>
      </p:pic>
      <p:sp>
        <p:nvSpPr>
          <p:cNvPr id="2" name="Title 1">
            <a:extLst>
              <a:ext uri="{FF2B5EF4-FFF2-40B4-BE49-F238E27FC236}">
                <a16:creationId xmlns:a16="http://schemas.microsoft.com/office/drawing/2014/main" id="{DF8DBE9A-1A75-4F0A-9D42-E1E5F12D3DB9}"/>
              </a:ext>
            </a:extLst>
          </p:cNvPr>
          <p:cNvSpPr>
            <a:spLocks noGrp="1"/>
          </p:cNvSpPr>
          <p:nvPr>
            <p:ph type="title"/>
          </p:nvPr>
        </p:nvSpPr>
        <p:spPr>
          <a:xfrm>
            <a:off x="1295402" y="982132"/>
            <a:ext cx="9601196" cy="1303867"/>
          </a:xfrm>
        </p:spPr>
        <p:txBody>
          <a:bodyPr>
            <a:normAutofit/>
          </a:bodyPr>
          <a:lstStyle/>
          <a:p>
            <a:r>
              <a:rPr lang="en-US" dirty="0">
                <a:solidFill>
                  <a:srgbClr val="FFFFFF"/>
                </a:solidFill>
              </a:rPr>
              <a:t>Electric Vehicle Sales and Climate</a:t>
            </a:r>
          </a:p>
        </p:txBody>
      </p:sp>
      <p:cxnSp>
        <p:nvCxnSpPr>
          <p:cNvPr id="8" name="Straight Connector 1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3B610EAF-1DCF-4019-945A-D27BBCB56F98}"/>
              </a:ext>
            </a:extLst>
          </p:cNvPr>
          <p:cNvSpPr>
            <a:spLocks noGrp="1"/>
          </p:cNvSpPr>
          <p:nvPr>
            <p:ph idx="1"/>
          </p:nvPr>
        </p:nvSpPr>
        <p:spPr>
          <a:xfrm>
            <a:off x="1295401" y="2556932"/>
            <a:ext cx="9601196" cy="3318936"/>
          </a:xfrm>
        </p:spPr>
        <p:txBody>
          <a:bodyPr>
            <a:normAutofit/>
          </a:bodyPr>
          <a:lstStyle/>
          <a:p>
            <a:r>
              <a:rPr lang="en-US">
                <a:solidFill>
                  <a:srgbClr val="FFFFFF"/>
                </a:solidFill>
              </a:rPr>
              <a:t>A look into different climates of the United States of America.</a:t>
            </a:r>
          </a:p>
          <a:p>
            <a:r>
              <a:rPr lang="en-US">
                <a:solidFill>
                  <a:srgbClr val="FFFFFF"/>
                </a:solidFill>
              </a:rPr>
              <a:t>Is there a correlation?</a:t>
            </a:r>
          </a:p>
          <a:p>
            <a:pPr marL="0" indent="0">
              <a:buNone/>
            </a:pPr>
            <a:endParaRPr lang="en-US">
              <a:solidFill>
                <a:srgbClr val="FFFFFF"/>
              </a:solidFill>
            </a:endParaRPr>
          </a:p>
        </p:txBody>
      </p:sp>
    </p:spTree>
    <p:extLst>
      <p:ext uri="{BB962C8B-B14F-4D97-AF65-F5344CB8AC3E}">
        <p14:creationId xmlns:p14="http://schemas.microsoft.com/office/powerpoint/2010/main" val="31630120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6337-2D8E-4DC2-B2C9-DD6A00D9A96A}"/>
              </a:ext>
            </a:extLst>
          </p:cNvPr>
          <p:cNvSpPr>
            <a:spLocks noGrp="1"/>
          </p:cNvSpPr>
          <p:nvPr>
            <p:ph type="title"/>
          </p:nvPr>
        </p:nvSpPr>
        <p:spPr>
          <a:xfrm>
            <a:off x="1295402" y="982132"/>
            <a:ext cx="9601196" cy="1303867"/>
          </a:xfrm>
        </p:spPr>
        <p:txBody>
          <a:bodyPr>
            <a:normAutofit/>
          </a:bodyPr>
          <a:lstStyle/>
          <a:p>
            <a:r>
              <a:rPr lang="en-US" dirty="0"/>
              <a:t>Climates Available in the United States</a:t>
            </a:r>
          </a:p>
        </p:txBody>
      </p:sp>
      <p:sp>
        <p:nvSpPr>
          <p:cNvPr id="3" name="Content Placeholder 2">
            <a:extLst>
              <a:ext uri="{FF2B5EF4-FFF2-40B4-BE49-F238E27FC236}">
                <a16:creationId xmlns:a16="http://schemas.microsoft.com/office/drawing/2014/main" id="{792794D3-9AF8-428C-97ED-202237FED45C}"/>
              </a:ext>
            </a:extLst>
          </p:cNvPr>
          <p:cNvSpPr>
            <a:spLocks noGrp="1"/>
          </p:cNvSpPr>
          <p:nvPr>
            <p:ph sz="half" idx="1"/>
          </p:nvPr>
        </p:nvSpPr>
        <p:spPr>
          <a:xfrm>
            <a:off x="1298448" y="2560320"/>
            <a:ext cx="4718304" cy="3310128"/>
          </a:xfrm>
        </p:spPr>
        <p:txBody>
          <a:bodyPr>
            <a:normAutofit fontScale="55000" lnSpcReduction="20000"/>
          </a:bodyPr>
          <a:lstStyle/>
          <a:p>
            <a:r>
              <a:rPr lang="en-US" dirty="0"/>
              <a:t>A - Tropical Climates</a:t>
            </a:r>
          </a:p>
          <a:p>
            <a:pPr lvl="1"/>
            <a:r>
              <a:rPr lang="en-US" dirty="0"/>
              <a:t>In these climates all months have average temperatures greater than 64°F (18°C) and annual precipitation greater than 59".</a:t>
            </a:r>
          </a:p>
          <a:p>
            <a:endParaRPr lang="en-US" dirty="0"/>
          </a:p>
          <a:p>
            <a:r>
              <a:rPr lang="en-US" dirty="0"/>
              <a:t>C - Moist Subtropical Mid-Latitude Climates</a:t>
            </a:r>
          </a:p>
          <a:p>
            <a:pPr lvl="1"/>
            <a:r>
              <a:rPr lang="en-US" dirty="0"/>
              <a:t>Generally has warm and humid summers with mild winters. Its extent is from 30°50° of latitude mainly on the eastern and western borders of most continents. </a:t>
            </a:r>
          </a:p>
          <a:p>
            <a:endParaRPr lang="en-US" dirty="0"/>
          </a:p>
          <a:p>
            <a:r>
              <a:rPr lang="en-US" dirty="0"/>
              <a:t>H – Highlands</a:t>
            </a:r>
          </a:p>
          <a:p>
            <a:pPr lvl="1"/>
            <a:r>
              <a:rPr lang="en-US" dirty="0"/>
              <a:t>Unique climates based on their elevation. Highland climates occur in mountainous terrain where rapid elevation changes cause rapid climatic changes over short distances.</a:t>
            </a:r>
          </a:p>
        </p:txBody>
      </p:sp>
      <p:sp>
        <p:nvSpPr>
          <p:cNvPr id="4" name="Content Placeholder 3">
            <a:extLst>
              <a:ext uri="{FF2B5EF4-FFF2-40B4-BE49-F238E27FC236}">
                <a16:creationId xmlns:a16="http://schemas.microsoft.com/office/drawing/2014/main" id="{1934DEFA-DA1B-4D00-9376-B8CFD3DB8D5F}"/>
              </a:ext>
            </a:extLst>
          </p:cNvPr>
          <p:cNvSpPr>
            <a:spLocks noGrp="1"/>
          </p:cNvSpPr>
          <p:nvPr>
            <p:ph sz="half" idx="2"/>
          </p:nvPr>
        </p:nvSpPr>
        <p:spPr>
          <a:xfrm>
            <a:off x="6181344" y="2560320"/>
            <a:ext cx="4718304" cy="3310128"/>
          </a:xfrm>
        </p:spPr>
        <p:txBody>
          <a:bodyPr>
            <a:normAutofit fontScale="55000" lnSpcReduction="20000"/>
          </a:bodyPr>
          <a:lstStyle/>
          <a:p>
            <a:r>
              <a:rPr lang="en-US" dirty="0"/>
              <a:t>B - Dry Climates</a:t>
            </a:r>
          </a:p>
          <a:p>
            <a:pPr lvl="1"/>
            <a:r>
              <a:rPr lang="en-US" dirty="0"/>
              <a:t>These climates extend from 20°-35° North and South of the equator and in large continental regions of the mid-latitudes often surrounded by mountains.</a:t>
            </a:r>
          </a:p>
          <a:p>
            <a:endParaRPr lang="en-US" dirty="0"/>
          </a:p>
          <a:p>
            <a:r>
              <a:rPr lang="fr-FR" dirty="0"/>
              <a:t>D - </a:t>
            </a:r>
            <a:r>
              <a:rPr lang="fr-FR" dirty="0" err="1"/>
              <a:t>Moist</a:t>
            </a:r>
            <a:r>
              <a:rPr lang="fr-FR" dirty="0"/>
              <a:t> Continental </a:t>
            </a:r>
            <a:r>
              <a:rPr lang="fr-FR" dirty="0" err="1"/>
              <a:t>Mid</a:t>
            </a:r>
            <a:r>
              <a:rPr lang="fr-FR" dirty="0"/>
              <a:t>-Latitude </a:t>
            </a:r>
            <a:r>
              <a:rPr lang="fr-FR" dirty="0" err="1"/>
              <a:t>Climates</a:t>
            </a:r>
            <a:endParaRPr lang="fr-FR" dirty="0"/>
          </a:p>
          <a:p>
            <a:pPr lvl="1"/>
            <a:r>
              <a:rPr lang="en-US" dirty="0"/>
              <a:t>Moist continental mid-latitude climates have warm to cool summers and cold winters. The location of these climates is poleward of the "C" climates. The average temperature of the warmest month is greater than 50°F (10°C), while the coldest month is less than -22°F (-30°C).</a:t>
            </a:r>
          </a:p>
        </p:txBody>
      </p:sp>
      <p:sp>
        <p:nvSpPr>
          <p:cNvPr id="6" name="TextBox 5">
            <a:extLst>
              <a:ext uri="{FF2B5EF4-FFF2-40B4-BE49-F238E27FC236}">
                <a16:creationId xmlns:a16="http://schemas.microsoft.com/office/drawing/2014/main" id="{EABB77E5-1B86-43DA-85EB-80E02AD63A01}"/>
              </a:ext>
            </a:extLst>
          </p:cNvPr>
          <p:cNvSpPr txBox="1"/>
          <p:nvPr/>
        </p:nvSpPr>
        <p:spPr>
          <a:xfrm>
            <a:off x="8534400" y="6386286"/>
            <a:ext cx="3396343"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Roboto"/>
                <a:ea typeface="+mn-ea"/>
                <a:cs typeface="+mn-cs"/>
              </a:rPr>
              <a:t>Data Source: https://www.weather.gov/jetstream/climates</a:t>
            </a:r>
            <a:endParaRPr kumimoji="0" lang="en-US" sz="10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302463592"/>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628</Words>
  <Application>Microsoft Office PowerPoint</Application>
  <PresentationFormat>Widescreen</PresentationFormat>
  <Paragraphs>73</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Garamond</vt:lpstr>
      <vt:lpstr>Roboto</vt:lpstr>
      <vt:lpstr>Office Theme</vt:lpstr>
      <vt:lpstr>Organic</vt:lpstr>
      <vt:lpstr>True Benefit of Electric Vehicles</vt:lpstr>
      <vt:lpstr>Electric Vehicles</vt:lpstr>
      <vt:lpstr>Ownership vs Census Data</vt:lpstr>
      <vt:lpstr>EVs Sold vs Ave Median Household Inc</vt:lpstr>
      <vt:lpstr>Top 5 States in Sales and Median Household Income</vt:lpstr>
      <vt:lpstr>Bottom 5 States in Sales and Median Household Income</vt:lpstr>
      <vt:lpstr>Take Aways</vt:lpstr>
      <vt:lpstr>Electric Vehicle Sales and Climate</vt:lpstr>
      <vt:lpstr>Climates Available in the United States</vt:lpstr>
      <vt:lpstr>EV Sales Across the US</vt:lpstr>
      <vt:lpstr>A look at a small sample of States</vt:lpstr>
      <vt:lpstr>PowerPoint Presentation</vt:lpstr>
      <vt:lpstr>Lowest vs highest EV Market Shares</vt:lpstr>
      <vt:lpstr>West and East</vt:lpstr>
      <vt:lpstr>A Hot vs Cold Climate</vt:lpstr>
      <vt:lpstr>Somewhere in the Middle</vt:lpstr>
      <vt:lpstr>Top Five Per Capita (High and Low 2018)</vt:lpstr>
      <vt:lpstr>Car Sales vs Weather Conditions</vt:lpstr>
      <vt:lpstr>Impact of Carbon Emissions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 Purinton</dc:creator>
  <cp:lastModifiedBy>Richard Tran</cp:lastModifiedBy>
  <cp:revision>19</cp:revision>
  <dcterms:created xsi:type="dcterms:W3CDTF">2021-04-13T00:10:16Z</dcterms:created>
  <dcterms:modified xsi:type="dcterms:W3CDTF">2021-04-24T14:01:03Z</dcterms:modified>
</cp:coreProperties>
</file>