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6" r:id="rId3"/>
    <p:sldId id="260" r:id="rId4"/>
    <p:sldId id="261" r:id="rId5"/>
    <p:sldId id="259" r:id="rId6"/>
    <p:sldId id="258" r:id="rId7"/>
    <p:sldId id="25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1FE89AF-9391-47C0-BF83-89C0C04DB737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F3E7CAC9-6A93-4404-86C1-35272F5C48AC}">
      <dgm:prSet/>
      <dgm:spPr/>
      <dgm:t>
        <a:bodyPr/>
        <a:lstStyle/>
        <a:p>
          <a:r>
            <a:rPr lang="en-US" dirty="0"/>
            <a:t>Impact on Carbon Emissions</a:t>
          </a:r>
        </a:p>
      </dgm:t>
    </dgm:pt>
    <dgm:pt modelId="{A9D7F79E-EB52-4B33-AA90-33A8E656E585}" type="parTrans" cxnId="{C8098175-AF16-4D0A-8453-0C699619A11E}">
      <dgm:prSet/>
      <dgm:spPr/>
      <dgm:t>
        <a:bodyPr/>
        <a:lstStyle/>
        <a:p>
          <a:endParaRPr lang="en-US"/>
        </a:p>
      </dgm:t>
    </dgm:pt>
    <dgm:pt modelId="{90CEEB6C-28CB-4489-A2CB-8C16491E4CDA}" type="sibTrans" cxnId="{C8098175-AF16-4D0A-8453-0C699619A11E}">
      <dgm:prSet/>
      <dgm:spPr/>
      <dgm:t>
        <a:bodyPr/>
        <a:lstStyle/>
        <a:p>
          <a:endParaRPr lang="en-US"/>
        </a:p>
      </dgm:t>
    </dgm:pt>
    <dgm:pt modelId="{E769585A-B1BF-4F7E-9C7C-C43E89C48C56}">
      <dgm:prSet/>
      <dgm:spPr/>
      <dgm:t>
        <a:bodyPr/>
        <a:lstStyle/>
        <a:p>
          <a:r>
            <a:rPr lang="en-US" dirty="0"/>
            <a:t>Electricity demands forecasting</a:t>
          </a:r>
        </a:p>
      </dgm:t>
    </dgm:pt>
    <dgm:pt modelId="{5F47D72E-4010-4485-A871-3690A52549A4}" type="parTrans" cxnId="{C412C7D8-4A9B-449E-A1DB-2B4DE0340D81}">
      <dgm:prSet/>
      <dgm:spPr/>
      <dgm:t>
        <a:bodyPr/>
        <a:lstStyle/>
        <a:p>
          <a:endParaRPr lang="en-US"/>
        </a:p>
      </dgm:t>
    </dgm:pt>
    <dgm:pt modelId="{948FC2E2-B0ED-4DCC-AA2E-8E528E534C9E}" type="sibTrans" cxnId="{C412C7D8-4A9B-449E-A1DB-2B4DE0340D81}">
      <dgm:prSet/>
      <dgm:spPr/>
      <dgm:t>
        <a:bodyPr/>
        <a:lstStyle/>
        <a:p>
          <a:endParaRPr lang="en-US"/>
        </a:p>
      </dgm:t>
    </dgm:pt>
    <dgm:pt modelId="{054B66A8-B3AA-4396-8044-2FECC1C17403}">
      <dgm:prSet/>
      <dgm:spPr/>
      <dgm:t>
        <a:bodyPr/>
        <a:lstStyle/>
        <a:p>
          <a:r>
            <a:rPr lang="en-US" dirty="0"/>
            <a:t>Infrastructure</a:t>
          </a:r>
        </a:p>
      </dgm:t>
    </dgm:pt>
    <dgm:pt modelId="{FA99B4C4-20D2-4A93-9EB8-8733B35F4A48}" type="parTrans" cxnId="{12FFFC98-7C79-4440-B09D-201C2E8E3E31}">
      <dgm:prSet/>
      <dgm:spPr/>
      <dgm:t>
        <a:bodyPr/>
        <a:lstStyle/>
        <a:p>
          <a:endParaRPr lang="en-US"/>
        </a:p>
      </dgm:t>
    </dgm:pt>
    <dgm:pt modelId="{AB3258C4-ACA6-4036-8060-C333F21C4F9B}" type="sibTrans" cxnId="{12FFFC98-7C79-4440-B09D-201C2E8E3E31}">
      <dgm:prSet/>
      <dgm:spPr/>
      <dgm:t>
        <a:bodyPr/>
        <a:lstStyle/>
        <a:p>
          <a:endParaRPr lang="en-US"/>
        </a:p>
      </dgm:t>
    </dgm:pt>
    <dgm:pt modelId="{994D41BB-6045-4065-86D9-E4A42F582E58}">
      <dgm:prSet/>
      <dgm:spPr/>
      <dgm:t>
        <a:bodyPr/>
        <a:lstStyle/>
        <a:p>
          <a:r>
            <a:rPr lang="en-US" dirty="0"/>
            <a:t>Census data v median household income</a:t>
          </a:r>
        </a:p>
      </dgm:t>
    </dgm:pt>
    <dgm:pt modelId="{079847D3-6F1A-4116-A39F-9CDF187A4704}" type="parTrans" cxnId="{CCCBDB4C-0DFE-48C3-AC17-70C875DCFFA4}">
      <dgm:prSet/>
      <dgm:spPr/>
      <dgm:t>
        <a:bodyPr/>
        <a:lstStyle/>
        <a:p>
          <a:endParaRPr lang="en-US"/>
        </a:p>
      </dgm:t>
    </dgm:pt>
    <dgm:pt modelId="{B45B0D8D-0005-445D-8750-F08FA4133C2A}" type="sibTrans" cxnId="{CCCBDB4C-0DFE-48C3-AC17-70C875DCFFA4}">
      <dgm:prSet/>
      <dgm:spPr/>
      <dgm:t>
        <a:bodyPr/>
        <a:lstStyle/>
        <a:p>
          <a:endParaRPr lang="en-US"/>
        </a:p>
      </dgm:t>
    </dgm:pt>
    <dgm:pt modelId="{57B21D6D-FCAF-41B8-97CE-4B5E29C37276}">
      <dgm:prSet/>
      <dgm:spPr/>
      <dgm:t>
        <a:bodyPr/>
        <a:lstStyle/>
        <a:p>
          <a:r>
            <a:rPr lang="en-US" dirty="0"/>
            <a:t>Car sales versus weather conditions</a:t>
          </a:r>
        </a:p>
      </dgm:t>
    </dgm:pt>
    <dgm:pt modelId="{89748134-E910-4237-AAAE-684027C29743}" type="parTrans" cxnId="{F13ED78F-2359-4366-A6EA-880B2D664610}">
      <dgm:prSet/>
      <dgm:spPr/>
      <dgm:t>
        <a:bodyPr/>
        <a:lstStyle/>
        <a:p>
          <a:endParaRPr lang="en-US"/>
        </a:p>
      </dgm:t>
    </dgm:pt>
    <dgm:pt modelId="{71D9DBFE-5C97-4136-A30D-A738C8644EF9}" type="sibTrans" cxnId="{F13ED78F-2359-4366-A6EA-880B2D664610}">
      <dgm:prSet/>
      <dgm:spPr/>
      <dgm:t>
        <a:bodyPr/>
        <a:lstStyle/>
        <a:p>
          <a:endParaRPr lang="en-US"/>
        </a:p>
      </dgm:t>
    </dgm:pt>
    <dgm:pt modelId="{23C2C3AE-3AF7-4D2A-8DA6-79DFE02793A8}" type="pres">
      <dgm:prSet presAssocID="{51FE89AF-9391-47C0-BF83-89C0C04DB737}" presName="linear" presStyleCnt="0">
        <dgm:presLayoutVars>
          <dgm:animLvl val="lvl"/>
          <dgm:resizeHandles val="exact"/>
        </dgm:presLayoutVars>
      </dgm:prSet>
      <dgm:spPr/>
    </dgm:pt>
    <dgm:pt modelId="{68FB7E42-0986-4270-B7DF-3CC90A8216BD}" type="pres">
      <dgm:prSet presAssocID="{F3E7CAC9-6A93-4404-86C1-35272F5C48AC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B304B086-6BBB-4F80-A963-330DE497FEDD}" type="pres">
      <dgm:prSet presAssocID="{90CEEB6C-28CB-4489-A2CB-8C16491E4CDA}" presName="spacer" presStyleCnt="0"/>
      <dgm:spPr/>
    </dgm:pt>
    <dgm:pt modelId="{62A906F7-64E3-4B19-84C1-33FA65377AF6}" type="pres">
      <dgm:prSet presAssocID="{E769585A-B1BF-4F7E-9C7C-C43E89C48C56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CF0BA386-184E-4637-9B1F-1CF050EE770E}" type="pres">
      <dgm:prSet presAssocID="{948FC2E2-B0ED-4DCC-AA2E-8E528E534C9E}" presName="spacer" presStyleCnt="0"/>
      <dgm:spPr/>
    </dgm:pt>
    <dgm:pt modelId="{80598353-EC58-4868-B092-CBD1A9172718}" type="pres">
      <dgm:prSet presAssocID="{054B66A8-B3AA-4396-8044-2FECC1C17403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D1647B1F-C3BF-467E-A1D3-C32D1AC00FA2}" type="pres">
      <dgm:prSet presAssocID="{AB3258C4-ACA6-4036-8060-C333F21C4F9B}" presName="spacer" presStyleCnt="0"/>
      <dgm:spPr/>
    </dgm:pt>
    <dgm:pt modelId="{37A6C5FC-239E-4365-B509-7C197E7DA7B0}" type="pres">
      <dgm:prSet presAssocID="{994D41BB-6045-4065-86D9-E4A42F582E58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95C8791E-6DB2-467E-B187-15A653D3338D}" type="pres">
      <dgm:prSet presAssocID="{B45B0D8D-0005-445D-8750-F08FA4133C2A}" presName="spacer" presStyleCnt="0"/>
      <dgm:spPr/>
    </dgm:pt>
    <dgm:pt modelId="{54FF8A5E-D262-4194-9CFA-A6A13DE9A61C}" type="pres">
      <dgm:prSet presAssocID="{57B21D6D-FCAF-41B8-97CE-4B5E29C37276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959FFD15-5D11-4436-94B2-B1859536C3A1}" type="presOf" srcId="{054B66A8-B3AA-4396-8044-2FECC1C17403}" destId="{80598353-EC58-4868-B092-CBD1A9172718}" srcOrd="0" destOrd="0" presId="urn:microsoft.com/office/officeart/2005/8/layout/vList2"/>
    <dgm:cxn modelId="{D31C1D23-B683-43B5-853B-3DC2760F4955}" type="presOf" srcId="{E769585A-B1BF-4F7E-9C7C-C43E89C48C56}" destId="{62A906F7-64E3-4B19-84C1-33FA65377AF6}" srcOrd="0" destOrd="0" presId="urn:microsoft.com/office/officeart/2005/8/layout/vList2"/>
    <dgm:cxn modelId="{09885848-4D27-460B-A5B5-E21A7D697565}" type="presOf" srcId="{F3E7CAC9-6A93-4404-86C1-35272F5C48AC}" destId="{68FB7E42-0986-4270-B7DF-3CC90A8216BD}" srcOrd="0" destOrd="0" presId="urn:microsoft.com/office/officeart/2005/8/layout/vList2"/>
    <dgm:cxn modelId="{CCCBDB4C-0DFE-48C3-AC17-70C875DCFFA4}" srcId="{51FE89AF-9391-47C0-BF83-89C0C04DB737}" destId="{994D41BB-6045-4065-86D9-E4A42F582E58}" srcOrd="3" destOrd="0" parTransId="{079847D3-6F1A-4116-A39F-9CDF187A4704}" sibTransId="{B45B0D8D-0005-445D-8750-F08FA4133C2A}"/>
    <dgm:cxn modelId="{C8098175-AF16-4D0A-8453-0C699619A11E}" srcId="{51FE89AF-9391-47C0-BF83-89C0C04DB737}" destId="{F3E7CAC9-6A93-4404-86C1-35272F5C48AC}" srcOrd="0" destOrd="0" parTransId="{A9D7F79E-EB52-4B33-AA90-33A8E656E585}" sibTransId="{90CEEB6C-28CB-4489-A2CB-8C16491E4CDA}"/>
    <dgm:cxn modelId="{F13ED78F-2359-4366-A6EA-880B2D664610}" srcId="{51FE89AF-9391-47C0-BF83-89C0C04DB737}" destId="{57B21D6D-FCAF-41B8-97CE-4B5E29C37276}" srcOrd="4" destOrd="0" parTransId="{89748134-E910-4237-AAAE-684027C29743}" sibTransId="{71D9DBFE-5C97-4136-A30D-A738C8644EF9}"/>
    <dgm:cxn modelId="{12FFFC98-7C79-4440-B09D-201C2E8E3E31}" srcId="{51FE89AF-9391-47C0-BF83-89C0C04DB737}" destId="{054B66A8-B3AA-4396-8044-2FECC1C17403}" srcOrd="2" destOrd="0" parTransId="{FA99B4C4-20D2-4A93-9EB8-8733B35F4A48}" sibTransId="{AB3258C4-ACA6-4036-8060-C333F21C4F9B}"/>
    <dgm:cxn modelId="{DD2FF39E-5D9A-4476-8D9F-9EF0F99B2256}" type="presOf" srcId="{51FE89AF-9391-47C0-BF83-89C0C04DB737}" destId="{23C2C3AE-3AF7-4D2A-8DA6-79DFE02793A8}" srcOrd="0" destOrd="0" presId="urn:microsoft.com/office/officeart/2005/8/layout/vList2"/>
    <dgm:cxn modelId="{8D2225C1-1A8A-4C52-AAA0-683DB6BFF5AF}" type="presOf" srcId="{57B21D6D-FCAF-41B8-97CE-4B5E29C37276}" destId="{54FF8A5E-D262-4194-9CFA-A6A13DE9A61C}" srcOrd="0" destOrd="0" presId="urn:microsoft.com/office/officeart/2005/8/layout/vList2"/>
    <dgm:cxn modelId="{C412C7D8-4A9B-449E-A1DB-2B4DE0340D81}" srcId="{51FE89AF-9391-47C0-BF83-89C0C04DB737}" destId="{E769585A-B1BF-4F7E-9C7C-C43E89C48C56}" srcOrd="1" destOrd="0" parTransId="{5F47D72E-4010-4485-A871-3690A52549A4}" sibTransId="{948FC2E2-B0ED-4DCC-AA2E-8E528E534C9E}"/>
    <dgm:cxn modelId="{0732A4EF-B8E3-4C96-8DC8-2B78ED57FE5E}" type="presOf" srcId="{994D41BB-6045-4065-86D9-E4A42F582E58}" destId="{37A6C5FC-239E-4365-B509-7C197E7DA7B0}" srcOrd="0" destOrd="0" presId="urn:microsoft.com/office/officeart/2005/8/layout/vList2"/>
    <dgm:cxn modelId="{548D8A63-3F79-4491-9AC8-517606DBCA70}" type="presParOf" srcId="{23C2C3AE-3AF7-4D2A-8DA6-79DFE02793A8}" destId="{68FB7E42-0986-4270-B7DF-3CC90A8216BD}" srcOrd="0" destOrd="0" presId="urn:microsoft.com/office/officeart/2005/8/layout/vList2"/>
    <dgm:cxn modelId="{DA917A75-E0AC-421E-AEDE-B4799E8FF382}" type="presParOf" srcId="{23C2C3AE-3AF7-4D2A-8DA6-79DFE02793A8}" destId="{B304B086-6BBB-4F80-A963-330DE497FEDD}" srcOrd="1" destOrd="0" presId="urn:microsoft.com/office/officeart/2005/8/layout/vList2"/>
    <dgm:cxn modelId="{F99BB672-0B34-4B36-A83A-30B15A929B2D}" type="presParOf" srcId="{23C2C3AE-3AF7-4D2A-8DA6-79DFE02793A8}" destId="{62A906F7-64E3-4B19-84C1-33FA65377AF6}" srcOrd="2" destOrd="0" presId="urn:microsoft.com/office/officeart/2005/8/layout/vList2"/>
    <dgm:cxn modelId="{BC4BD37F-BFFD-4AFD-BD9D-2334F36E064C}" type="presParOf" srcId="{23C2C3AE-3AF7-4D2A-8DA6-79DFE02793A8}" destId="{CF0BA386-184E-4637-9B1F-1CF050EE770E}" srcOrd="3" destOrd="0" presId="urn:microsoft.com/office/officeart/2005/8/layout/vList2"/>
    <dgm:cxn modelId="{32F56424-3255-4B44-9B21-BE1964E27627}" type="presParOf" srcId="{23C2C3AE-3AF7-4D2A-8DA6-79DFE02793A8}" destId="{80598353-EC58-4868-B092-CBD1A9172718}" srcOrd="4" destOrd="0" presId="urn:microsoft.com/office/officeart/2005/8/layout/vList2"/>
    <dgm:cxn modelId="{04B0CBBB-96DB-402E-A408-163E64CA1AE3}" type="presParOf" srcId="{23C2C3AE-3AF7-4D2A-8DA6-79DFE02793A8}" destId="{D1647B1F-C3BF-467E-A1D3-C32D1AC00FA2}" srcOrd="5" destOrd="0" presId="urn:microsoft.com/office/officeart/2005/8/layout/vList2"/>
    <dgm:cxn modelId="{7DC76AD6-14CE-4B7F-8C5F-892F9A910BF5}" type="presParOf" srcId="{23C2C3AE-3AF7-4D2A-8DA6-79DFE02793A8}" destId="{37A6C5FC-239E-4365-B509-7C197E7DA7B0}" srcOrd="6" destOrd="0" presId="urn:microsoft.com/office/officeart/2005/8/layout/vList2"/>
    <dgm:cxn modelId="{460C8692-2D34-4D74-9330-0AEB990407C1}" type="presParOf" srcId="{23C2C3AE-3AF7-4D2A-8DA6-79DFE02793A8}" destId="{95C8791E-6DB2-467E-B187-15A653D3338D}" srcOrd="7" destOrd="0" presId="urn:microsoft.com/office/officeart/2005/8/layout/vList2"/>
    <dgm:cxn modelId="{0E9D01E2-0432-4BD3-A438-DEAE7A365712}" type="presParOf" srcId="{23C2C3AE-3AF7-4D2A-8DA6-79DFE02793A8}" destId="{54FF8A5E-D262-4194-9CFA-A6A13DE9A61C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C1463DF-6BD3-452B-BB18-B90260D5D4B9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B6240BFF-35DB-43C2-BCCE-4FE6E3E19968}">
      <dgm:prSet/>
      <dgm:spPr/>
      <dgm:t>
        <a:bodyPr/>
        <a:lstStyle/>
        <a:p>
          <a:r>
            <a:rPr lang="en-US"/>
            <a:t>Median household income of families with EV</a:t>
          </a:r>
        </a:p>
      </dgm:t>
    </dgm:pt>
    <dgm:pt modelId="{B47B7C6D-EC16-4A67-A7F1-6C9AA5D1AD02}" type="parTrans" cxnId="{DAD73D2E-7202-489D-851B-6387CD8CDA87}">
      <dgm:prSet/>
      <dgm:spPr/>
      <dgm:t>
        <a:bodyPr/>
        <a:lstStyle/>
        <a:p>
          <a:endParaRPr lang="en-US"/>
        </a:p>
      </dgm:t>
    </dgm:pt>
    <dgm:pt modelId="{0D0A4BC4-9A10-431A-BACD-0384C494B6D4}" type="sibTrans" cxnId="{DAD73D2E-7202-489D-851B-6387CD8CDA87}">
      <dgm:prSet/>
      <dgm:spPr/>
      <dgm:t>
        <a:bodyPr/>
        <a:lstStyle/>
        <a:p>
          <a:endParaRPr lang="en-US"/>
        </a:p>
      </dgm:t>
    </dgm:pt>
    <dgm:pt modelId="{8324DACB-821F-4636-AAFB-F09813DABB00}">
      <dgm:prSet/>
      <dgm:spPr/>
      <dgm:t>
        <a:bodyPr/>
        <a:lstStyle/>
        <a:p>
          <a:r>
            <a:rPr lang="en-US" dirty="0"/>
            <a:t>What areas own the most (Cost of Living)</a:t>
          </a:r>
        </a:p>
      </dgm:t>
    </dgm:pt>
    <dgm:pt modelId="{04E15150-A26E-4A8B-A685-BF270DA79FF5}" type="parTrans" cxnId="{B7AEAA81-A8F1-4F73-B1D5-F61ED5E60629}">
      <dgm:prSet/>
      <dgm:spPr/>
      <dgm:t>
        <a:bodyPr/>
        <a:lstStyle/>
        <a:p>
          <a:endParaRPr lang="en-US"/>
        </a:p>
      </dgm:t>
    </dgm:pt>
    <dgm:pt modelId="{DE5A0CC9-9BB0-4C59-AAAB-76B64DCA3C6D}" type="sibTrans" cxnId="{B7AEAA81-A8F1-4F73-B1D5-F61ED5E60629}">
      <dgm:prSet/>
      <dgm:spPr/>
      <dgm:t>
        <a:bodyPr/>
        <a:lstStyle/>
        <a:p>
          <a:endParaRPr lang="en-US"/>
        </a:p>
      </dgm:t>
    </dgm:pt>
    <dgm:pt modelId="{DCC71FC2-607B-4376-A723-CB24E46CA30D}">
      <dgm:prSet/>
      <dgm:spPr/>
      <dgm:t>
        <a:bodyPr/>
        <a:lstStyle/>
        <a:p>
          <a:r>
            <a:rPr lang="en-US" dirty="0"/>
            <a:t>Expenses: Gas vs Electricity</a:t>
          </a:r>
        </a:p>
      </dgm:t>
    </dgm:pt>
    <dgm:pt modelId="{7495C57E-2B14-4BD5-823E-E38F95BBAB3E}" type="parTrans" cxnId="{501844FA-BFA2-465D-BBE4-FC12281EBD62}">
      <dgm:prSet/>
      <dgm:spPr/>
    </dgm:pt>
    <dgm:pt modelId="{4F8E52EE-27A3-4A4E-8D7D-98EE3B35E7C0}" type="sibTrans" cxnId="{501844FA-BFA2-465D-BBE4-FC12281EBD62}">
      <dgm:prSet/>
      <dgm:spPr/>
    </dgm:pt>
    <dgm:pt modelId="{CA19DCF6-3D17-4C72-8823-70F0023367AE}">
      <dgm:prSet/>
      <dgm:spPr/>
      <dgm:t>
        <a:bodyPr/>
        <a:lstStyle/>
        <a:p>
          <a:r>
            <a:rPr lang="en-US" dirty="0"/>
            <a:t>Maintenance/upkeep</a:t>
          </a:r>
        </a:p>
      </dgm:t>
    </dgm:pt>
    <dgm:pt modelId="{0E304EEB-8156-4280-9752-03B4E5CBF2EE}" type="parTrans" cxnId="{3EE8CEA0-4924-4E7A-AC89-56A6178079F0}">
      <dgm:prSet/>
      <dgm:spPr/>
    </dgm:pt>
    <dgm:pt modelId="{B1494BA4-F1A6-430E-BE76-36E53C3280F7}" type="sibTrans" cxnId="{3EE8CEA0-4924-4E7A-AC89-56A6178079F0}">
      <dgm:prSet/>
      <dgm:spPr/>
    </dgm:pt>
    <dgm:pt modelId="{9CC1F7E2-819F-43BE-846F-232371D5FE5D}" type="pres">
      <dgm:prSet presAssocID="{7C1463DF-6BD3-452B-BB18-B90260D5D4B9}" presName="linear" presStyleCnt="0">
        <dgm:presLayoutVars>
          <dgm:animLvl val="lvl"/>
          <dgm:resizeHandles val="exact"/>
        </dgm:presLayoutVars>
      </dgm:prSet>
      <dgm:spPr/>
    </dgm:pt>
    <dgm:pt modelId="{EBE19BE6-4EFB-4F76-AA46-FB5A78E32168}" type="pres">
      <dgm:prSet presAssocID="{B6240BFF-35DB-43C2-BCCE-4FE6E3E19968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3CCFE6B3-8833-44AB-89B0-AED72340146F}" type="pres">
      <dgm:prSet presAssocID="{0D0A4BC4-9A10-431A-BACD-0384C494B6D4}" presName="spacer" presStyleCnt="0"/>
      <dgm:spPr/>
    </dgm:pt>
    <dgm:pt modelId="{34440A2A-7885-415D-924D-59BDB72CAED7}" type="pres">
      <dgm:prSet presAssocID="{8324DACB-821F-4636-AAFB-F09813DABB00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D83EDDA2-FFF6-46ED-B0B4-8461D656B9C5}" type="pres">
      <dgm:prSet presAssocID="{DE5A0CC9-9BB0-4C59-AAAB-76B64DCA3C6D}" presName="spacer" presStyleCnt="0"/>
      <dgm:spPr/>
    </dgm:pt>
    <dgm:pt modelId="{20A88A7F-C00B-4DAF-B200-622C7911073C}" type="pres">
      <dgm:prSet presAssocID="{DCC71FC2-607B-4376-A723-CB24E46CA30D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8E98917C-BC72-4BBF-AE94-EA7DF666F921}" type="pres">
      <dgm:prSet presAssocID="{4F8E52EE-27A3-4A4E-8D7D-98EE3B35E7C0}" presName="spacer" presStyleCnt="0"/>
      <dgm:spPr/>
    </dgm:pt>
    <dgm:pt modelId="{BE1FA6C4-B9C1-4305-872C-EF784C1A90BA}" type="pres">
      <dgm:prSet presAssocID="{CA19DCF6-3D17-4C72-8823-70F0023367AE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322CEC26-620D-475B-A8C7-9F2DF5285560}" type="presOf" srcId="{CA19DCF6-3D17-4C72-8823-70F0023367AE}" destId="{BE1FA6C4-B9C1-4305-872C-EF784C1A90BA}" srcOrd="0" destOrd="0" presId="urn:microsoft.com/office/officeart/2005/8/layout/vList2"/>
    <dgm:cxn modelId="{DAD73D2E-7202-489D-851B-6387CD8CDA87}" srcId="{7C1463DF-6BD3-452B-BB18-B90260D5D4B9}" destId="{B6240BFF-35DB-43C2-BCCE-4FE6E3E19968}" srcOrd="0" destOrd="0" parTransId="{B47B7C6D-EC16-4A67-A7F1-6C9AA5D1AD02}" sibTransId="{0D0A4BC4-9A10-431A-BACD-0384C494B6D4}"/>
    <dgm:cxn modelId="{4AC3BA6A-6B78-48AA-9DD4-62053487DDF2}" type="presOf" srcId="{DCC71FC2-607B-4376-A723-CB24E46CA30D}" destId="{20A88A7F-C00B-4DAF-B200-622C7911073C}" srcOrd="0" destOrd="0" presId="urn:microsoft.com/office/officeart/2005/8/layout/vList2"/>
    <dgm:cxn modelId="{B7AEAA81-A8F1-4F73-B1D5-F61ED5E60629}" srcId="{7C1463DF-6BD3-452B-BB18-B90260D5D4B9}" destId="{8324DACB-821F-4636-AAFB-F09813DABB00}" srcOrd="1" destOrd="0" parTransId="{04E15150-A26E-4A8B-A685-BF270DA79FF5}" sibTransId="{DE5A0CC9-9BB0-4C59-AAAB-76B64DCA3C6D}"/>
    <dgm:cxn modelId="{F124E191-8F2C-41F8-9F38-59875EB85D74}" type="presOf" srcId="{8324DACB-821F-4636-AAFB-F09813DABB00}" destId="{34440A2A-7885-415D-924D-59BDB72CAED7}" srcOrd="0" destOrd="0" presId="urn:microsoft.com/office/officeart/2005/8/layout/vList2"/>
    <dgm:cxn modelId="{3EE8CEA0-4924-4E7A-AC89-56A6178079F0}" srcId="{7C1463DF-6BD3-452B-BB18-B90260D5D4B9}" destId="{CA19DCF6-3D17-4C72-8823-70F0023367AE}" srcOrd="3" destOrd="0" parTransId="{0E304EEB-8156-4280-9752-03B4E5CBF2EE}" sibTransId="{B1494BA4-F1A6-430E-BE76-36E53C3280F7}"/>
    <dgm:cxn modelId="{501E30D2-A831-4396-A089-E083C15CDB8A}" type="presOf" srcId="{B6240BFF-35DB-43C2-BCCE-4FE6E3E19968}" destId="{EBE19BE6-4EFB-4F76-AA46-FB5A78E32168}" srcOrd="0" destOrd="0" presId="urn:microsoft.com/office/officeart/2005/8/layout/vList2"/>
    <dgm:cxn modelId="{9E4F11E2-2A97-4F3D-8F03-7D748AD7F003}" type="presOf" srcId="{7C1463DF-6BD3-452B-BB18-B90260D5D4B9}" destId="{9CC1F7E2-819F-43BE-846F-232371D5FE5D}" srcOrd="0" destOrd="0" presId="urn:microsoft.com/office/officeart/2005/8/layout/vList2"/>
    <dgm:cxn modelId="{501844FA-BFA2-465D-BBE4-FC12281EBD62}" srcId="{7C1463DF-6BD3-452B-BB18-B90260D5D4B9}" destId="{DCC71FC2-607B-4376-A723-CB24E46CA30D}" srcOrd="2" destOrd="0" parTransId="{7495C57E-2B14-4BD5-823E-E38F95BBAB3E}" sibTransId="{4F8E52EE-27A3-4A4E-8D7D-98EE3B35E7C0}"/>
    <dgm:cxn modelId="{E51A33ED-69B2-425C-9C16-B1CB2D929B75}" type="presParOf" srcId="{9CC1F7E2-819F-43BE-846F-232371D5FE5D}" destId="{EBE19BE6-4EFB-4F76-AA46-FB5A78E32168}" srcOrd="0" destOrd="0" presId="urn:microsoft.com/office/officeart/2005/8/layout/vList2"/>
    <dgm:cxn modelId="{4B6AFEA6-2B47-42B9-B7E8-9F74B3CC2B74}" type="presParOf" srcId="{9CC1F7E2-819F-43BE-846F-232371D5FE5D}" destId="{3CCFE6B3-8833-44AB-89B0-AED72340146F}" srcOrd="1" destOrd="0" presId="urn:microsoft.com/office/officeart/2005/8/layout/vList2"/>
    <dgm:cxn modelId="{0F30C027-A9D6-49CC-84C7-30CC9B9B5119}" type="presParOf" srcId="{9CC1F7E2-819F-43BE-846F-232371D5FE5D}" destId="{34440A2A-7885-415D-924D-59BDB72CAED7}" srcOrd="2" destOrd="0" presId="urn:microsoft.com/office/officeart/2005/8/layout/vList2"/>
    <dgm:cxn modelId="{EC50EE11-4E33-4A64-8C14-E985846E0DBE}" type="presParOf" srcId="{9CC1F7E2-819F-43BE-846F-232371D5FE5D}" destId="{D83EDDA2-FFF6-46ED-B0B4-8461D656B9C5}" srcOrd="3" destOrd="0" presId="urn:microsoft.com/office/officeart/2005/8/layout/vList2"/>
    <dgm:cxn modelId="{E9FEA281-747E-4739-9A85-4BE02C0C9CF5}" type="presParOf" srcId="{9CC1F7E2-819F-43BE-846F-232371D5FE5D}" destId="{20A88A7F-C00B-4DAF-B200-622C7911073C}" srcOrd="4" destOrd="0" presId="urn:microsoft.com/office/officeart/2005/8/layout/vList2"/>
    <dgm:cxn modelId="{5E0EA360-C026-4F7E-B08F-ADEC1780E3FD}" type="presParOf" srcId="{9CC1F7E2-819F-43BE-846F-232371D5FE5D}" destId="{8E98917C-BC72-4BBF-AE94-EA7DF666F921}" srcOrd="5" destOrd="0" presId="urn:microsoft.com/office/officeart/2005/8/layout/vList2"/>
    <dgm:cxn modelId="{0A3A94D6-1C7E-4054-A341-0520885E93FF}" type="presParOf" srcId="{9CC1F7E2-819F-43BE-846F-232371D5FE5D}" destId="{BE1FA6C4-B9C1-4305-872C-EF784C1A90BA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45D7063-D3B9-4992-B7E0-BF68D07AECC6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43FE0250-159B-4488-ACE2-9E703CBE993B}">
      <dgm:prSet/>
      <dgm:spPr/>
      <dgm:t>
        <a:bodyPr/>
        <a:lstStyle/>
        <a:p>
          <a:r>
            <a:rPr lang="en-US"/>
            <a:t>Do prevailing weather conditions impact EV sales</a:t>
          </a:r>
        </a:p>
      </dgm:t>
    </dgm:pt>
    <dgm:pt modelId="{003CAB1D-B1E9-4388-B735-8AA210C3EFCC}" type="parTrans" cxnId="{B39BB6AE-1572-4B18-9C44-CB00AEA04321}">
      <dgm:prSet/>
      <dgm:spPr/>
      <dgm:t>
        <a:bodyPr/>
        <a:lstStyle/>
        <a:p>
          <a:endParaRPr lang="en-US"/>
        </a:p>
      </dgm:t>
    </dgm:pt>
    <dgm:pt modelId="{3822D256-F9A8-4D09-A7DD-F0432D4A5A50}" type="sibTrans" cxnId="{B39BB6AE-1572-4B18-9C44-CB00AEA04321}">
      <dgm:prSet/>
      <dgm:spPr/>
      <dgm:t>
        <a:bodyPr/>
        <a:lstStyle/>
        <a:p>
          <a:endParaRPr lang="en-US"/>
        </a:p>
      </dgm:t>
    </dgm:pt>
    <dgm:pt modelId="{5EE24C1E-7C01-4E60-A1A7-7E9048B91754}">
      <dgm:prSet/>
      <dgm:spPr/>
      <dgm:t>
        <a:bodyPr/>
        <a:lstStyle/>
        <a:p>
          <a:r>
            <a:rPr lang="en-US"/>
            <a:t>What weather conditions predominate EV population</a:t>
          </a:r>
        </a:p>
      </dgm:t>
    </dgm:pt>
    <dgm:pt modelId="{D376554E-95FA-4019-995A-198F70E50B1C}" type="parTrans" cxnId="{CB89A424-A3BE-4BD7-AA0F-A1D00D8AC76C}">
      <dgm:prSet/>
      <dgm:spPr/>
      <dgm:t>
        <a:bodyPr/>
        <a:lstStyle/>
        <a:p>
          <a:endParaRPr lang="en-US"/>
        </a:p>
      </dgm:t>
    </dgm:pt>
    <dgm:pt modelId="{DD1FB754-9414-4FC6-B8B1-CA30E902BDB3}" type="sibTrans" cxnId="{CB89A424-A3BE-4BD7-AA0F-A1D00D8AC76C}">
      <dgm:prSet/>
      <dgm:spPr/>
      <dgm:t>
        <a:bodyPr/>
        <a:lstStyle/>
        <a:p>
          <a:endParaRPr lang="en-US"/>
        </a:p>
      </dgm:t>
    </dgm:pt>
    <dgm:pt modelId="{0B797D15-E37C-44FA-A297-9A8CBCB3300C}" type="pres">
      <dgm:prSet presAssocID="{945D7063-D3B9-4992-B7E0-BF68D07AECC6}" presName="linear" presStyleCnt="0">
        <dgm:presLayoutVars>
          <dgm:animLvl val="lvl"/>
          <dgm:resizeHandles val="exact"/>
        </dgm:presLayoutVars>
      </dgm:prSet>
      <dgm:spPr/>
    </dgm:pt>
    <dgm:pt modelId="{D93B7F2D-D179-4938-8AB7-92A39DFF04F3}" type="pres">
      <dgm:prSet presAssocID="{43FE0250-159B-4488-ACE2-9E703CBE993B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FD455122-5640-4F81-A6E9-9799150CA13C}" type="pres">
      <dgm:prSet presAssocID="{3822D256-F9A8-4D09-A7DD-F0432D4A5A50}" presName="spacer" presStyleCnt="0"/>
      <dgm:spPr/>
    </dgm:pt>
    <dgm:pt modelId="{5376664A-C3BA-4A48-8079-F1E29950F344}" type="pres">
      <dgm:prSet presAssocID="{5EE24C1E-7C01-4E60-A1A7-7E9048B91754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C6419000-C538-42FF-B2D6-E9191D041A66}" type="presOf" srcId="{43FE0250-159B-4488-ACE2-9E703CBE993B}" destId="{D93B7F2D-D179-4938-8AB7-92A39DFF04F3}" srcOrd="0" destOrd="0" presId="urn:microsoft.com/office/officeart/2005/8/layout/vList2"/>
    <dgm:cxn modelId="{CB89A424-A3BE-4BD7-AA0F-A1D00D8AC76C}" srcId="{945D7063-D3B9-4992-B7E0-BF68D07AECC6}" destId="{5EE24C1E-7C01-4E60-A1A7-7E9048B91754}" srcOrd="1" destOrd="0" parTransId="{D376554E-95FA-4019-995A-198F70E50B1C}" sibTransId="{DD1FB754-9414-4FC6-B8B1-CA30E902BDB3}"/>
    <dgm:cxn modelId="{3DB25363-59F0-4ED4-BA03-85837B601777}" type="presOf" srcId="{5EE24C1E-7C01-4E60-A1A7-7E9048B91754}" destId="{5376664A-C3BA-4A48-8079-F1E29950F344}" srcOrd="0" destOrd="0" presId="urn:microsoft.com/office/officeart/2005/8/layout/vList2"/>
    <dgm:cxn modelId="{B39BB6AE-1572-4B18-9C44-CB00AEA04321}" srcId="{945D7063-D3B9-4992-B7E0-BF68D07AECC6}" destId="{43FE0250-159B-4488-ACE2-9E703CBE993B}" srcOrd="0" destOrd="0" parTransId="{003CAB1D-B1E9-4388-B735-8AA210C3EFCC}" sibTransId="{3822D256-F9A8-4D09-A7DD-F0432D4A5A50}"/>
    <dgm:cxn modelId="{93ADA7F0-3B3F-4287-BD25-DD599D86801D}" type="presOf" srcId="{945D7063-D3B9-4992-B7E0-BF68D07AECC6}" destId="{0B797D15-E37C-44FA-A297-9A8CBCB3300C}" srcOrd="0" destOrd="0" presId="urn:microsoft.com/office/officeart/2005/8/layout/vList2"/>
    <dgm:cxn modelId="{528E520A-E80C-4236-92BB-94346F281EB9}" type="presParOf" srcId="{0B797D15-E37C-44FA-A297-9A8CBCB3300C}" destId="{D93B7F2D-D179-4938-8AB7-92A39DFF04F3}" srcOrd="0" destOrd="0" presId="urn:microsoft.com/office/officeart/2005/8/layout/vList2"/>
    <dgm:cxn modelId="{9B586117-FD5C-4C7E-B43A-0EC6871F97F9}" type="presParOf" srcId="{0B797D15-E37C-44FA-A297-9A8CBCB3300C}" destId="{FD455122-5640-4F81-A6E9-9799150CA13C}" srcOrd="1" destOrd="0" presId="urn:microsoft.com/office/officeart/2005/8/layout/vList2"/>
    <dgm:cxn modelId="{4C658DFC-83D7-46B4-A9D6-C851EDA25A66}" type="presParOf" srcId="{0B797D15-E37C-44FA-A297-9A8CBCB3300C}" destId="{5376664A-C3BA-4A48-8079-F1E29950F344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03CE789-4D41-4923-8911-34F3638DFF16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A63566E8-0764-448A-A676-8891EABD5EBA}">
      <dgm:prSet/>
      <dgm:spPr/>
      <dgm:t>
        <a:bodyPr/>
        <a:lstStyle/>
        <a:p>
          <a:r>
            <a:rPr lang="en-US"/>
            <a:t>How much more energy has been consumed since EVs began</a:t>
          </a:r>
        </a:p>
      </dgm:t>
    </dgm:pt>
    <dgm:pt modelId="{FDA2983C-7A33-403C-B7CB-F102D1B9365A}" type="parTrans" cxnId="{A373D675-41C5-4D06-894A-CCAF0BB58BF3}">
      <dgm:prSet/>
      <dgm:spPr/>
      <dgm:t>
        <a:bodyPr/>
        <a:lstStyle/>
        <a:p>
          <a:endParaRPr lang="en-US"/>
        </a:p>
      </dgm:t>
    </dgm:pt>
    <dgm:pt modelId="{12195B7F-698D-4153-8BD1-E0BE35945A8A}" type="sibTrans" cxnId="{A373D675-41C5-4D06-894A-CCAF0BB58BF3}">
      <dgm:prSet/>
      <dgm:spPr/>
      <dgm:t>
        <a:bodyPr/>
        <a:lstStyle/>
        <a:p>
          <a:endParaRPr lang="en-US"/>
        </a:p>
      </dgm:t>
    </dgm:pt>
    <dgm:pt modelId="{848E77D0-CC06-467B-BB42-CBE6DFEA8051}">
      <dgm:prSet/>
      <dgm:spPr/>
      <dgm:t>
        <a:bodyPr/>
        <a:lstStyle/>
        <a:p>
          <a:r>
            <a:rPr lang="en-US"/>
            <a:t>How is the energy produced</a:t>
          </a:r>
        </a:p>
      </dgm:t>
    </dgm:pt>
    <dgm:pt modelId="{0E5F7757-A5C6-4933-8989-533E91B486F5}" type="parTrans" cxnId="{9F1726E0-528D-443C-8500-ED295FBCD658}">
      <dgm:prSet/>
      <dgm:spPr/>
      <dgm:t>
        <a:bodyPr/>
        <a:lstStyle/>
        <a:p>
          <a:endParaRPr lang="en-US"/>
        </a:p>
      </dgm:t>
    </dgm:pt>
    <dgm:pt modelId="{453809C5-3521-472C-BD37-04991B329959}" type="sibTrans" cxnId="{9F1726E0-528D-443C-8500-ED295FBCD658}">
      <dgm:prSet/>
      <dgm:spPr/>
      <dgm:t>
        <a:bodyPr/>
        <a:lstStyle/>
        <a:p>
          <a:endParaRPr lang="en-US"/>
        </a:p>
      </dgm:t>
    </dgm:pt>
    <dgm:pt modelId="{3A4AF97D-F815-4337-B6B1-E24871417757}" type="pres">
      <dgm:prSet presAssocID="{703CE789-4D41-4923-8911-34F3638DFF16}" presName="linear" presStyleCnt="0">
        <dgm:presLayoutVars>
          <dgm:animLvl val="lvl"/>
          <dgm:resizeHandles val="exact"/>
        </dgm:presLayoutVars>
      </dgm:prSet>
      <dgm:spPr/>
    </dgm:pt>
    <dgm:pt modelId="{C288B47A-8B1D-4969-97A5-CB04626EF789}" type="pres">
      <dgm:prSet presAssocID="{A63566E8-0764-448A-A676-8891EABD5EBA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91CEA3F9-67AF-4845-80E1-C1579D75AF97}" type="pres">
      <dgm:prSet presAssocID="{12195B7F-698D-4153-8BD1-E0BE35945A8A}" presName="spacer" presStyleCnt="0"/>
      <dgm:spPr/>
    </dgm:pt>
    <dgm:pt modelId="{0082E72A-E68D-4AE8-8584-89A609FA4E36}" type="pres">
      <dgm:prSet presAssocID="{848E77D0-CC06-467B-BB42-CBE6DFEA8051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01FD0F12-8CEB-4E1E-BA73-227A2A821C9D}" type="presOf" srcId="{703CE789-4D41-4923-8911-34F3638DFF16}" destId="{3A4AF97D-F815-4337-B6B1-E24871417757}" srcOrd="0" destOrd="0" presId="urn:microsoft.com/office/officeart/2005/8/layout/vList2"/>
    <dgm:cxn modelId="{A373D675-41C5-4D06-894A-CCAF0BB58BF3}" srcId="{703CE789-4D41-4923-8911-34F3638DFF16}" destId="{A63566E8-0764-448A-A676-8891EABD5EBA}" srcOrd="0" destOrd="0" parTransId="{FDA2983C-7A33-403C-B7CB-F102D1B9365A}" sibTransId="{12195B7F-698D-4153-8BD1-E0BE35945A8A}"/>
    <dgm:cxn modelId="{CBCCF2B5-5817-46B9-AC55-0A2B67ED72A1}" type="presOf" srcId="{A63566E8-0764-448A-A676-8891EABD5EBA}" destId="{C288B47A-8B1D-4969-97A5-CB04626EF789}" srcOrd="0" destOrd="0" presId="urn:microsoft.com/office/officeart/2005/8/layout/vList2"/>
    <dgm:cxn modelId="{61DEFFD3-4D24-4E6A-96C2-A04E97BA65D2}" type="presOf" srcId="{848E77D0-CC06-467B-BB42-CBE6DFEA8051}" destId="{0082E72A-E68D-4AE8-8584-89A609FA4E36}" srcOrd="0" destOrd="0" presId="urn:microsoft.com/office/officeart/2005/8/layout/vList2"/>
    <dgm:cxn modelId="{9F1726E0-528D-443C-8500-ED295FBCD658}" srcId="{703CE789-4D41-4923-8911-34F3638DFF16}" destId="{848E77D0-CC06-467B-BB42-CBE6DFEA8051}" srcOrd="1" destOrd="0" parTransId="{0E5F7757-A5C6-4933-8989-533E91B486F5}" sibTransId="{453809C5-3521-472C-BD37-04991B329959}"/>
    <dgm:cxn modelId="{8E7F796A-B958-4F5E-8B05-5060E4539697}" type="presParOf" srcId="{3A4AF97D-F815-4337-B6B1-E24871417757}" destId="{C288B47A-8B1D-4969-97A5-CB04626EF789}" srcOrd="0" destOrd="0" presId="urn:microsoft.com/office/officeart/2005/8/layout/vList2"/>
    <dgm:cxn modelId="{B65AEE9C-3296-4C25-B3D9-52E0A1E69F8E}" type="presParOf" srcId="{3A4AF97D-F815-4337-B6B1-E24871417757}" destId="{91CEA3F9-67AF-4845-80E1-C1579D75AF97}" srcOrd="1" destOrd="0" presId="urn:microsoft.com/office/officeart/2005/8/layout/vList2"/>
    <dgm:cxn modelId="{611F86A7-EB2F-4DBE-B357-918377056504}" type="presParOf" srcId="{3A4AF97D-F815-4337-B6B1-E24871417757}" destId="{0082E72A-E68D-4AE8-8584-89A609FA4E36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B1C2A01-5A2A-4EF6-9943-44D393B3CE8B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23E2B520-7E7A-465A-AF89-4FA42C084E9C}">
      <dgm:prSet/>
      <dgm:spPr/>
      <dgm:t>
        <a:bodyPr/>
        <a:lstStyle/>
        <a:p>
          <a:r>
            <a:rPr lang="en-US"/>
            <a:t>Has the sale of EVs lowered Carbon Emissions?</a:t>
          </a:r>
        </a:p>
      </dgm:t>
    </dgm:pt>
    <dgm:pt modelId="{137B3F72-E704-4324-A006-9815DB2C8E9C}" type="parTrans" cxnId="{C8E8C200-4F22-45E1-910F-22BA4741C040}">
      <dgm:prSet/>
      <dgm:spPr/>
      <dgm:t>
        <a:bodyPr/>
        <a:lstStyle/>
        <a:p>
          <a:endParaRPr lang="en-US"/>
        </a:p>
      </dgm:t>
    </dgm:pt>
    <dgm:pt modelId="{5AA69EDB-1615-467B-A215-627A317F8B24}" type="sibTrans" cxnId="{C8E8C200-4F22-45E1-910F-22BA4741C040}">
      <dgm:prSet/>
      <dgm:spPr/>
      <dgm:t>
        <a:bodyPr/>
        <a:lstStyle/>
        <a:p>
          <a:endParaRPr lang="en-US"/>
        </a:p>
      </dgm:t>
    </dgm:pt>
    <dgm:pt modelId="{11A27F9E-7B0A-42B2-9ABA-6A1810FE1054}">
      <dgm:prSet/>
      <dgm:spPr/>
      <dgm:t>
        <a:bodyPr/>
        <a:lstStyle/>
        <a:p>
          <a:r>
            <a:rPr lang="en-US"/>
            <a:t>If so, by how much?</a:t>
          </a:r>
        </a:p>
      </dgm:t>
    </dgm:pt>
    <dgm:pt modelId="{436D334E-4817-45C2-BCE0-4F9E50166D50}" type="parTrans" cxnId="{A199414F-089B-4482-AF55-BD5F48193DCF}">
      <dgm:prSet/>
      <dgm:spPr/>
      <dgm:t>
        <a:bodyPr/>
        <a:lstStyle/>
        <a:p>
          <a:endParaRPr lang="en-US"/>
        </a:p>
      </dgm:t>
    </dgm:pt>
    <dgm:pt modelId="{32D7193F-6ABB-4683-8016-37620E1BDD15}" type="sibTrans" cxnId="{A199414F-089B-4482-AF55-BD5F48193DCF}">
      <dgm:prSet/>
      <dgm:spPr/>
      <dgm:t>
        <a:bodyPr/>
        <a:lstStyle/>
        <a:p>
          <a:endParaRPr lang="en-US"/>
        </a:p>
      </dgm:t>
    </dgm:pt>
    <dgm:pt modelId="{CD516284-595F-4C87-9143-D89445F0040D}">
      <dgm:prSet/>
      <dgm:spPr/>
      <dgm:t>
        <a:bodyPr/>
        <a:lstStyle/>
        <a:p>
          <a:r>
            <a:rPr lang="en-US"/>
            <a:t>Has the production of electricity raised Carbon Emissions?</a:t>
          </a:r>
        </a:p>
      </dgm:t>
    </dgm:pt>
    <dgm:pt modelId="{F66FDD3F-367D-49EF-BB05-016317FA14B0}" type="parTrans" cxnId="{1C48D4D6-B555-474B-83AE-0DFDD117E115}">
      <dgm:prSet/>
      <dgm:spPr/>
      <dgm:t>
        <a:bodyPr/>
        <a:lstStyle/>
        <a:p>
          <a:endParaRPr lang="en-US"/>
        </a:p>
      </dgm:t>
    </dgm:pt>
    <dgm:pt modelId="{597BCE93-F48A-491A-B0EE-B6A284E74C74}" type="sibTrans" cxnId="{1C48D4D6-B555-474B-83AE-0DFDD117E115}">
      <dgm:prSet/>
      <dgm:spPr/>
      <dgm:t>
        <a:bodyPr/>
        <a:lstStyle/>
        <a:p>
          <a:endParaRPr lang="en-US"/>
        </a:p>
      </dgm:t>
    </dgm:pt>
    <dgm:pt modelId="{16E12148-F0EA-4AEF-BE4E-6B05D0CFC9FA}" type="pres">
      <dgm:prSet presAssocID="{0B1C2A01-5A2A-4EF6-9943-44D393B3CE8B}" presName="linear" presStyleCnt="0">
        <dgm:presLayoutVars>
          <dgm:animLvl val="lvl"/>
          <dgm:resizeHandles val="exact"/>
        </dgm:presLayoutVars>
      </dgm:prSet>
      <dgm:spPr/>
    </dgm:pt>
    <dgm:pt modelId="{06BE1A8C-BA00-4B04-84B0-DF5C10285B50}" type="pres">
      <dgm:prSet presAssocID="{23E2B520-7E7A-465A-AF89-4FA42C084E9C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2AA8ED6E-A560-4E4E-A9CD-CEDC15180450}" type="pres">
      <dgm:prSet presAssocID="{5AA69EDB-1615-467B-A215-627A317F8B24}" presName="spacer" presStyleCnt="0"/>
      <dgm:spPr/>
    </dgm:pt>
    <dgm:pt modelId="{FA57FF20-7A11-4D38-947B-DAD949DFA214}" type="pres">
      <dgm:prSet presAssocID="{11A27F9E-7B0A-42B2-9ABA-6A1810FE1054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B06E980E-2B7B-458F-8DCF-832C7E6EBAEB}" type="pres">
      <dgm:prSet presAssocID="{32D7193F-6ABB-4683-8016-37620E1BDD15}" presName="spacer" presStyleCnt="0"/>
      <dgm:spPr/>
    </dgm:pt>
    <dgm:pt modelId="{8FF6A37B-9C21-48DE-ADF5-3CD192DBFD8A}" type="pres">
      <dgm:prSet presAssocID="{CD516284-595F-4C87-9143-D89445F0040D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C8E8C200-4F22-45E1-910F-22BA4741C040}" srcId="{0B1C2A01-5A2A-4EF6-9943-44D393B3CE8B}" destId="{23E2B520-7E7A-465A-AF89-4FA42C084E9C}" srcOrd="0" destOrd="0" parTransId="{137B3F72-E704-4324-A006-9815DB2C8E9C}" sibTransId="{5AA69EDB-1615-467B-A215-627A317F8B24}"/>
    <dgm:cxn modelId="{33392F45-E790-40B4-98E5-B50F3DE4ADAF}" type="presOf" srcId="{0B1C2A01-5A2A-4EF6-9943-44D393B3CE8B}" destId="{16E12148-F0EA-4AEF-BE4E-6B05D0CFC9FA}" srcOrd="0" destOrd="0" presId="urn:microsoft.com/office/officeart/2005/8/layout/vList2"/>
    <dgm:cxn modelId="{A199414F-089B-4482-AF55-BD5F48193DCF}" srcId="{0B1C2A01-5A2A-4EF6-9943-44D393B3CE8B}" destId="{11A27F9E-7B0A-42B2-9ABA-6A1810FE1054}" srcOrd="1" destOrd="0" parTransId="{436D334E-4817-45C2-BCE0-4F9E50166D50}" sibTransId="{32D7193F-6ABB-4683-8016-37620E1BDD15}"/>
    <dgm:cxn modelId="{101D9691-5232-4218-8911-E42858F57F8F}" type="presOf" srcId="{23E2B520-7E7A-465A-AF89-4FA42C084E9C}" destId="{06BE1A8C-BA00-4B04-84B0-DF5C10285B50}" srcOrd="0" destOrd="0" presId="urn:microsoft.com/office/officeart/2005/8/layout/vList2"/>
    <dgm:cxn modelId="{D8C4E9C4-4F93-447C-A570-929A782BB308}" type="presOf" srcId="{CD516284-595F-4C87-9143-D89445F0040D}" destId="{8FF6A37B-9C21-48DE-ADF5-3CD192DBFD8A}" srcOrd="0" destOrd="0" presId="urn:microsoft.com/office/officeart/2005/8/layout/vList2"/>
    <dgm:cxn modelId="{9AEBBDC7-F43A-4E92-BAF3-96018A511AFA}" type="presOf" srcId="{11A27F9E-7B0A-42B2-9ABA-6A1810FE1054}" destId="{FA57FF20-7A11-4D38-947B-DAD949DFA214}" srcOrd="0" destOrd="0" presId="urn:microsoft.com/office/officeart/2005/8/layout/vList2"/>
    <dgm:cxn modelId="{1C48D4D6-B555-474B-83AE-0DFDD117E115}" srcId="{0B1C2A01-5A2A-4EF6-9943-44D393B3CE8B}" destId="{CD516284-595F-4C87-9143-D89445F0040D}" srcOrd="2" destOrd="0" parTransId="{F66FDD3F-367D-49EF-BB05-016317FA14B0}" sibTransId="{597BCE93-F48A-491A-B0EE-B6A284E74C74}"/>
    <dgm:cxn modelId="{534E6C6E-E8D2-4649-8519-0CE1154FC5B5}" type="presParOf" srcId="{16E12148-F0EA-4AEF-BE4E-6B05D0CFC9FA}" destId="{06BE1A8C-BA00-4B04-84B0-DF5C10285B50}" srcOrd="0" destOrd="0" presId="urn:microsoft.com/office/officeart/2005/8/layout/vList2"/>
    <dgm:cxn modelId="{006BF43F-C173-460E-91A7-3E46D0538AAE}" type="presParOf" srcId="{16E12148-F0EA-4AEF-BE4E-6B05D0CFC9FA}" destId="{2AA8ED6E-A560-4E4E-A9CD-CEDC15180450}" srcOrd="1" destOrd="0" presId="urn:microsoft.com/office/officeart/2005/8/layout/vList2"/>
    <dgm:cxn modelId="{2BC06C66-4A1A-4428-A590-42AB2CBE7187}" type="presParOf" srcId="{16E12148-F0EA-4AEF-BE4E-6B05D0CFC9FA}" destId="{FA57FF20-7A11-4D38-947B-DAD949DFA214}" srcOrd="2" destOrd="0" presId="urn:microsoft.com/office/officeart/2005/8/layout/vList2"/>
    <dgm:cxn modelId="{92347884-2E15-43FD-BD9F-F81F9A0B9B12}" type="presParOf" srcId="{16E12148-F0EA-4AEF-BE4E-6B05D0CFC9FA}" destId="{B06E980E-2B7B-458F-8DCF-832C7E6EBAEB}" srcOrd="3" destOrd="0" presId="urn:microsoft.com/office/officeart/2005/8/layout/vList2"/>
    <dgm:cxn modelId="{ADA61B93-2324-4118-BE7E-E3BFE24B2D04}" type="presParOf" srcId="{16E12148-F0EA-4AEF-BE4E-6B05D0CFC9FA}" destId="{8FF6A37B-9C21-48DE-ADF5-3CD192DBFD8A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FB7E42-0986-4270-B7DF-3CC90A8216BD}">
      <dsp:nvSpPr>
        <dsp:cNvPr id="0" name=""/>
        <dsp:cNvSpPr/>
      </dsp:nvSpPr>
      <dsp:spPr>
        <a:xfrm>
          <a:off x="0" y="50619"/>
          <a:ext cx="6367912" cy="1191754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Impact on Carbon Emissions</a:t>
          </a:r>
        </a:p>
      </dsp:txBody>
      <dsp:txXfrm>
        <a:off x="58177" y="108796"/>
        <a:ext cx="6251558" cy="1075400"/>
      </dsp:txXfrm>
    </dsp:sp>
    <dsp:sp modelId="{62A906F7-64E3-4B19-84C1-33FA65377AF6}">
      <dsp:nvSpPr>
        <dsp:cNvPr id="0" name=""/>
        <dsp:cNvSpPr/>
      </dsp:nvSpPr>
      <dsp:spPr>
        <a:xfrm>
          <a:off x="0" y="1328774"/>
          <a:ext cx="6367912" cy="1191754"/>
        </a:xfrm>
        <a:prstGeom prst="roundRect">
          <a:avLst/>
        </a:prstGeom>
        <a:solidFill>
          <a:schemeClr val="accent5">
            <a:hueOff val="-1689636"/>
            <a:satOff val="-4355"/>
            <a:lumOff val="-29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Electricity demands forecasting</a:t>
          </a:r>
        </a:p>
      </dsp:txBody>
      <dsp:txXfrm>
        <a:off x="58177" y="1386951"/>
        <a:ext cx="6251558" cy="1075400"/>
      </dsp:txXfrm>
    </dsp:sp>
    <dsp:sp modelId="{80598353-EC58-4868-B092-CBD1A9172718}">
      <dsp:nvSpPr>
        <dsp:cNvPr id="0" name=""/>
        <dsp:cNvSpPr/>
      </dsp:nvSpPr>
      <dsp:spPr>
        <a:xfrm>
          <a:off x="0" y="2606929"/>
          <a:ext cx="6367912" cy="1191754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Infrastructure</a:t>
          </a:r>
        </a:p>
      </dsp:txBody>
      <dsp:txXfrm>
        <a:off x="58177" y="2665106"/>
        <a:ext cx="6251558" cy="1075400"/>
      </dsp:txXfrm>
    </dsp:sp>
    <dsp:sp modelId="{37A6C5FC-239E-4365-B509-7C197E7DA7B0}">
      <dsp:nvSpPr>
        <dsp:cNvPr id="0" name=""/>
        <dsp:cNvSpPr/>
      </dsp:nvSpPr>
      <dsp:spPr>
        <a:xfrm>
          <a:off x="0" y="3885083"/>
          <a:ext cx="6367912" cy="1191754"/>
        </a:xfrm>
        <a:prstGeom prst="roundRect">
          <a:avLst/>
        </a:prstGeom>
        <a:solidFill>
          <a:schemeClr val="accent5">
            <a:hueOff val="-5068907"/>
            <a:satOff val="-13064"/>
            <a:lumOff val="-882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Census data v median household income</a:t>
          </a:r>
        </a:p>
      </dsp:txBody>
      <dsp:txXfrm>
        <a:off x="58177" y="3943260"/>
        <a:ext cx="6251558" cy="1075400"/>
      </dsp:txXfrm>
    </dsp:sp>
    <dsp:sp modelId="{54FF8A5E-D262-4194-9CFA-A6A13DE9A61C}">
      <dsp:nvSpPr>
        <dsp:cNvPr id="0" name=""/>
        <dsp:cNvSpPr/>
      </dsp:nvSpPr>
      <dsp:spPr>
        <a:xfrm>
          <a:off x="0" y="5163238"/>
          <a:ext cx="6367912" cy="1191754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Car sales versus weather conditions</a:t>
          </a:r>
        </a:p>
      </dsp:txBody>
      <dsp:txXfrm>
        <a:off x="58177" y="5221415"/>
        <a:ext cx="6251558" cy="10754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E19BE6-4EFB-4F76-AA46-FB5A78E32168}">
      <dsp:nvSpPr>
        <dsp:cNvPr id="0" name=""/>
        <dsp:cNvSpPr/>
      </dsp:nvSpPr>
      <dsp:spPr>
        <a:xfrm>
          <a:off x="0" y="15366"/>
          <a:ext cx="6367912" cy="151164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Median household income of families with EV</a:t>
          </a:r>
        </a:p>
      </dsp:txBody>
      <dsp:txXfrm>
        <a:off x="73792" y="89158"/>
        <a:ext cx="6220328" cy="1364056"/>
      </dsp:txXfrm>
    </dsp:sp>
    <dsp:sp modelId="{34440A2A-7885-415D-924D-59BDB72CAED7}">
      <dsp:nvSpPr>
        <dsp:cNvPr id="0" name=""/>
        <dsp:cNvSpPr/>
      </dsp:nvSpPr>
      <dsp:spPr>
        <a:xfrm>
          <a:off x="0" y="1636446"/>
          <a:ext cx="6367912" cy="1511640"/>
        </a:xfrm>
        <a:prstGeom prst="roundRect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What areas own the most (Cost of Living)</a:t>
          </a:r>
        </a:p>
      </dsp:txBody>
      <dsp:txXfrm>
        <a:off x="73792" y="1710238"/>
        <a:ext cx="6220328" cy="1364056"/>
      </dsp:txXfrm>
    </dsp:sp>
    <dsp:sp modelId="{20A88A7F-C00B-4DAF-B200-622C7911073C}">
      <dsp:nvSpPr>
        <dsp:cNvPr id="0" name=""/>
        <dsp:cNvSpPr/>
      </dsp:nvSpPr>
      <dsp:spPr>
        <a:xfrm>
          <a:off x="0" y="3257526"/>
          <a:ext cx="6367912" cy="1511640"/>
        </a:xfrm>
        <a:prstGeom prst="roundRect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Expenses: Gas vs Electricity</a:t>
          </a:r>
        </a:p>
      </dsp:txBody>
      <dsp:txXfrm>
        <a:off x="73792" y="3331318"/>
        <a:ext cx="6220328" cy="1364056"/>
      </dsp:txXfrm>
    </dsp:sp>
    <dsp:sp modelId="{BE1FA6C4-B9C1-4305-872C-EF784C1A90BA}">
      <dsp:nvSpPr>
        <dsp:cNvPr id="0" name=""/>
        <dsp:cNvSpPr/>
      </dsp:nvSpPr>
      <dsp:spPr>
        <a:xfrm>
          <a:off x="0" y="4878606"/>
          <a:ext cx="6367912" cy="151164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Maintenance/upkeep</a:t>
          </a:r>
        </a:p>
      </dsp:txBody>
      <dsp:txXfrm>
        <a:off x="73792" y="4952398"/>
        <a:ext cx="6220328" cy="136405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3B7F2D-D179-4938-8AB7-92A39DFF04F3}">
      <dsp:nvSpPr>
        <dsp:cNvPr id="0" name=""/>
        <dsp:cNvSpPr/>
      </dsp:nvSpPr>
      <dsp:spPr>
        <a:xfrm>
          <a:off x="0" y="607026"/>
          <a:ext cx="6367912" cy="25295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/>
            <a:t>Do prevailing weather conditions impact EV sales</a:t>
          </a:r>
        </a:p>
      </dsp:txBody>
      <dsp:txXfrm>
        <a:off x="123482" y="730508"/>
        <a:ext cx="6120948" cy="2282576"/>
      </dsp:txXfrm>
    </dsp:sp>
    <dsp:sp modelId="{5376664A-C3BA-4A48-8079-F1E29950F344}">
      <dsp:nvSpPr>
        <dsp:cNvPr id="0" name=""/>
        <dsp:cNvSpPr/>
      </dsp:nvSpPr>
      <dsp:spPr>
        <a:xfrm>
          <a:off x="0" y="3269046"/>
          <a:ext cx="6367912" cy="252954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/>
            <a:t>What weather conditions predominate EV population</a:t>
          </a:r>
        </a:p>
      </dsp:txBody>
      <dsp:txXfrm>
        <a:off x="123482" y="3392528"/>
        <a:ext cx="6120948" cy="228257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88B47A-8B1D-4969-97A5-CB04626EF789}">
      <dsp:nvSpPr>
        <dsp:cNvPr id="0" name=""/>
        <dsp:cNvSpPr/>
      </dsp:nvSpPr>
      <dsp:spPr>
        <a:xfrm>
          <a:off x="0" y="607026"/>
          <a:ext cx="6367912" cy="25295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/>
            <a:t>How much more energy has been consumed since EVs began</a:t>
          </a:r>
        </a:p>
      </dsp:txBody>
      <dsp:txXfrm>
        <a:off x="123482" y="730508"/>
        <a:ext cx="6120948" cy="2282576"/>
      </dsp:txXfrm>
    </dsp:sp>
    <dsp:sp modelId="{0082E72A-E68D-4AE8-8584-89A609FA4E36}">
      <dsp:nvSpPr>
        <dsp:cNvPr id="0" name=""/>
        <dsp:cNvSpPr/>
      </dsp:nvSpPr>
      <dsp:spPr>
        <a:xfrm>
          <a:off x="0" y="3269046"/>
          <a:ext cx="6367912" cy="252954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/>
            <a:t>How is the energy produced</a:t>
          </a:r>
        </a:p>
      </dsp:txBody>
      <dsp:txXfrm>
        <a:off x="123482" y="3392528"/>
        <a:ext cx="6120948" cy="228257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BE1A8C-BA00-4B04-84B0-DF5C10285B50}">
      <dsp:nvSpPr>
        <dsp:cNvPr id="0" name=""/>
        <dsp:cNvSpPr/>
      </dsp:nvSpPr>
      <dsp:spPr>
        <a:xfrm>
          <a:off x="0" y="78332"/>
          <a:ext cx="6367912" cy="2013862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Has the sale of EVs lowered Carbon Emissions?</a:t>
          </a:r>
        </a:p>
      </dsp:txBody>
      <dsp:txXfrm>
        <a:off x="98309" y="176641"/>
        <a:ext cx="6171294" cy="1817244"/>
      </dsp:txXfrm>
    </dsp:sp>
    <dsp:sp modelId="{FA57FF20-7A11-4D38-947B-DAD949DFA214}">
      <dsp:nvSpPr>
        <dsp:cNvPr id="0" name=""/>
        <dsp:cNvSpPr/>
      </dsp:nvSpPr>
      <dsp:spPr>
        <a:xfrm>
          <a:off x="0" y="2195875"/>
          <a:ext cx="6367912" cy="2013862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If so, by how much?</a:t>
          </a:r>
        </a:p>
      </dsp:txBody>
      <dsp:txXfrm>
        <a:off x="98309" y="2294184"/>
        <a:ext cx="6171294" cy="1817244"/>
      </dsp:txXfrm>
    </dsp:sp>
    <dsp:sp modelId="{8FF6A37B-9C21-48DE-ADF5-3CD192DBFD8A}">
      <dsp:nvSpPr>
        <dsp:cNvPr id="0" name=""/>
        <dsp:cNvSpPr/>
      </dsp:nvSpPr>
      <dsp:spPr>
        <a:xfrm>
          <a:off x="0" y="4313417"/>
          <a:ext cx="6367912" cy="2013862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Has the production of electricity raised Carbon Emissions?</a:t>
          </a:r>
        </a:p>
      </dsp:txBody>
      <dsp:txXfrm>
        <a:off x="98309" y="4411726"/>
        <a:ext cx="6171294" cy="18172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6F9C5-E003-44D3-BC33-0D95862DA1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658E29-3BCE-4EAC-86D0-3A0EBE1CDB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4192FD-2602-40D7-BADA-28479387F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24B5A-1BE2-42B7-BC61-016B8BD7E2AD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3AD1D3-7FA2-4002-9BCB-29102EC74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F40474-3950-4530-B15F-999E6D972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F73A6-DC14-468E-9798-625F3438D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07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1CDAA-D8AF-46AA-9B0E-7FC976337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40DD34-AD3E-4ADE-9D4A-F3E35C3C15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2E2B70-438C-4F8C-B446-58D65E103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24B5A-1BE2-42B7-BC61-016B8BD7E2AD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6FD0ED-A5AA-4425-9DD3-0858F18C7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D5AB9D-B7B0-4DFC-91E8-973ED0A28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F73A6-DC14-468E-9798-625F3438D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5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077B58-149F-40A1-95C9-3C992B1A17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A11110-BD9B-4154-8120-66FC04FCF6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FA680A-501A-4790-9913-06F97BEDB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24B5A-1BE2-42B7-BC61-016B8BD7E2AD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5135FC-BE6D-43D7-995A-EDD810EAD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F9055-5BFF-4706-A1FF-768DAB013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F73A6-DC14-468E-9798-625F3438D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626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46806-EB33-4C71-9126-AABA60989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B966BB-58DB-4F00-ACE7-95AC248418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1DE987-8467-48EC-9B2C-559892D30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24B5A-1BE2-42B7-BC61-016B8BD7E2AD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E72B5E-2055-4AF1-A0AD-8F2618DE4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6119E3-A74D-4B33-928F-8E9A65681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F73A6-DC14-468E-9798-625F3438D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524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09E63-0D37-4A90-B825-BA190CF2B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77A848-3D86-465C-B752-1E7E3656B2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AB1680-2AB5-4E30-8CAD-89403827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24B5A-1BE2-42B7-BC61-016B8BD7E2AD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50AA8F-FD53-4113-9E47-BCC0BA377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C9DE49-FDD8-489F-8816-1C26723FF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F73A6-DC14-468E-9798-625F3438D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221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516F9-B497-411B-AA85-0C31E0E43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DC20DD-B5E2-4751-B421-115363EB88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F6EA3E-4DAE-43C6-9632-3EA41C13E7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2C7F84-F5C9-4054-8AAC-6789CE8FF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24B5A-1BE2-42B7-BC61-016B8BD7E2AD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18EA3F-3B4F-48C6-B38E-75516D5AA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F498C9-45D4-4AE7-9A60-168DA350A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F73A6-DC14-468E-9798-625F3438D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515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C01B8-883D-4048-BA4E-C7BD3826E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3862AC-AC8F-4117-A17B-810E26DC70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590F41-12AB-447E-BD73-8A3000D9C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C15D90-7AE8-4B4E-89C3-06147084BB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CDEF34-2E26-4505-AF93-BD27B6EA57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DF1EF5-5ADC-4549-A4E5-3F98D5351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24B5A-1BE2-42B7-BC61-016B8BD7E2AD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635ABB-1115-4A77-BD2F-DC0984243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E4255C-EC06-4C03-A115-69373E4D6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F73A6-DC14-468E-9798-625F3438D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911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D31BD-4D78-4241-A2C8-446BA3605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AF817C-D059-498F-90BC-A62003CE1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24B5A-1BE2-42B7-BC61-016B8BD7E2AD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EDB17C-F05D-4B67-8C8A-D56B0024C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42F71B-4240-4297-AA9D-00D16ED4C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F73A6-DC14-468E-9798-625F3438D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40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2E6628-534F-4943-99FA-69A2AF739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24B5A-1BE2-42B7-BC61-016B8BD7E2AD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A173B2-1F64-4FAE-AA82-DBF2A4CE2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A38245-D61F-4D1D-9310-8AEEAE1C0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F73A6-DC14-468E-9798-625F3438D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253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E8D0D-4933-4C2D-B7EB-1AC4FCBCF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8AEDBC-ED41-4DB8-9547-D18533F700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6212FB-37EA-4173-8C20-D044732837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92757B-21B4-457D-8565-7575A883C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24B5A-1BE2-42B7-BC61-016B8BD7E2AD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EEAEEB-6D4C-4872-BF9D-15E349282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4404BF-F62D-453A-AF63-4F402BEE6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F73A6-DC14-468E-9798-625F3438D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201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CE048-FE94-4676-B28F-E2D12B83D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208F0A-773E-4FD4-9659-C7B85275B2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D4A203-68BA-4B25-AD48-0739E8D38F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26BA8C-70D3-4CF0-8824-577838725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24B5A-1BE2-42B7-BC61-016B8BD7E2AD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29C08F-0D56-4E1C-8696-F74002692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10F34B-836E-4776-9F96-102D56E93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F73A6-DC14-468E-9798-625F3438D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520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840C40-1960-4F8F-8C65-CBCDA8A54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665115-585E-400D-9289-C0E7A3E80A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564B55-6BEB-436F-AE5C-0C65E2792D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324B5A-1BE2-42B7-BC61-016B8BD7E2AD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A6DB95-082F-4DA1-9BD1-D815019804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A8A22A-592D-4D22-9306-D3C50DA2CC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1F73A6-DC14-468E-9798-625F3438D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711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48FA77D-99E5-4CC6-9A03-4EA8608DE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5129" y="296518"/>
            <a:ext cx="4977976" cy="145405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True Benefit of Electric Vehicles</a:t>
            </a:r>
          </a:p>
        </p:txBody>
      </p:sp>
      <p:sp>
        <p:nvSpPr>
          <p:cNvPr id="14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Electric Car">
            <a:extLst>
              <a:ext uri="{FF2B5EF4-FFF2-40B4-BE49-F238E27FC236}">
                <a16:creationId xmlns:a16="http://schemas.microsoft.com/office/drawing/2014/main" id="{CEA5974E-0613-4A78-BA9F-015F6DF8B8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0254" y="1629089"/>
            <a:ext cx="3620021" cy="3620021"/>
          </a:xfrm>
          <a:prstGeom prst="rect">
            <a:avLst/>
          </a:prstGeom>
        </p:spPr>
      </p:pic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E5519B9C-D0CA-4B8C-8C57-2233CF3BF2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1750570"/>
            <a:ext cx="4977578" cy="4810912"/>
          </a:xfrm>
        </p:spPr>
        <p:txBody>
          <a:bodyPr anchor="ctr">
            <a:normAutofit fontScale="92500" lnSpcReduction="20000"/>
          </a:bodyPr>
          <a:lstStyle/>
          <a:p>
            <a:r>
              <a:rPr lang="en-US" sz="1900" dirty="0">
                <a:solidFill>
                  <a:srgbClr val="000000"/>
                </a:solidFill>
              </a:rPr>
              <a:t>Team: Richard, </a:t>
            </a:r>
            <a:r>
              <a:rPr lang="en-US" sz="1900" dirty="0" err="1">
                <a:solidFill>
                  <a:srgbClr val="000000"/>
                </a:solidFill>
              </a:rPr>
              <a:t>Abdoul</a:t>
            </a:r>
            <a:r>
              <a:rPr lang="en-US" sz="1900" dirty="0">
                <a:solidFill>
                  <a:srgbClr val="000000"/>
                </a:solidFill>
              </a:rPr>
              <a:t>, </a:t>
            </a:r>
            <a:r>
              <a:rPr lang="en-US" sz="1900" dirty="0" err="1">
                <a:solidFill>
                  <a:srgbClr val="000000"/>
                </a:solidFill>
              </a:rPr>
              <a:t>Mandler</a:t>
            </a:r>
            <a:r>
              <a:rPr lang="en-US" sz="1900" dirty="0">
                <a:solidFill>
                  <a:srgbClr val="000000"/>
                </a:solidFill>
              </a:rPr>
              <a:t>, Alexandra, Zac</a:t>
            </a:r>
          </a:p>
          <a:p>
            <a:r>
              <a:rPr lang="en-US" sz="1900" dirty="0">
                <a:solidFill>
                  <a:srgbClr val="000000"/>
                </a:solidFill>
              </a:rPr>
              <a:t>Is the movement towards electric vehicles truly a benefit</a:t>
            </a:r>
          </a:p>
          <a:p>
            <a:pPr lvl="1"/>
            <a:r>
              <a:rPr lang="en-US" sz="1900" dirty="0">
                <a:solidFill>
                  <a:srgbClr val="000000"/>
                </a:solidFill>
              </a:rPr>
              <a:t>To the planet and people</a:t>
            </a:r>
          </a:p>
          <a:p>
            <a:pPr lvl="0"/>
            <a:r>
              <a:rPr lang="en-US" sz="1900" dirty="0">
                <a:solidFill>
                  <a:srgbClr val="000000"/>
                </a:solidFill>
              </a:rPr>
              <a:t>Questions to answer:</a:t>
            </a:r>
          </a:p>
          <a:p>
            <a:pPr lvl="1"/>
            <a:r>
              <a:rPr lang="en-US" sz="1900" dirty="0">
                <a:solidFill>
                  <a:srgbClr val="000000"/>
                </a:solidFill>
              </a:rPr>
              <a:t>What is/has been the impact on carbon emissions? - </a:t>
            </a:r>
            <a:r>
              <a:rPr lang="en-US" sz="1900" dirty="0" err="1">
                <a:solidFill>
                  <a:srgbClr val="000000"/>
                </a:solidFill>
              </a:rPr>
              <a:t>Mandler</a:t>
            </a:r>
            <a:endParaRPr lang="en-US" sz="1900" dirty="0">
              <a:solidFill>
                <a:srgbClr val="000000"/>
              </a:solidFill>
            </a:endParaRPr>
          </a:p>
          <a:p>
            <a:pPr lvl="1"/>
            <a:r>
              <a:rPr lang="en-US" sz="1900" dirty="0">
                <a:solidFill>
                  <a:srgbClr val="000000"/>
                </a:solidFill>
              </a:rPr>
              <a:t>What are the electricity demands and where are they forecasted? - Zac</a:t>
            </a:r>
          </a:p>
          <a:p>
            <a:pPr lvl="1"/>
            <a:r>
              <a:rPr lang="en-US" sz="1900" dirty="0">
                <a:solidFill>
                  <a:srgbClr val="000000"/>
                </a:solidFill>
              </a:rPr>
              <a:t>Can the current infrastructure support the movement? - Alex</a:t>
            </a:r>
          </a:p>
          <a:p>
            <a:pPr lvl="1"/>
            <a:r>
              <a:rPr lang="en-US" sz="1900" dirty="0">
                <a:solidFill>
                  <a:srgbClr val="000000"/>
                </a:solidFill>
              </a:rPr>
              <a:t>Who owns </a:t>
            </a:r>
            <a:r>
              <a:rPr lang="en-US" sz="1900" dirty="0" err="1">
                <a:solidFill>
                  <a:srgbClr val="000000"/>
                </a:solidFill>
              </a:rPr>
              <a:t>Evs</a:t>
            </a:r>
            <a:r>
              <a:rPr lang="en-US" sz="1900" dirty="0">
                <a:solidFill>
                  <a:srgbClr val="000000"/>
                </a:solidFill>
              </a:rPr>
              <a:t>? - </a:t>
            </a:r>
            <a:r>
              <a:rPr lang="en-US" sz="1900" dirty="0" err="1">
                <a:solidFill>
                  <a:srgbClr val="000000"/>
                </a:solidFill>
              </a:rPr>
              <a:t>Abdoul</a:t>
            </a:r>
            <a:endParaRPr lang="en-US" sz="1900" dirty="0">
              <a:solidFill>
                <a:srgbClr val="000000"/>
              </a:solidFill>
            </a:endParaRPr>
          </a:p>
          <a:p>
            <a:pPr lvl="1"/>
            <a:r>
              <a:rPr lang="en-US" sz="1900" dirty="0">
                <a:solidFill>
                  <a:srgbClr val="000000"/>
                </a:solidFill>
              </a:rPr>
              <a:t>Does one type of climate provide better conditions for EV ownership vs other car sales? - Richard</a:t>
            </a:r>
          </a:p>
          <a:p>
            <a:r>
              <a:rPr lang="en-US" sz="1900" dirty="0">
                <a:solidFill>
                  <a:srgbClr val="000000"/>
                </a:solidFill>
              </a:rPr>
              <a:t>Datasets and APIs</a:t>
            </a:r>
          </a:p>
          <a:p>
            <a:pPr lvl="1"/>
            <a:r>
              <a:rPr lang="en-US" sz="1900" dirty="0" err="1">
                <a:solidFill>
                  <a:srgbClr val="000000"/>
                </a:solidFill>
              </a:rPr>
              <a:t>CarsXE</a:t>
            </a:r>
            <a:r>
              <a:rPr lang="en-US" sz="1900" dirty="0">
                <a:solidFill>
                  <a:srgbClr val="000000"/>
                </a:solidFill>
              </a:rPr>
              <a:t>, Census, Google Maps, Emission-API, EV sales dataset found through Kaggle</a:t>
            </a:r>
          </a:p>
          <a:p>
            <a:endParaRPr lang="en-US" sz="13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4404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Slide background fill">
            <a:extLst>
              <a:ext uri="{FF2B5EF4-FFF2-40B4-BE49-F238E27FC236}">
                <a16:creationId xmlns:a16="http://schemas.microsoft.com/office/drawing/2014/main" id="{1D63C574-BFD2-41A1-A567-B0C3CC7FD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Color 2">
            <a:extLst>
              <a:ext uri="{FF2B5EF4-FFF2-40B4-BE49-F238E27FC236}">
                <a16:creationId xmlns:a16="http://schemas.microsoft.com/office/drawing/2014/main" id="{E2A46BAB-8C31-42B2-90E8-B26DD3E8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3F7A3C7-0737-4E57-B30E-8EEFE638B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4707053" cy="6858000"/>
            <a:chOff x="651279" y="598259"/>
            <a:chExt cx="10889442" cy="5680742"/>
          </a:xfrm>
        </p:grpSpPr>
        <p:sp>
          <p:nvSpPr>
            <p:cNvPr id="16" name="Color">
              <a:extLst>
                <a:ext uri="{FF2B5EF4-FFF2-40B4-BE49-F238E27FC236}">
                  <a16:creationId xmlns:a16="http://schemas.microsoft.com/office/drawing/2014/main" id="{3BE6D516-DFC6-4698-B3F1-5F591C1130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Color">
              <a:extLst>
                <a:ext uri="{FF2B5EF4-FFF2-40B4-BE49-F238E27FC236}">
                  <a16:creationId xmlns:a16="http://schemas.microsoft.com/office/drawing/2014/main" id="{C2580FB0-D146-458C-AF1B-8E8BBF6BBA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C9A4DF43-81EE-4F51-8746-7ABD4D4D5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385" y="841248"/>
            <a:ext cx="3515244" cy="5340097"/>
          </a:xfrm>
        </p:spPr>
        <p:txBody>
          <a:bodyPr anchor="ctr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Electric Vehicles</a:t>
            </a:r>
          </a:p>
        </p:txBody>
      </p:sp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522584F0-5B64-4C70-AF7F-927BBDECF65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8443650"/>
              </p:ext>
            </p:extLst>
          </p:nvPr>
        </p:nvGraphicFramePr>
        <p:xfrm>
          <a:off x="4985886" y="231006"/>
          <a:ext cx="6367913" cy="6405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83273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 fill">
            <a:extLst>
              <a:ext uri="{FF2B5EF4-FFF2-40B4-BE49-F238E27FC236}">
                <a16:creationId xmlns:a16="http://schemas.microsoft.com/office/drawing/2014/main" id="{1D63C574-BFD2-41A1-A567-B0C3CC7FD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Color 2">
            <a:extLst>
              <a:ext uri="{FF2B5EF4-FFF2-40B4-BE49-F238E27FC236}">
                <a16:creationId xmlns:a16="http://schemas.microsoft.com/office/drawing/2014/main" id="{E2A46BAB-8C31-42B2-90E8-B26DD3E8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3F7A3C7-0737-4E57-B30E-8EEFE638B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4707053" cy="6858000"/>
            <a:chOff x="651279" y="598259"/>
            <a:chExt cx="10889442" cy="5680742"/>
          </a:xfrm>
        </p:grpSpPr>
        <p:sp>
          <p:nvSpPr>
            <p:cNvPr id="14" name="Color">
              <a:extLst>
                <a:ext uri="{FF2B5EF4-FFF2-40B4-BE49-F238E27FC236}">
                  <a16:creationId xmlns:a16="http://schemas.microsoft.com/office/drawing/2014/main" id="{3BE6D516-DFC6-4698-B3F1-5F591C1130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Color">
              <a:extLst>
                <a:ext uri="{FF2B5EF4-FFF2-40B4-BE49-F238E27FC236}">
                  <a16:creationId xmlns:a16="http://schemas.microsoft.com/office/drawing/2014/main" id="{C2580FB0-D146-458C-AF1B-8E8BBF6BBA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42F9F16-F9C6-45D0-A97F-A56A6B6CA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385" y="841248"/>
            <a:ext cx="3515244" cy="5340097"/>
          </a:xfrm>
        </p:spPr>
        <p:txBody>
          <a:bodyPr anchor="ctr"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Ownership vs Census Data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5FD95D7-6D64-4DF0-A8E8-CCB0F517ED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0916268"/>
              </p:ext>
            </p:extLst>
          </p:nvPr>
        </p:nvGraphicFramePr>
        <p:xfrm>
          <a:off x="4985886" y="231006"/>
          <a:ext cx="6367913" cy="6405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09676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 fill">
            <a:extLst>
              <a:ext uri="{FF2B5EF4-FFF2-40B4-BE49-F238E27FC236}">
                <a16:creationId xmlns:a16="http://schemas.microsoft.com/office/drawing/2014/main" id="{1D63C574-BFD2-41A1-A567-B0C3CC7FD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Color 2">
            <a:extLst>
              <a:ext uri="{FF2B5EF4-FFF2-40B4-BE49-F238E27FC236}">
                <a16:creationId xmlns:a16="http://schemas.microsoft.com/office/drawing/2014/main" id="{E2A46BAB-8C31-42B2-90E8-B26DD3E8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3F7A3C7-0737-4E57-B30E-8EEFE638B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4707053" cy="6858000"/>
            <a:chOff x="651279" y="598259"/>
            <a:chExt cx="10889442" cy="5680742"/>
          </a:xfrm>
        </p:grpSpPr>
        <p:sp>
          <p:nvSpPr>
            <p:cNvPr id="14" name="Color">
              <a:extLst>
                <a:ext uri="{FF2B5EF4-FFF2-40B4-BE49-F238E27FC236}">
                  <a16:creationId xmlns:a16="http://schemas.microsoft.com/office/drawing/2014/main" id="{3BE6D516-DFC6-4698-B3F1-5F591C1130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Color">
              <a:extLst>
                <a:ext uri="{FF2B5EF4-FFF2-40B4-BE49-F238E27FC236}">
                  <a16:creationId xmlns:a16="http://schemas.microsoft.com/office/drawing/2014/main" id="{C2580FB0-D146-458C-AF1B-8E8BBF6BBA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0FE9D73-A8FE-42C6-B9A4-5A4D33E05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385" y="841248"/>
            <a:ext cx="3515244" cy="5340097"/>
          </a:xfrm>
        </p:spPr>
        <p:txBody>
          <a:bodyPr anchor="ctr"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Car Sales vs Weather Conditions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DA97181-1203-4CBE-902D-69C2472A99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68814936"/>
              </p:ext>
            </p:extLst>
          </p:nvPr>
        </p:nvGraphicFramePr>
        <p:xfrm>
          <a:off x="4985886" y="231006"/>
          <a:ext cx="6367913" cy="6405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63048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Slide Background Fill">
            <a:extLst>
              <a:ext uri="{FF2B5EF4-FFF2-40B4-BE49-F238E27FC236}">
                <a16:creationId xmlns:a16="http://schemas.microsoft.com/office/drawing/2014/main" id="{913AE63C-D5B4-45D1-ACFC-648CFFCF98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1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Color Cover">
            <a:extLst>
              <a:ext uri="{FF2B5EF4-FFF2-40B4-BE49-F238E27FC236}">
                <a16:creationId xmlns:a16="http://schemas.microsoft.com/office/drawing/2014/main" id="{34DE9D20-D6C2-4834-9EE9-EC583F3FE5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1" y="0"/>
            <a:ext cx="1218894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840C728-4E01-4237-82C8-9624DFA855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051" y="0"/>
            <a:ext cx="6064235" cy="6858000"/>
            <a:chOff x="651279" y="598259"/>
            <a:chExt cx="10889442" cy="5680742"/>
          </a:xfrm>
        </p:grpSpPr>
        <p:sp>
          <p:nvSpPr>
            <p:cNvPr id="17" name="Color">
              <a:extLst>
                <a:ext uri="{FF2B5EF4-FFF2-40B4-BE49-F238E27FC236}">
                  <a16:creationId xmlns:a16="http://schemas.microsoft.com/office/drawing/2014/main" id="{F1CFB22B-2D73-4F2C-953D-8C306B45B4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Color">
              <a:extLst>
                <a:ext uri="{FF2B5EF4-FFF2-40B4-BE49-F238E27FC236}">
                  <a16:creationId xmlns:a16="http://schemas.microsoft.com/office/drawing/2014/main" id="{819F58A9-E813-4511-BEF2-5B65BB7285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9" name="Graphic 8" descr="Electric Car">
            <a:extLst>
              <a:ext uri="{FF2B5EF4-FFF2-40B4-BE49-F238E27FC236}">
                <a16:creationId xmlns:a16="http://schemas.microsoft.com/office/drawing/2014/main" id="{25890531-FC8C-4EB8-929D-AC18F8B71D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25062" y="1019217"/>
            <a:ext cx="4808799" cy="4808799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E27AF472-EAE3-4572-AB69-B92BD10DBC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BF4DB9D2-6215-420C-874C-82EADF8C6C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1F003139-C97C-44FA-B139-32E4DFDCE9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5CE4DD6E-8CEA-45EE-B630-DBC22144D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A4372F7F-AA3C-470B-AA61-7C35B7722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34B605BF-D199-43DD-9328-E99F2ADFC6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E5D42A77-7336-4A35-8922-8098A16AA2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7401EE7D-B85D-4C10-AB8C-71884EFB11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9B421636-2A44-40A4-AB01-143DC49D3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385" y="841249"/>
            <a:ext cx="5074368" cy="3018870"/>
          </a:xfrm>
        </p:spPr>
        <p:txBody>
          <a:bodyPr anchor="b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Infrastructure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F31292D-8FD4-42FD-96A2-F6600FF54F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383" y="3952172"/>
            <a:ext cx="5074368" cy="2229172"/>
          </a:xfrm>
        </p:spPr>
        <p:txBody>
          <a:bodyPr anchor="t">
            <a:norm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How many charging stations (public) are there</a:t>
            </a:r>
          </a:p>
          <a:p>
            <a:r>
              <a:rPr lang="en-US" sz="1800" dirty="0">
                <a:solidFill>
                  <a:schemeClr val="bg1"/>
                </a:solidFill>
              </a:rPr>
              <a:t>How long does it take to fully charge (average)</a:t>
            </a:r>
          </a:p>
          <a:p>
            <a:r>
              <a:rPr lang="en-US" sz="1800" dirty="0">
                <a:solidFill>
                  <a:schemeClr val="bg1"/>
                </a:solidFill>
              </a:rPr>
              <a:t>To move to 50% </a:t>
            </a:r>
            <a:r>
              <a:rPr lang="en-US" sz="1800" dirty="0" err="1">
                <a:solidFill>
                  <a:schemeClr val="bg1"/>
                </a:solidFill>
              </a:rPr>
              <a:t>Evs</a:t>
            </a:r>
            <a:r>
              <a:rPr lang="en-US" sz="1800" dirty="0">
                <a:solidFill>
                  <a:schemeClr val="bg1"/>
                </a:solidFill>
              </a:rPr>
              <a:t> in the market, how many more charging stations do there need to be</a:t>
            </a:r>
          </a:p>
          <a:p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59918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 fill">
            <a:extLst>
              <a:ext uri="{FF2B5EF4-FFF2-40B4-BE49-F238E27FC236}">
                <a16:creationId xmlns:a16="http://schemas.microsoft.com/office/drawing/2014/main" id="{1D63C574-BFD2-41A1-A567-B0C3CC7FD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Color 2">
            <a:extLst>
              <a:ext uri="{FF2B5EF4-FFF2-40B4-BE49-F238E27FC236}">
                <a16:creationId xmlns:a16="http://schemas.microsoft.com/office/drawing/2014/main" id="{E2A46BAB-8C31-42B2-90E8-B26DD3E8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3F7A3C7-0737-4E57-B30E-8EEFE638B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4707053" cy="6858000"/>
            <a:chOff x="651279" y="598259"/>
            <a:chExt cx="10889442" cy="5680742"/>
          </a:xfrm>
        </p:grpSpPr>
        <p:sp>
          <p:nvSpPr>
            <p:cNvPr id="14" name="Color">
              <a:extLst>
                <a:ext uri="{FF2B5EF4-FFF2-40B4-BE49-F238E27FC236}">
                  <a16:creationId xmlns:a16="http://schemas.microsoft.com/office/drawing/2014/main" id="{3BE6D516-DFC6-4698-B3F1-5F591C1130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Color">
              <a:extLst>
                <a:ext uri="{FF2B5EF4-FFF2-40B4-BE49-F238E27FC236}">
                  <a16:creationId xmlns:a16="http://schemas.microsoft.com/office/drawing/2014/main" id="{C2580FB0-D146-458C-AF1B-8E8BBF6BBA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DE51AFD-BAD1-4A3F-A8BB-7343641F0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385" y="841248"/>
            <a:ext cx="3515244" cy="5340097"/>
          </a:xfrm>
        </p:spPr>
        <p:txBody>
          <a:bodyPr anchor="ctr"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Electricity Demands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99EB962-3C08-42C5-95AF-1C8EB76FC9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8352359"/>
              </p:ext>
            </p:extLst>
          </p:nvPr>
        </p:nvGraphicFramePr>
        <p:xfrm>
          <a:off x="4985886" y="231006"/>
          <a:ext cx="6367913" cy="6405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517164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 fill">
            <a:extLst>
              <a:ext uri="{FF2B5EF4-FFF2-40B4-BE49-F238E27FC236}">
                <a16:creationId xmlns:a16="http://schemas.microsoft.com/office/drawing/2014/main" id="{1D63C574-BFD2-41A1-A567-B0C3CC7FD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Color 2">
            <a:extLst>
              <a:ext uri="{FF2B5EF4-FFF2-40B4-BE49-F238E27FC236}">
                <a16:creationId xmlns:a16="http://schemas.microsoft.com/office/drawing/2014/main" id="{E2A46BAB-8C31-42B2-90E8-B26DD3E8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3F7A3C7-0737-4E57-B30E-8EEFE638B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4707053" cy="6858000"/>
            <a:chOff x="651279" y="598259"/>
            <a:chExt cx="10889442" cy="5680742"/>
          </a:xfrm>
        </p:grpSpPr>
        <p:sp>
          <p:nvSpPr>
            <p:cNvPr id="14" name="Color">
              <a:extLst>
                <a:ext uri="{FF2B5EF4-FFF2-40B4-BE49-F238E27FC236}">
                  <a16:creationId xmlns:a16="http://schemas.microsoft.com/office/drawing/2014/main" id="{3BE6D516-DFC6-4698-B3F1-5F591C1130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Color">
              <a:extLst>
                <a:ext uri="{FF2B5EF4-FFF2-40B4-BE49-F238E27FC236}">
                  <a16:creationId xmlns:a16="http://schemas.microsoft.com/office/drawing/2014/main" id="{C2580FB0-D146-458C-AF1B-8E8BBF6BBA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B6ED280-5181-4B95-B54B-FDE80BD53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385" y="841248"/>
            <a:ext cx="3515244" cy="5340097"/>
          </a:xfrm>
        </p:spPr>
        <p:txBody>
          <a:bodyPr anchor="ctr"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Impact of Carbon Emissions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402A721-86F9-48C7-92BC-1457B5CC15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7363390"/>
              </p:ext>
            </p:extLst>
          </p:nvPr>
        </p:nvGraphicFramePr>
        <p:xfrm>
          <a:off x="4985886" y="231006"/>
          <a:ext cx="6367913" cy="6405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326429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267</Words>
  <Application>Microsoft Office PowerPoint</Application>
  <PresentationFormat>Widescreen</PresentationFormat>
  <Paragraphs>37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True Benefit of Electric Vehicles</vt:lpstr>
      <vt:lpstr>Electric Vehicles</vt:lpstr>
      <vt:lpstr>Ownership vs Census Data</vt:lpstr>
      <vt:lpstr>Car Sales vs Weather Conditions</vt:lpstr>
      <vt:lpstr>Infrastructure</vt:lpstr>
      <vt:lpstr>Electricity Demands</vt:lpstr>
      <vt:lpstr>Impact of Carbon Emissions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Zac Purinton</dc:creator>
  <cp:lastModifiedBy>Zac Purinton</cp:lastModifiedBy>
  <cp:revision>8</cp:revision>
  <dcterms:created xsi:type="dcterms:W3CDTF">2021-04-13T00:10:16Z</dcterms:created>
  <dcterms:modified xsi:type="dcterms:W3CDTF">2021-04-13T01:25:17Z</dcterms:modified>
</cp:coreProperties>
</file>