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5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C2A01-5A2A-4EF6-9943-44D393B3CE8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E2B520-7E7A-465A-AF89-4FA42C084E9C}">
      <dgm:prSet/>
      <dgm:spPr/>
      <dgm:t>
        <a:bodyPr/>
        <a:lstStyle/>
        <a:p>
          <a:r>
            <a:rPr lang="en-US"/>
            <a:t>Has the sale of EVs lowered Carbon Emissions?</a:t>
          </a:r>
        </a:p>
      </dgm:t>
    </dgm:pt>
    <dgm:pt modelId="{137B3F72-E704-4324-A006-9815DB2C8E9C}" type="parTrans" cxnId="{C8E8C200-4F22-45E1-910F-22BA4741C040}">
      <dgm:prSet/>
      <dgm:spPr/>
      <dgm:t>
        <a:bodyPr/>
        <a:lstStyle/>
        <a:p>
          <a:endParaRPr lang="en-US"/>
        </a:p>
      </dgm:t>
    </dgm:pt>
    <dgm:pt modelId="{5AA69EDB-1615-467B-A215-627A317F8B24}" type="sibTrans" cxnId="{C8E8C200-4F22-45E1-910F-22BA4741C040}">
      <dgm:prSet/>
      <dgm:spPr/>
      <dgm:t>
        <a:bodyPr/>
        <a:lstStyle/>
        <a:p>
          <a:endParaRPr lang="en-US"/>
        </a:p>
      </dgm:t>
    </dgm:pt>
    <dgm:pt modelId="{11A27F9E-7B0A-42B2-9ABA-6A1810FE1054}">
      <dgm:prSet/>
      <dgm:spPr/>
      <dgm:t>
        <a:bodyPr/>
        <a:lstStyle/>
        <a:p>
          <a:r>
            <a:rPr lang="en-US" dirty="0"/>
            <a:t>If so, by how much?</a:t>
          </a:r>
        </a:p>
      </dgm:t>
    </dgm:pt>
    <dgm:pt modelId="{436D334E-4817-45C2-BCE0-4F9E50166D50}" type="parTrans" cxnId="{A199414F-089B-4482-AF55-BD5F48193DCF}">
      <dgm:prSet/>
      <dgm:spPr/>
      <dgm:t>
        <a:bodyPr/>
        <a:lstStyle/>
        <a:p>
          <a:endParaRPr lang="en-US"/>
        </a:p>
      </dgm:t>
    </dgm:pt>
    <dgm:pt modelId="{32D7193F-6ABB-4683-8016-37620E1BDD15}" type="sibTrans" cxnId="{A199414F-089B-4482-AF55-BD5F48193DCF}">
      <dgm:prSet/>
      <dgm:spPr/>
      <dgm:t>
        <a:bodyPr/>
        <a:lstStyle/>
        <a:p>
          <a:endParaRPr lang="en-US"/>
        </a:p>
      </dgm:t>
    </dgm:pt>
    <dgm:pt modelId="{27A657AF-FD0B-4604-B465-A6B38D68EEF3}" type="pres">
      <dgm:prSet presAssocID="{0B1C2A01-5A2A-4EF6-9943-44D393B3CE8B}" presName="vert0" presStyleCnt="0">
        <dgm:presLayoutVars>
          <dgm:dir/>
          <dgm:animOne val="branch"/>
          <dgm:animLvl val="lvl"/>
        </dgm:presLayoutVars>
      </dgm:prSet>
      <dgm:spPr/>
    </dgm:pt>
    <dgm:pt modelId="{85C51C67-0722-42B7-AE40-B25A18B06A1D}" type="pres">
      <dgm:prSet presAssocID="{23E2B520-7E7A-465A-AF89-4FA42C084E9C}" presName="thickLine" presStyleLbl="alignNode1" presStyleIdx="0" presStyleCnt="2"/>
      <dgm:spPr/>
    </dgm:pt>
    <dgm:pt modelId="{AEACB5D5-3B11-43CE-A591-55435F67E7FC}" type="pres">
      <dgm:prSet presAssocID="{23E2B520-7E7A-465A-AF89-4FA42C084E9C}" presName="horz1" presStyleCnt="0"/>
      <dgm:spPr/>
    </dgm:pt>
    <dgm:pt modelId="{9BDCE6F2-5A73-4450-B1A6-08887C9BE15E}" type="pres">
      <dgm:prSet presAssocID="{23E2B520-7E7A-465A-AF89-4FA42C084E9C}" presName="tx1" presStyleLbl="revTx" presStyleIdx="0" presStyleCnt="2"/>
      <dgm:spPr/>
    </dgm:pt>
    <dgm:pt modelId="{D4FCAFF6-6AB8-4B45-82B0-3593FDF012B2}" type="pres">
      <dgm:prSet presAssocID="{23E2B520-7E7A-465A-AF89-4FA42C084E9C}" presName="vert1" presStyleCnt="0"/>
      <dgm:spPr/>
    </dgm:pt>
    <dgm:pt modelId="{1FC285E6-9F2E-4D7A-A7C6-5D426138A22C}" type="pres">
      <dgm:prSet presAssocID="{11A27F9E-7B0A-42B2-9ABA-6A1810FE1054}" presName="thickLine" presStyleLbl="alignNode1" presStyleIdx="1" presStyleCnt="2"/>
      <dgm:spPr/>
    </dgm:pt>
    <dgm:pt modelId="{E1399767-8D39-4E62-82EF-A3A05332179B}" type="pres">
      <dgm:prSet presAssocID="{11A27F9E-7B0A-42B2-9ABA-6A1810FE1054}" presName="horz1" presStyleCnt="0"/>
      <dgm:spPr/>
    </dgm:pt>
    <dgm:pt modelId="{F51E0575-A149-4501-A143-70B9A3F03762}" type="pres">
      <dgm:prSet presAssocID="{11A27F9E-7B0A-42B2-9ABA-6A1810FE1054}" presName="tx1" presStyleLbl="revTx" presStyleIdx="1" presStyleCnt="2"/>
      <dgm:spPr/>
    </dgm:pt>
    <dgm:pt modelId="{4EFD746E-7F69-476A-AD1D-898281DD0694}" type="pres">
      <dgm:prSet presAssocID="{11A27F9E-7B0A-42B2-9ABA-6A1810FE1054}" presName="vert1" presStyleCnt="0"/>
      <dgm:spPr/>
    </dgm:pt>
  </dgm:ptLst>
  <dgm:cxnLst>
    <dgm:cxn modelId="{C8E8C200-4F22-45E1-910F-22BA4741C040}" srcId="{0B1C2A01-5A2A-4EF6-9943-44D393B3CE8B}" destId="{23E2B520-7E7A-465A-AF89-4FA42C084E9C}" srcOrd="0" destOrd="0" parTransId="{137B3F72-E704-4324-A006-9815DB2C8E9C}" sibTransId="{5AA69EDB-1615-467B-A215-627A317F8B24}"/>
    <dgm:cxn modelId="{A199414F-089B-4482-AF55-BD5F48193DCF}" srcId="{0B1C2A01-5A2A-4EF6-9943-44D393B3CE8B}" destId="{11A27F9E-7B0A-42B2-9ABA-6A1810FE1054}" srcOrd="1" destOrd="0" parTransId="{436D334E-4817-45C2-BCE0-4F9E50166D50}" sibTransId="{32D7193F-6ABB-4683-8016-37620E1BDD15}"/>
    <dgm:cxn modelId="{F2A82895-3C34-4592-80B6-271B72A99202}" type="presOf" srcId="{0B1C2A01-5A2A-4EF6-9943-44D393B3CE8B}" destId="{27A657AF-FD0B-4604-B465-A6B38D68EEF3}" srcOrd="0" destOrd="0" presId="urn:microsoft.com/office/officeart/2008/layout/LinedList"/>
    <dgm:cxn modelId="{76CAB3CA-3CDC-4E5B-8D0D-BC6186754921}" type="presOf" srcId="{23E2B520-7E7A-465A-AF89-4FA42C084E9C}" destId="{9BDCE6F2-5A73-4450-B1A6-08887C9BE15E}" srcOrd="0" destOrd="0" presId="urn:microsoft.com/office/officeart/2008/layout/LinedList"/>
    <dgm:cxn modelId="{F9CE83E2-F4F3-4772-9224-CF72184BDC67}" type="presOf" srcId="{11A27F9E-7B0A-42B2-9ABA-6A1810FE1054}" destId="{F51E0575-A149-4501-A143-70B9A3F03762}" srcOrd="0" destOrd="0" presId="urn:microsoft.com/office/officeart/2008/layout/LinedList"/>
    <dgm:cxn modelId="{A04A8144-0CCA-49BE-AAA2-7F20FC98E094}" type="presParOf" srcId="{27A657AF-FD0B-4604-B465-A6B38D68EEF3}" destId="{85C51C67-0722-42B7-AE40-B25A18B06A1D}" srcOrd="0" destOrd="0" presId="urn:microsoft.com/office/officeart/2008/layout/LinedList"/>
    <dgm:cxn modelId="{A32799F3-91B7-4765-AAB2-C09C9E7058C0}" type="presParOf" srcId="{27A657AF-FD0B-4604-B465-A6B38D68EEF3}" destId="{AEACB5D5-3B11-43CE-A591-55435F67E7FC}" srcOrd="1" destOrd="0" presId="urn:microsoft.com/office/officeart/2008/layout/LinedList"/>
    <dgm:cxn modelId="{122018C0-2B54-4181-8C74-C93FB11440BC}" type="presParOf" srcId="{AEACB5D5-3B11-43CE-A591-55435F67E7FC}" destId="{9BDCE6F2-5A73-4450-B1A6-08887C9BE15E}" srcOrd="0" destOrd="0" presId="urn:microsoft.com/office/officeart/2008/layout/LinedList"/>
    <dgm:cxn modelId="{BFB0EB68-DA9F-4B17-BD8E-E39AD1B7292E}" type="presParOf" srcId="{AEACB5D5-3B11-43CE-A591-55435F67E7FC}" destId="{D4FCAFF6-6AB8-4B45-82B0-3593FDF012B2}" srcOrd="1" destOrd="0" presId="urn:microsoft.com/office/officeart/2008/layout/LinedList"/>
    <dgm:cxn modelId="{9AECA439-ECE5-41C8-9F1D-9BC630B2E74F}" type="presParOf" srcId="{27A657AF-FD0B-4604-B465-A6B38D68EEF3}" destId="{1FC285E6-9F2E-4D7A-A7C6-5D426138A22C}" srcOrd="2" destOrd="0" presId="urn:microsoft.com/office/officeart/2008/layout/LinedList"/>
    <dgm:cxn modelId="{174E7304-1DDF-4A48-A58D-4EA203C7C47E}" type="presParOf" srcId="{27A657AF-FD0B-4604-B465-A6B38D68EEF3}" destId="{E1399767-8D39-4E62-82EF-A3A05332179B}" srcOrd="3" destOrd="0" presId="urn:microsoft.com/office/officeart/2008/layout/LinedList"/>
    <dgm:cxn modelId="{CF603C90-ED97-4741-B0E8-DA0FB09FE999}" type="presParOf" srcId="{E1399767-8D39-4E62-82EF-A3A05332179B}" destId="{F51E0575-A149-4501-A143-70B9A3F03762}" srcOrd="0" destOrd="0" presId="urn:microsoft.com/office/officeart/2008/layout/LinedList"/>
    <dgm:cxn modelId="{B00C3109-CE1E-4B7E-9A77-E66055653656}" type="presParOf" srcId="{E1399767-8D39-4E62-82EF-A3A05332179B}" destId="{4EFD746E-7F69-476A-AD1D-898281DD06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1C67-0722-42B7-AE40-B25A18B06A1D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CE6F2-5A73-4450-B1A6-08887C9BE15E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Has the sale of EVs lowered Carbon Emissions?</a:t>
          </a:r>
        </a:p>
      </dsp:txBody>
      <dsp:txXfrm>
        <a:off x="0" y="0"/>
        <a:ext cx="6496050" cy="2286000"/>
      </dsp:txXfrm>
    </dsp:sp>
    <dsp:sp modelId="{1FC285E6-9F2E-4D7A-A7C6-5D426138A22C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E0575-A149-4501-A143-70B9A3F03762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If so, by how much?</a:t>
          </a:r>
        </a:p>
      </dsp:txBody>
      <dsp:txXfrm>
        <a:off x="0" y="2286000"/>
        <a:ext cx="6496050" cy="228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3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5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324B5A-1BE2-42B7-BC61-016B8BD7E2A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ED280-5181-4B95-B54B-FDE80BD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Impact of Carbon Emissions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2A721-86F9-48C7-92BC-1457B5CC1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30399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4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8CCB-4A53-4AFA-A69C-696BA509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Emissions for 2015-2018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DDC-D3E0-46BC-A275-D2CFA33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650" y="1825624"/>
            <a:ext cx="5391150" cy="45751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Two visible outliers, Texas and California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Texas has the highest percentage of carbon emissions as well as the only one with a significant upward trend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California also has high CO2 emissions and a slight upward trend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CCD8E-10E1-46E9-8F3F-2C5E7E3B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2" y="1885151"/>
            <a:ext cx="5324475" cy="71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30C05-91CE-4183-A5B6-573C9D9A81AD}"/>
              </a:ext>
            </a:extLst>
          </p:cNvPr>
          <p:cNvSpPr txBox="1"/>
          <p:nvPr/>
        </p:nvSpPr>
        <p:spPr>
          <a:xfrm>
            <a:off x="448045" y="6211669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Fig. 2 Shows the percentage of CO2 emissions per state per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1EEC9-E97E-4630-8B39-081017A08249}"/>
              </a:ext>
            </a:extLst>
          </p:cNvPr>
          <p:cNvSpPr txBox="1"/>
          <p:nvPr/>
        </p:nvSpPr>
        <p:spPr>
          <a:xfrm>
            <a:off x="448045" y="2742627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Fig. 1 Shows the percentage of CO2 emissions per year.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AFC8AC1-5830-4AEF-B83F-F38040DD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1" y="3171295"/>
            <a:ext cx="4560560" cy="30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9426494-F5F7-4BA6-94EF-140B9CDA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Percentage of Change – Carbon Emission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6F89ED7-0457-4711-BC66-35BE12CE2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4" y="2505870"/>
            <a:ext cx="4396339" cy="3741738"/>
          </a:xfrm>
        </p:spPr>
        <p:txBody>
          <a:bodyPr/>
          <a:lstStyle/>
          <a:p>
            <a:r>
              <a:rPr lang="en-US" dirty="0"/>
              <a:t>Texas, Louisiana, Arkansas and California are outliers, having a higher percentage of change in CO2 emissions</a:t>
            </a:r>
          </a:p>
        </p:txBody>
      </p: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6F613A8-DEED-4BA5-84DF-0EA29777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94" y="1063230"/>
            <a:ext cx="4122975" cy="3092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DC8E3F-8C82-43D1-B87A-EDB82DC69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4" t="42904" r="54602" b="41354"/>
          <a:stretch/>
        </p:blipFill>
        <p:spPr>
          <a:xfrm>
            <a:off x="1330563" y="4753392"/>
            <a:ext cx="3895725" cy="1517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38CE1E-5293-4127-9001-0D7069315A69}"/>
              </a:ext>
            </a:extLst>
          </p:cNvPr>
          <p:cNvSpPr txBox="1"/>
          <p:nvPr/>
        </p:nvSpPr>
        <p:spPr>
          <a:xfrm>
            <a:off x="933450" y="4155462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Fig. 3 Shows the percentage change in CO2 emissions.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809541-32BD-4AB9-81BB-7B1E04877FD0}"/>
              </a:ext>
            </a:extLst>
          </p:cNvPr>
          <p:cNvSpPr txBox="1"/>
          <p:nvPr/>
        </p:nvSpPr>
        <p:spPr>
          <a:xfrm>
            <a:off x="1021652" y="6291879"/>
            <a:ext cx="44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Fig. 4 Lists the outliers of highest CO2 Emissions</a:t>
            </a:r>
          </a:p>
        </p:txBody>
      </p:sp>
    </p:spTree>
    <p:extLst>
      <p:ext uri="{BB962C8B-B14F-4D97-AF65-F5344CB8AC3E}">
        <p14:creationId xmlns:p14="http://schemas.microsoft.com/office/powerpoint/2010/main" val="24964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CD0FC2-68DC-4DD0-9F92-C4C0D023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Sales of Electric Vehicles vs Emissions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AF4B6-8522-4942-8CF5-EA46C30BD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C2ABC4B1-B9FC-4A0C-A7F4-07739BB07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86706"/>
            <a:ext cx="4912784" cy="368458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15B297-F7EC-4476-81D8-60DFF8408E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 California even with high EV sales, CO2 emissions were still high and were an outlier</a:t>
            </a:r>
          </a:p>
          <a:p>
            <a:r>
              <a:rPr lang="en-US" dirty="0"/>
              <a:t>Texas has low EV sales, CO2 emissions were high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FEF95-A553-4C64-B007-63FA65D74FF2}"/>
              </a:ext>
            </a:extLst>
          </p:cNvPr>
          <p:cNvSpPr txBox="1"/>
          <p:nvPr/>
        </p:nvSpPr>
        <p:spPr>
          <a:xfrm>
            <a:off x="586846" y="5365751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Fig. 5 Shows the percentage change of CO2 emissions and the electric vehicle sales per state. </a:t>
            </a:r>
          </a:p>
        </p:txBody>
      </p:sp>
    </p:spTree>
    <p:extLst>
      <p:ext uri="{BB962C8B-B14F-4D97-AF65-F5344CB8AC3E}">
        <p14:creationId xmlns:p14="http://schemas.microsoft.com/office/powerpoint/2010/main" val="14211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811-A9B8-48DC-AF4D-F646A16B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639E-3FD7-43C0-A297-7C0046FF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a strong correlation shown of Carbon Emissions and the sale of electric vehicles.</a:t>
            </a:r>
          </a:p>
          <a:p>
            <a:r>
              <a:rPr lang="en-US" dirty="0"/>
              <a:t>Overall according to Figure 1 CO2 emissions have declined since 2015.</a:t>
            </a:r>
          </a:p>
          <a:p>
            <a:endParaRPr lang="en-US" dirty="0"/>
          </a:p>
          <a:p>
            <a:r>
              <a:rPr lang="en-US" dirty="0"/>
              <a:t>This is not what we were expecting. </a:t>
            </a:r>
          </a:p>
          <a:p>
            <a:pPr lvl="1"/>
            <a:r>
              <a:rPr lang="en-US" dirty="0"/>
              <a:t>Big push for Electric Vehicles – not making large difference in CO2 emissions</a:t>
            </a:r>
          </a:p>
        </p:txBody>
      </p:sp>
    </p:spTree>
    <p:extLst>
      <p:ext uri="{BB962C8B-B14F-4D97-AF65-F5344CB8AC3E}">
        <p14:creationId xmlns:p14="http://schemas.microsoft.com/office/powerpoint/2010/main" val="1078828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833</TotalTime>
  <Words>235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Impact of Carbon Emissions</vt:lpstr>
      <vt:lpstr>Carbon Emissions for 2015-2018</vt:lpstr>
      <vt:lpstr>Percentage of Change – Carbon Emission</vt:lpstr>
      <vt:lpstr>Sales of Electric Vehicles vs Emissions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Purinton</dc:creator>
  <cp:lastModifiedBy>Alexandra Perez</cp:lastModifiedBy>
  <cp:revision>24</cp:revision>
  <dcterms:created xsi:type="dcterms:W3CDTF">2021-04-13T00:10:16Z</dcterms:created>
  <dcterms:modified xsi:type="dcterms:W3CDTF">2021-04-24T14:33:48Z</dcterms:modified>
</cp:coreProperties>
</file>