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60" r:id="rId4"/>
    <p:sldId id="265" r:id="rId5"/>
    <p:sldId id="266" r:id="rId6"/>
    <p:sldId id="267" r:id="rId7"/>
    <p:sldId id="268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39" autoAdjust="0"/>
  </p:normalViewPr>
  <p:slideViewPr>
    <p:cSldViewPr snapToGrid="0">
      <p:cViewPr varScale="1">
        <p:scale>
          <a:sx n="99" d="100"/>
          <a:sy n="99" d="100"/>
        </p:scale>
        <p:origin x="2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E89AF-9391-47C0-BF83-89C0C04DB7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7CAC9-6A93-4404-86C1-35272F5C48AC}">
      <dgm:prSet/>
      <dgm:spPr/>
      <dgm:t>
        <a:bodyPr/>
        <a:lstStyle/>
        <a:p>
          <a:r>
            <a:rPr lang="en-US" dirty="0"/>
            <a:t>Impact on Carbon Emissions</a:t>
          </a:r>
        </a:p>
      </dgm:t>
    </dgm:pt>
    <dgm:pt modelId="{A9D7F79E-EB52-4B33-AA90-33A8E656E585}" type="parTrans" cxnId="{C8098175-AF16-4D0A-8453-0C699619A11E}">
      <dgm:prSet/>
      <dgm:spPr/>
      <dgm:t>
        <a:bodyPr/>
        <a:lstStyle/>
        <a:p>
          <a:endParaRPr lang="en-US"/>
        </a:p>
      </dgm:t>
    </dgm:pt>
    <dgm:pt modelId="{90CEEB6C-28CB-4489-A2CB-8C16491E4CDA}" type="sibTrans" cxnId="{C8098175-AF16-4D0A-8453-0C699619A11E}">
      <dgm:prSet/>
      <dgm:spPr/>
      <dgm:t>
        <a:bodyPr/>
        <a:lstStyle/>
        <a:p>
          <a:endParaRPr lang="en-US"/>
        </a:p>
      </dgm:t>
    </dgm:pt>
    <dgm:pt modelId="{994D41BB-6045-4065-86D9-E4A42F582E58}">
      <dgm:prSet/>
      <dgm:spPr/>
      <dgm:t>
        <a:bodyPr/>
        <a:lstStyle/>
        <a:p>
          <a:r>
            <a:rPr lang="en-US" dirty="0"/>
            <a:t>Census data v median household income</a:t>
          </a:r>
        </a:p>
      </dgm:t>
    </dgm:pt>
    <dgm:pt modelId="{079847D3-6F1A-4116-A39F-9CDF187A4704}" type="parTrans" cxnId="{CCCBDB4C-0DFE-48C3-AC17-70C875DCFFA4}">
      <dgm:prSet/>
      <dgm:spPr/>
      <dgm:t>
        <a:bodyPr/>
        <a:lstStyle/>
        <a:p>
          <a:endParaRPr lang="en-US"/>
        </a:p>
      </dgm:t>
    </dgm:pt>
    <dgm:pt modelId="{B45B0D8D-0005-445D-8750-F08FA4133C2A}" type="sibTrans" cxnId="{CCCBDB4C-0DFE-48C3-AC17-70C875DCFFA4}">
      <dgm:prSet/>
      <dgm:spPr/>
      <dgm:t>
        <a:bodyPr/>
        <a:lstStyle/>
        <a:p>
          <a:endParaRPr lang="en-US"/>
        </a:p>
      </dgm:t>
    </dgm:pt>
    <dgm:pt modelId="{57B21D6D-FCAF-41B8-97CE-4B5E29C37276}">
      <dgm:prSet/>
      <dgm:spPr/>
      <dgm:t>
        <a:bodyPr/>
        <a:lstStyle/>
        <a:p>
          <a:r>
            <a:rPr lang="en-US" dirty="0"/>
            <a:t>Regional climates and EV sales</a:t>
          </a:r>
        </a:p>
      </dgm:t>
    </dgm:pt>
    <dgm:pt modelId="{89748134-E910-4237-AAAE-684027C29743}" type="parTrans" cxnId="{F13ED78F-2359-4366-A6EA-880B2D664610}">
      <dgm:prSet/>
      <dgm:spPr/>
      <dgm:t>
        <a:bodyPr/>
        <a:lstStyle/>
        <a:p>
          <a:endParaRPr lang="en-US"/>
        </a:p>
      </dgm:t>
    </dgm:pt>
    <dgm:pt modelId="{71D9DBFE-5C97-4136-A30D-A738C8644EF9}" type="sibTrans" cxnId="{F13ED78F-2359-4366-A6EA-880B2D664610}">
      <dgm:prSet/>
      <dgm:spPr/>
      <dgm:t>
        <a:bodyPr/>
        <a:lstStyle/>
        <a:p>
          <a:endParaRPr lang="en-US"/>
        </a:p>
      </dgm:t>
    </dgm:pt>
    <dgm:pt modelId="{23C2C3AE-3AF7-4D2A-8DA6-79DFE02793A8}" type="pres">
      <dgm:prSet presAssocID="{51FE89AF-9391-47C0-BF83-89C0C04DB737}" presName="linear" presStyleCnt="0">
        <dgm:presLayoutVars>
          <dgm:animLvl val="lvl"/>
          <dgm:resizeHandles val="exact"/>
        </dgm:presLayoutVars>
      </dgm:prSet>
      <dgm:spPr/>
    </dgm:pt>
    <dgm:pt modelId="{68FB7E42-0986-4270-B7DF-3CC90A8216BD}" type="pres">
      <dgm:prSet presAssocID="{F3E7CAC9-6A93-4404-86C1-35272F5C48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04B086-6BBB-4F80-A963-330DE497FEDD}" type="pres">
      <dgm:prSet presAssocID="{90CEEB6C-28CB-4489-A2CB-8C16491E4CDA}" presName="spacer" presStyleCnt="0"/>
      <dgm:spPr/>
    </dgm:pt>
    <dgm:pt modelId="{37A6C5FC-239E-4365-B509-7C197E7DA7B0}" type="pres">
      <dgm:prSet presAssocID="{994D41BB-6045-4065-86D9-E4A42F582E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C8791E-6DB2-467E-B187-15A653D3338D}" type="pres">
      <dgm:prSet presAssocID="{B45B0D8D-0005-445D-8750-F08FA4133C2A}" presName="spacer" presStyleCnt="0"/>
      <dgm:spPr/>
    </dgm:pt>
    <dgm:pt modelId="{54FF8A5E-D262-4194-9CFA-A6A13DE9A61C}" type="pres">
      <dgm:prSet presAssocID="{57B21D6D-FCAF-41B8-97CE-4B5E29C372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885848-4D27-460B-A5B5-E21A7D697565}" type="presOf" srcId="{F3E7CAC9-6A93-4404-86C1-35272F5C48AC}" destId="{68FB7E42-0986-4270-B7DF-3CC90A8216BD}" srcOrd="0" destOrd="0" presId="urn:microsoft.com/office/officeart/2005/8/layout/vList2"/>
    <dgm:cxn modelId="{CCCBDB4C-0DFE-48C3-AC17-70C875DCFFA4}" srcId="{51FE89AF-9391-47C0-BF83-89C0C04DB737}" destId="{994D41BB-6045-4065-86D9-E4A42F582E58}" srcOrd="1" destOrd="0" parTransId="{079847D3-6F1A-4116-A39F-9CDF187A4704}" sibTransId="{B45B0D8D-0005-445D-8750-F08FA4133C2A}"/>
    <dgm:cxn modelId="{C8098175-AF16-4D0A-8453-0C699619A11E}" srcId="{51FE89AF-9391-47C0-BF83-89C0C04DB737}" destId="{F3E7CAC9-6A93-4404-86C1-35272F5C48AC}" srcOrd="0" destOrd="0" parTransId="{A9D7F79E-EB52-4B33-AA90-33A8E656E585}" sibTransId="{90CEEB6C-28CB-4489-A2CB-8C16491E4CDA}"/>
    <dgm:cxn modelId="{F13ED78F-2359-4366-A6EA-880B2D664610}" srcId="{51FE89AF-9391-47C0-BF83-89C0C04DB737}" destId="{57B21D6D-FCAF-41B8-97CE-4B5E29C37276}" srcOrd="2" destOrd="0" parTransId="{89748134-E910-4237-AAAE-684027C29743}" sibTransId="{71D9DBFE-5C97-4136-A30D-A738C8644EF9}"/>
    <dgm:cxn modelId="{DD2FF39E-5D9A-4476-8D9F-9EF0F99B2256}" type="presOf" srcId="{51FE89AF-9391-47C0-BF83-89C0C04DB737}" destId="{23C2C3AE-3AF7-4D2A-8DA6-79DFE02793A8}" srcOrd="0" destOrd="0" presId="urn:microsoft.com/office/officeart/2005/8/layout/vList2"/>
    <dgm:cxn modelId="{8D2225C1-1A8A-4C52-AAA0-683DB6BFF5AF}" type="presOf" srcId="{57B21D6D-FCAF-41B8-97CE-4B5E29C37276}" destId="{54FF8A5E-D262-4194-9CFA-A6A13DE9A61C}" srcOrd="0" destOrd="0" presId="urn:microsoft.com/office/officeart/2005/8/layout/vList2"/>
    <dgm:cxn modelId="{0732A4EF-B8E3-4C96-8DC8-2B78ED57FE5E}" type="presOf" srcId="{994D41BB-6045-4065-86D9-E4A42F582E58}" destId="{37A6C5FC-239E-4365-B509-7C197E7DA7B0}" srcOrd="0" destOrd="0" presId="urn:microsoft.com/office/officeart/2005/8/layout/vList2"/>
    <dgm:cxn modelId="{548D8A63-3F79-4491-9AC8-517606DBCA70}" type="presParOf" srcId="{23C2C3AE-3AF7-4D2A-8DA6-79DFE02793A8}" destId="{68FB7E42-0986-4270-B7DF-3CC90A8216BD}" srcOrd="0" destOrd="0" presId="urn:microsoft.com/office/officeart/2005/8/layout/vList2"/>
    <dgm:cxn modelId="{DA917A75-E0AC-421E-AEDE-B4799E8FF382}" type="presParOf" srcId="{23C2C3AE-3AF7-4D2A-8DA6-79DFE02793A8}" destId="{B304B086-6BBB-4F80-A963-330DE497FEDD}" srcOrd="1" destOrd="0" presId="urn:microsoft.com/office/officeart/2005/8/layout/vList2"/>
    <dgm:cxn modelId="{7DC76AD6-14CE-4B7F-8C5F-892F9A910BF5}" type="presParOf" srcId="{23C2C3AE-3AF7-4D2A-8DA6-79DFE02793A8}" destId="{37A6C5FC-239E-4365-B509-7C197E7DA7B0}" srcOrd="2" destOrd="0" presId="urn:microsoft.com/office/officeart/2005/8/layout/vList2"/>
    <dgm:cxn modelId="{460C8692-2D34-4D74-9330-0AEB990407C1}" type="presParOf" srcId="{23C2C3AE-3AF7-4D2A-8DA6-79DFE02793A8}" destId="{95C8791E-6DB2-467E-B187-15A653D3338D}" srcOrd="3" destOrd="0" presId="urn:microsoft.com/office/officeart/2005/8/layout/vList2"/>
    <dgm:cxn modelId="{0E9D01E2-0432-4BD3-A438-DEAE7A365712}" type="presParOf" srcId="{23C2C3AE-3AF7-4D2A-8DA6-79DFE02793A8}" destId="{54FF8A5E-D262-4194-9CFA-A6A13DE9A6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/>
            <a:t>Median household income of families with EV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What areas own the most (Cost of Living)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9CC1F7E2-819F-43BE-846F-232371D5FE5D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EBE19BE6-4EFB-4F76-AA46-FB5A78E32168}" type="pres">
      <dgm:prSet presAssocID="{B6240BFF-35DB-43C2-BCCE-4FE6E3E199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CFE6B3-8833-44AB-89B0-AED72340146F}" type="pres">
      <dgm:prSet presAssocID="{0D0A4BC4-9A10-431A-BACD-0384C494B6D4}" presName="spacer" presStyleCnt="0"/>
      <dgm:spPr/>
    </dgm:pt>
    <dgm:pt modelId="{34440A2A-7885-415D-924D-59BDB72CAED7}" type="pres">
      <dgm:prSet presAssocID="{8324DACB-821F-4636-AAFB-F09813DABB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F124E191-8F2C-41F8-9F38-59875EB85D74}" type="presOf" srcId="{8324DACB-821F-4636-AAFB-F09813DABB00}" destId="{34440A2A-7885-415D-924D-59BDB72CAED7}" srcOrd="0" destOrd="0" presId="urn:microsoft.com/office/officeart/2005/8/layout/vList2"/>
    <dgm:cxn modelId="{501E30D2-A831-4396-A089-E083C15CDB8A}" type="presOf" srcId="{B6240BFF-35DB-43C2-BCCE-4FE6E3E19968}" destId="{EBE19BE6-4EFB-4F76-AA46-FB5A78E32168}" srcOrd="0" destOrd="0" presId="urn:microsoft.com/office/officeart/2005/8/layout/vList2"/>
    <dgm:cxn modelId="{9E4F11E2-2A97-4F3D-8F03-7D748AD7F003}" type="presOf" srcId="{7C1463DF-6BD3-452B-BB18-B90260D5D4B9}" destId="{9CC1F7E2-819F-43BE-846F-232371D5FE5D}" srcOrd="0" destOrd="0" presId="urn:microsoft.com/office/officeart/2005/8/layout/vList2"/>
    <dgm:cxn modelId="{E51A33ED-69B2-425C-9C16-B1CB2D929B75}" type="presParOf" srcId="{9CC1F7E2-819F-43BE-846F-232371D5FE5D}" destId="{EBE19BE6-4EFB-4F76-AA46-FB5A78E32168}" srcOrd="0" destOrd="0" presId="urn:microsoft.com/office/officeart/2005/8/layout/vList2"/>
    <dgm:cxn modelId="{4B6AFEA6-2B47-42B9-B7E8-9F74B3CC2B74}" type="presParOf" srcId="{9CC1F7E2-819F-43BE-846F-232371D5FE5D}" destId="{3CCFE6B3-8833-44AB-89B0-AED72340146F}" srcOrd="1" destOrd="0" presId="urn:microsoft.com/office/officeart/2005/8/layout/vList2"/>
    <dgm:cxn modelId="{0F30C027-A9D6-49CC-84C7-30CC9B9B5119}" type="presParOf" srcId="{9CC1F7E2-819F-43BE-846F-232371D5FE5D}" destId="{34440A2A-7885-415D-924D-59BDB72CAE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C1F7E2-819F-43BE-846F-232371D5FE5D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E4F11E2-2A97-4F3D-8F03-7D748AD7F003}" type="presOf" srcId="{7C1463DF-6BD3-452B-BB18-B90260D5D4B9}" destId="{9CC1F7E2-819F-43BE-846F-232371D5FE5D}" srcOrd="0" destOrd="0" presId="urn:microsoft.com/office/officeart/2005/8/layout/vList2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 dirty="0"/>
            <a:t>Top 5 lists do not share any common states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No perceived correlation between state HMI and </a:t>
          </a:r>
          <a:r>
            <a:rPr lang="en-US" dirty="0" err="1"/>
            <a:t>Evs</a:t>
          </a:r>
          <a:r>
            <a:rPr lang="en-US" dirty="0"/>
            <a:t> owned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82E8E7AB-E8EB-41D9-81C0-40867996327F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49599ABC-6574-4ED9-926D-1C080FAC84EE}" type="pres">
      <dgm:prSet presAssocID="{B6240BFF-35DB-43C2-BCCE-4FE6E3E199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A2AE2E-7FD0-4BAC-8630-467AC955112B}" type="pres">
      <dgm:prSet presAssocID="{0D0A4BC4-9A10-431A-BACD-0384C494B6D4}" presName="spacer" presStyleCnt="0"/>
      <dgm:spPr/>
    </dgm:pt>
    <dgm:pt modelId="{1040B0F1-2914-4A86-9642-53630673A38B}" type="pres">
      <dgm:prSet presAssocID="{8324DACB-821F-4636-AAFB-F09813DABB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7F62546C-007D-46A3-859D-EB20D2444CDE}" type="presOf" srcId="{B6240BFF-35DB-43C2-BCCE-4FE6E3E19968}" destId="{49599ABC-6574-4ED9-926D-1C080FAC84EE}" srcOrd="0" destOrd="0" presId="urn:microsoft.com/office/officeart/2005/8/layout/vList2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0F79B992-0EF2-475C-99C2-0D4B1BEB1672}" type="presOf" srcId="{8324DACB-821F-4636-AAFB-F09813DABB00}" destId="{1040B0F1-2914-4A86-9642-53630673A38B}" srcOrd="0" destOrd="0" presId="urn:microsoft.com/office/officeart/2005/8/layout/vList2"/>
    <dgm:cxn modelId="{6F1AF2B4-1AEC-4D10-A878-DEC800FC0CC7}" type="presOf" srcId="{7C1463DF-6BD3-452B-BB18-B90260D5D4B9}" destId="{82E8E7AB-E8EB-41D9-81C0-40867996327F}" srcOrd="0" destOrd="0" presId="urn:microsoft.com/office/officeart/2005/8/layout/vList2"/>
    <dgm:cxn modelId="{B5F78DBB-C4DB-4358-9999-7088756D364F}" type="presParOf" srcId="{82E8E7AB-E8EB-41D9-81C0-40867996327F}" destId="{49599ABC-6574-4ED9-926D-1C080FAC84EE}" srcOrd="0" destOrd="0" presId="urn:microsoft.com/office/officeart/2005/8/layout/vList2"/>
    <dgm:cxn modelId="{FE4EDBC2-8B13-46E9-9461-161EFE0972FC}" type="presParOf" srcId="{82E8E7AB-E8EB-41D9-81C0-40867996327F}" destId="{DFA2AE2E-7FD0-4BAC-8630-467AC955112B}" srcOrd="1" destOrd="0" presId="urn:microsoft.com/office/officeart/2005/8/layout/vList2"/>
    <dgm:cxn modelId="{7798A4ED-9CDD-473A-9422-69359B6A14B9}" type="presParOf" srcId="{82E8E7AB-E8EB-41D9-81C0-40867996327F}" destId="{1040B0F1-2914-4A86-9642-53630673A3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 dirty="0"/>
            <a:t>Bottom 5 lists do not share any common states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No perceived correlation between state HMI and </a:t>
          </a:r>
          <a:r>
            <a:rPr lang="en-US" dirty="0" err="1"/>
            <a:t>Evs</a:t>
          </a:r>
          <a:r>
            <a:rPr lang="en-US" dirty="0"/>
            <a:t> owned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82E8E7AB-E8EB-41D9-81C0-40867996327F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49599ABC-6574-4ED9-926D-1C080FAC84EE}" type="pres">
      <dgm:prSet presAssocID="{B6240BFF-35DB-43C2-BCCE-4FE6E3E199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A2AE2E-7FD0-4BAC-8630-467AC955112B}" type="pres">
      <dgm:prSet presAssocID="{0D0A4BC4-9A10-431A-BACD-0384C494B6D4}" presName="spacer" presStyleCnt="0"/>
      <dgm:spPr/>
    </dgm:pt>
    <dgm:pt modelId="{1040B0F1-2914-4A86-9642-53630673A38B}" type="pres">
      <dgm:prSet presAssocID="{8324DACB-821F-4636-AAFB-F09813DABB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7F62546C-007D-46A3-859D-EB20D2444CDE}" type="presOf" srcId="{B6240BFF-35DB-43C2-BCCE-4FE6E3E19968}" destId="{49599ABC-6574-4ED9-926D-1C080FAC84EE}" srcOrd="0" destOrd="0" presId="urn:microsoft.com/office/officeart/2005/8/layout/vList2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0F79B992-0EF2-475C-99C2-0D4B1BEB1672}" type="presOf" srcId="{8324DACB-821F-4636-AAFB-F09813DABB00}" destId="{1040B0F1-2914-4A86-9642-53630673A38B}" srcOrd="0" destOrd="0" presId="urn:microsoft.com/office/officeart/2005/8/layout/vList2"/>
    <dgm:cxn modelId="{6F1AF2B4-1AEC-4D10-A878-DEC800FC0CC7}" type="presOf" srcId="{7C1463DF-6BD3-452B-BB18-B90260D5D4B9}" destId="{82E8E7AB-E8EB-41D9-81C0-40867996327F}" srcOrd="0" destOrd="0" presId="urn:microsoft.com/office/officeart/2005/8/layout/vList2"/>
    <dgm:cxn modelId="{B5F78DBB-C4DB-4358-9999-7088756D364F}" type="presParOf" srcId="{82E8E7AB-E8EB-41D9-81C0-40867996327F}" destId="{49599ABC-6574-4ED9-926D-1C080FAC84EE}" srcOrd="0" destOrd="0" presId="urn:microsoft.com/office/officeart/2005/8/layout/vList2"/>
    <dgm:cxn modelId="{FE4EDBC2-8B13-46E9-9461-161EFE0972FC}" type="presParOf" srcId="{82E8E7AB-E8EB-41D9-81C0-40867996327F}" destId="{DFA2AE2E-7FD0-4BAC-8630-467AC955112B}" srcOrd="1" destOrd="0" presId="urn:microsoft.com/office/officeart/2005/8/layout/vList2"/>
    <dgm:cxn modelId="{7798A4ED-9CDD-473A-9422-69359B6A14B9}" type="presParOf" srcId="{82E8E7AB-E8EB-41D9-81C0-40867996327F}" destId="{1040B0F1-2914-4A86-9642-53630673A3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 dirty="0"/>
            <a:t>Move from analyzing based on State level to City/County level.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Rural vs Urban areas could have a drastic difference in HMI and EV ownership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8EB40BF2-272A-49E3-BF75-C74A030E5C75}">
      <dgm:prSet/>
      <dgm:spPr/>
      <dgm:t>
        <a:bodyPr/>
        <a:lstStyle/>
        <a:p>
          <a:r>
            <a:rPr lang="en-US" dirty="0"/>
            <a:t>California as an outlier is affecting the trend, still positive, but not as drastic as scatter plot indicates</a:t>
          </a:r>
        </a:p>
      </dgm:t>
    </dgm:pt>
    <dgm:pt modelId="{5CB7B459-F9B4-43F4-9C2C-C44B8DACB51E}" type="parTrans" cxnId="{0F87B84D-26BA-4998-8F62-6140CE555CA2}">
      <dgm:prSet/>
      <dgm:spPr/>
    </dgm:pt>
    <dgm:pt modelId="{E6CC957C-14D2-4ACB-BFAB-35B3DCA3CF6B}" type="sibTrans" cxnId="{0F87B84D-26BA-4998-8F62-6140CE555CA2}">
      <dgm:prSet/>
      <dgm:spPr/>
      <dgm:t>
        <a:bodyPr/>
        <a:lstStyle/>
        <a:p>
          <a:endParaRPr lang="en-US"/>
        </a:p>
      </dgm:t>
    </dgm:pt>
    <dgm:pt modelId="{9CC1F7E2-819F-43BE-846F-232371D5FE5D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EBE19BE6-4EFB-4F76-AA46-FB5A78E32168}" type="pres">
      <dgm:prSet presAssocID="{B6240BFF-35DB-43C2-BCCE-4FE6E3E199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CFE6B3-8833-44AB-89B0-AED72340146F}" type="pres">
      <dgm:prSet presAssocID="{0D0A4BC4-9A10-431A-BACD-0384C494B6D4}" presName="spacer" presStyleCnt="0"/>
      <dgm:spPr/>
    </dgm:pt>
    <dgm:pt modelId="{34440A2A-7885-415D-924D-59BDB72CAED7}" type="pres">
      <dgm:prSet presAssocID="{8324DACB-821F-4636-AAFB-F09813DABB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AAF81D-055E-41D4-8B60-60BA33CA2DCD}" type="pres">
      <dgm:prSet presAssocID="{DE5A0CC9-9BB0-4C59-AAAB-76B64DCA3C6D}" presName="spacer" presStyleCnt="0"/>
      <dgm:spPr/>
    </dgm:pt>
    <dgm:pt modelId="{F6BFB368-27BE-4F9C-A1D3-BB652332888C}" type="pres">
      <dgm:prSet presAssocID="{8EB40BF2-272A-49E3-BF75-C74A030E5C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1954EA61-0611-4E58-B37E-14E04806CC03}" type="presOf" srcId="{8324DACB-821F-4636-AAFB-F09813DABB00}" destId="{34440A2A-7885-415D-924D-59BDB72CAED7}" srcOrd="0" destOrd="0" presId="urn:microsoft.com/office/officeart/2005/8/layout/vList2"/>
    <dgm:cxn modelId="{0F87B84D-26BA-4998-8F62-6140CE555CA2}" srcId="{7C1463DF-6BD3-452B-BB18-B90260D5D4B9}" destId="{8EB40BF2-272A-49E3-BF75-C74A030E5C75}" srcOrd="2" destOrd="0" parTransId="{5CB7B459-F9B4-43F4-9C2C-C44B8DACB51E}" sibTransId="{E6CC957C-14D2-4ACB-BFAB-35B3DCA3CF6B}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CE6A3CDB-1705-4FDB-9880-E22710FE9CD5}" type="presOf" srcId="{8EB40BF2-272A-49E3-BF75-C74A030E5C75}" destId="{F6BFB368-27BE-4F9C-A1D3-BB652332888C}" srcOrd="0" destOrd="0" presId="urn:microsoft.com/office/officeart/2005/8/layout/vList2"/>
    <dgm:cxn modelId="{38425DE3-BD2B-47C4-913B-E924CC1545A9}" type="presOf" srcId="{B6240BFF-35DB-43C2-BCCE-4FE6E3E19968}" destId="{EBE19BE6-4EFB-4F76-AA46-FB5A78E32168}" srcOrd="0" destOrd="0" presId="urn:microsoft.com/office/officeart/2005/8/layout/vList2"/>
    <dgm:cxn modelId="{219A31FF-E1AA-4B27-A703-79689745A06C}" type="presOf" srcId="{7C1463DF-6BD3-452B-BB18-B90260D5D4B9}" destId="{9CC1F7E2-819F-43BE-846F-232371D5FE5D}" srcOrd="0" destOrd="0" presId="urn:microsoft.com/office/officeart/2005/8/layout/vList2"/>
    <dgm:cxn modelId="{8811F269-E214-4AA3-8EB1-3E7370F58E23}" type="presParOf" srcId="{9CC1F7E2-819F-43BE-846F-232371D5FE5D}" destId="{EBE19BE6-4EFB-4F76-AA46-FB5A78E32168}" srcOrd="0" destOrd="0" presId="urn:microsoft.com/office/officeart/2005/8/layout/vList2"/>
    <dgm:cxn modelId="{E9485E7C-8BF7-4DE2-8DC6-AAA19A92532C}" type="presParOf" srcId="{9CC1F7E2-819F-43BE-846F-232371D5FE5D}" destId="{3CCFE6B3-8833-44AB-89B0-AED72340146F}" srcOrd="1" destOrd="0" presId="urn:microsoft.com/office/officeart/2005/8/layout/vList2"/>
    <dgm:cxn modelId="{D3F05EFB-33B1-455C-A975-BE725DDDF5B7}" type="presParOf" srcId="{9CC1F7E2-819F-43BE-846F-232371D5FE5D}" destId="{34440A2A-7885-415D-924D-59BDB72CAED7}" srcOrd="2" destOrd="0" presId="urn:microsoft.com/office/officeart/2005/8/layout/vList2"/>
    <dgm:cxn modelId="{DFD1D4FD-CBE3-4DFA-9BE8-A09E9B235D69}" type="presParOf" srcId="{9CC1F7E2-819F-43BE-846F-232371D5FE5D}" destId="{65AAF81D-055E-41D4-8B60-60BA33CA2DCD}" srcOrd="3" destOrd="0" presId="urn:microsoft.com/office/officeart/2005/8/layout/vList2"/>
    <dgm:cxn modelId="{538DCFDF-066F-413D-879B-82181A461AB9}" type="presParOf" srcId="{9CC1F7E2-819F-43BE-846F-232371D5FE5D}" destId="{F6BFB368-27BE-4F9C-A1D3-BB65233288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5D7063-D3B9-4992-B7E0-BF68D0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FE0250-159B-4488-ACE2-9E703CBE993B}">
      <dgm:prSet/>
      <dgm:spPr/>
      <dgm:t>
        <a:bodyPr/>
        <a:lstStyle/>
        <a:p>
          <a:r>
            <a:rPr lang="en-US"/>
            <a:t>Do prevailing weather conditions impact EV sales</a:t>
          </a:r>
        </a:p>
      </dgm:t>
    </dgm:pt>
    <dgm:pt modelId="{003CAB1D-B1E9-4388-B735-8AA210C3EFCC}" type="parTrans" cxnId="{B39BB6AE-1572-4B18-9C44-CB00AEA04321}">
      <dgm:prSet/>
      <dgm:spPr/>
      <dgm:t>
        <a:bodyPr/>
        <a:lstStyle/>
        <a:p>
          <a:endParaRPr lang="en-US"/>
        </a:p>
      </dgm:t>
    </dgm:pt>
    <dgm:pt modelId="{3822D256-F9A8-4D09-A7DD-F0432D4A5A50}" type="sibTrans" cxnId="{B39BB6AE-1572-4B18-9C44-CB00AEA04321}">
      <dgm:prSet/>
      <dgm:spPr/>
      <dgm:t>
        <a:bodyPr/>
        <a:lstStyle/>
        <a:p>
          <a:endParaRPr lang="en-US"/>
        </a:p>
      </dgm:t>
    </dgm:pt>
    <dgm:pt modelId="{5EE24C1E-7C01-4E60-A1A7-7E9048B91754}">
      <dgm:prSet/>
      <dgm:spPr/>
      <dgm:t>
        <a:bodyPr/>
        <a:lstStyle/>
        <a:p>
          <a:r>
            <a:rPr lang="en-US"/>
            <a:t>What weather conditions predominate EV population</a:t>
          </a:r>
        </a:p>
      </dgm:t>
    </dgm:pt>
    <dgm:pt modelId="{D376554E-95FA-4019-995A-198F70E50B1C}" type="parTrans" cxnId="{CB89A424-A3BE-4BD7-AA0F-A1D00D8AC76C}">
      <dgm:prSet/>
      <dgm:spPr/>
      <dgm:t>
        <a:bodyPr/>
        <a:lstStyle/>
        <a:p>
          <a:endParaRPr lang="en-US"/>
        </a:p>
      </dgm:t>
    </dgm:pt>
    <dgm:pt modelId="{DD1FB754-9414-4FC6-B8B1-CA30E902BDB3}" type="sibTrans" cxnId="{CB89A424-A3BE-4BD7-AA0F-A1D00D8AC76C}">
      <dgm:prSet/>
      <dgm:spPr/>
      <dgm:t>
        <a:bodyPr/>
        <a:lstStyle/>
        <a:p>
          <a:endParaRPr lang="en-US"/>
        </a:p>
      </dgm:t>
    </dgm:pt>
    <dgm:pt modelId="{0B797D15-E37C-44FA-A297-9A8CBCB3300C}" type="pres">
      <dgm:prSet presAssocID="{945D7063-D3B9-4992-B7E0-BF68D07AECC6}" presName="linear" presStyleCnt="0">
        <dgm:presLayoutVars>
          <dgm:animLvl val="lvl"/>
          <dgm:resizeHandles val="exact"/>
        </dgm:presLayoutVars>
      </dgm:prSet>
      <dgm:spPr/>
    </dgm:pt>
    <dgm:pt modelId="{D93B7F2D-D179-4938-8AB7-92A39DFF04F3}" type="pres">
      <dgm:prSet presAssocID="{43FE0250-159B-4488-ACE2-9E703CBE99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455122-5640-4F81-A6E9-9799150CA13C}" type="pres">
      <dgm:prSet presAssocID="{3822D256-F9A8-4D09-A7DD-F0432D4A5A50}" presName="spacer" presStyleCnt="0"/>
      <dgm:spPr/>
    </dgm:pt>
    <dgm:pt modelId="{5376664A-C3BA-4A48-8079-F1E29950F344}" type="pres">
      <dgm:prSet presAssocID="{5EE24C1E-7C01-4E60-A1A7-7E9048B917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419000-C538-42FF-B2D6-E9191D041A66}" type="presOf" srcId="{43FE0250-159B-4488-ACE2-9E703CBE993B}" destId="{D93B7F2D-D179-4938-8AB7-92A39DFF04F3}" srcOrd="0" destOrd="0" presId="urn:microsoft.com/office/officeart/2005/8/layout/vList2"/>
    <dgm:cxn modelId="{CB89A424-A3BE-4BD7-AA0F-A1D00D8AC76C}" srcId="{945D7063-D3B9-4992-B7E0-BF68D07AECC6}" destId="{5EE24C1E-7C01-4E60-A1A7-7E9048B91754}" srcOrd="1" destOrd="0" parTransId="{D376554E-95FA-4019-995A-198F70E50B1C}" sibTransId="{DD1FB754-9414-4FC6-B8B1-CA30E902BDB3}"/>
    <dgm:cxn modelId="{3DB25363-59F0-4ED4-BA03-85837B601777}" type="presOf" srcId="{5EE24C1E-7C01-4E60-A1A7-7E9048B91754}" destId="{5376664A-C3BA-4A48-8079-F1E29950F344}" srcOrd="0" destOrd="0" presId="urn:microsoft.com/office/officeart/2005/8/layout/vList2"/>
    <dgm:cxn modelId="{B39BB6AE-1572-4B18-9C44-CB00AEA04321}" srcId="{945D7063-D3B9-4992-B7E0-BF68D07AECC6}" destId="{43FE0250-159B-4488-ACE2-9E703CBE993B}" srcOrd="0" destOrd="0" parTransId="{003CAB1D-B1E9-4388-B735-8AA210C3EFCC}" sibTransId="{3822D256-F9A8-4D09-A7DD-F0432D4A5A50}"/>
    <dgm:cxn modelId="{93ADA7F0-3B3F-4287-BD25-DD599D86801D}" type="presOf" srcId="{945D7063-D3B9-4992-B7E0-BF68D07AECC6}" destId="{0B797D15-E37C-44FA-A297-9A8CBCB3300C}" srcOrd="0" destOrd="0" presId="urn:microsoft.com/office/officeart/2005/8/layout/vList2"/>
    <dgm:cxn modelId="{528E520A-E80C-4236-92BB-94346F281EB9}" type="presParOf" srcId="{0B797D15-E37C-44FA-A297-9A8CBCB3300C}" destId="{D93B7F2D-D179-4938-8AB7-92A39DFF04F3}" srcOrd="0" destOrd="0" presId="urn:microsoft.com/office/officeart/2005/8/layout/vList2"/>
    <dgm:cxn modelId="{9B586117-FD5C-4C7E-B43A-0EC6871F97F9}" type="presParOf" srcId="{0B797D15-E37C-44FA-A297-9A8CBCB3300C}" destId="{FD455122-5640-4F81-A6E9-9799150CA13C}" srcOrd="1" destOrd="0" presId="urn:microsoft.com/office/officeart/2005/8/layout/vList2"/>
    <dgm:cxn modelId="{4C658DFC-83D7-46B4-A9D6-C851EDA25A66}" type="presParOf" srcId="{0B797D15-E37C-44FA-A297-9A8CBCB3300C}" destId="{5376664A-C3BA-4A48-8079-F1E29950F3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1C2A01-5A2A-4EF6-9943-44D393B3CE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E2B520-7E7A-465A-AF89-4FA42C084E9C}">
      <dgm:prSet/>
      <dgm:spPr/>
      <dgm:t>
        <a:bodyPr/>
        <a:lstStyle/>
        <a:p>
          <a:r>
            <a:rPr lang="en-US"/>
            <a:t>Has the sale of EVs lowered Carbon Emissions?</a:t>
          </a:r>
        </a:p>
      </dgm:t>
    </dgm:pt>
    <dgm:pt modelId="{137B3F72-E704-4324-A006-9815DB2C8E9C}" type="parTrans" cxnId="{C8E8C200-4F22-45E1-910F-22BA4741C040}">
      <dgm:prSet/>
      <dgm:spPr/>
      <dgm:t>
        <a:bodyPr/>
        <a:lstStyle/>
        <a:p>
          <a:endParaRPr lang="en-US"/>
        </a:p>
      </dgm:t>
    </dgm:pt>
    <dgm:pt modelId="{5AA69EDB-1615-467B-A215-627A317F8B24}" type="sibTrans" cxnId="{C8E8C200-4F22-45E1-910F-22BA4741C040}">
      <dgm:prSet/>
      <dgm:spPr/>
      <dgm:t>
        <a:bodyPr/>
        <a:lstStyle/>
        <a:p>
          <a:endParaRPr lang="en-US"/>
        </a:p>
      </dgm:t>
    </dgm:pt>
    <dgm:pt modelId="{11A27F9E-7B0A-42B2-9ABA-6A1810FE1054}">
      <dgm:prSet/>
      <dgm:spPr/>
      <dgm:t>
        <a:bodyPr/>
        <a:lstStyle/>
        <a:p>
          <a:r>
            <a:rPr lang="en-US"/>
            <a:t>If so, by how much?</a:t>
          </a:r>
        </a:p>
      </dgm:t>
    </dgm:pt>
    <dgm:pt modelId="{436D334E-4817-45C2-BCE0-4F9E50166D50}" type="parTrans" cxnId="{A199414F-089B-4482-AF55-BD5F48193DCF}">
      <dgm:prSet/>
      <dgm:spPr/>
      <dgm:t>
        <a:bodyPr/>
        <a:lstStyle/>
        <a:p>
          <a:endParaRPr lang="en-US"/>
        </a:p>
      </dgm:t>
    </dgm:pt>
    <dgm:pt modelId="{32D7193F-6ABB-4683-8016-37620E1BDD15}" type="sibTrans" cxnId="{A199414F-089B-4482-AF55-BD5F48193DCF}">
      <dgm:prSet/>
      <dgm:spPr/>
      <dgm:t>
        <a:bodyPr/>
        <a:lstStyle/>
        <a:p>
          <a:endParaRPr lang="en-US"/>
        </a:p>
      </dgm:t>
    </dgm:pt>
    <dgm:pt modelId="{CD516284-595F-4C87-9143-D89445F0040D}">
      <dgm:prSet/>
      <dgm:spPr/>
      <dgm:t>
        <a:bodyPr/>
        <a:lstStyle/>
        <a:p>
          <a:r>
            <a:rPr lang="en-US"/>
            <a:t>Has the production of electricity raised Carbon Emissions?</a:t>
          </a:r>
        </a:p>
      </dgm:t>
    </dgm:pt>
    <dgm:pt modelId="{F66FDD3F-367D-49EF-BB05-016317FA14B0}" type="parTrans" cxnId="{1C48D4D6-B555-474B-83AE-0DFDD117E115}">
      <dgm:prSet/>
      <dgm:spPr/>
      <dgm:t>
        <a:bodyPr/>
        <a:lstStyle/>
        <a:p>
          <a:endParaRPr lang="en-US"/>
        </a:p>
      </dgm:t>
    </dgm:pt>
    <dgm:pt modelId="{597BCE93-F48A-491A-B0EE-B6A284E74C74}" type="sibTrans" cxnId="{1C48D4D6-B555-474B-83AE-0DFDD117E115}">
      <dgm:prSet/>
      <dgm:spPr/>
      <dgm:t>
        <a:bodyPr/>
        <a:lstStyle/>
        <a:p>
          <a:endParaRPr lang="en-US"/>
        </a:p>
      </dgm:t>
    </dgm:pt>
    <dgm:pt modelId="{16E12148-F0EA-4AEF-BE4E-6B05D0CFC9FA}" type="pres">
      <dgm:prSet presAssocID="{0B1C2A01-5A2A-4EF6-9943-44D393B3CE8B}" presName="linear" presStyleCnt="0">
        <dgm:presLayoutVars>
          <dgm:animLvl val="lvl"/>
          <dgm:resizeHandles val="exact"/>
        </dgm:presLayoutVars>
      </dgm:prSet>
      <dgm:spPr/>
    </dgm:pt>
    <dgm:pt modelId="{06BE1A8C-BA00-4B04-84B0-DF5C10285B50}" type="pres">
      <dgm:prSet presAssocID="{23E2B520-7E7A-465A-AF89-4FA42C084E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A8ED6E-A560-4E4E-A9CD-CEDC15180450}" type="pres">
      <dgm:prSet presAssocID="{5AA69EDB-1615-467B-A215-627A317F8B24}" presName="spacer" presStyleCnt="0"/>
      <dgm:spPr/>
    </dgm:pt>
    <dgm:pt modelId="{FA57FF20-7A11-4D38-947B-DAD949DFA214}" type="pres">
      <dgm:prSet presAssocID="{11A27F9E-7B0A-42B2-9ABA-6A1810FE10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6E980E-2B7B-458F-8DCF-832C7E6EBAEB}" type="pres">
      <dgm:prSet presAssocID="{32D7193F-6ABB-4683-8016-37620E1BDD15}" presName="spacer" presStyleCnt="0"/>
      <dgm:spPr/>
    </dgm:pt>
    <dgm:pt modelId="{8FF6A37B-9C21-48DE-ADF5-3CD192DBFD8A}" type="pres">
      <dgm:prSet presAssocID="{CD516284-595F-4C87-9143-D89445F004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E8C200-4F22-45E1-910F-22BA4741C040}" srcId="{0B1C2A01-5A2A-4EF6-9943-44D393B3CE8B}" destId="{23E2B520-7E7A-465A-AF89-4FA42C084E9C}" srcOrd="0" destOrd="0" parTransId="{137B3F72-E704-4324-A006-9815DB2C8E9C}" sibTransId="{5AA69EDB-1615-467B-A215-627A317F8B24}"/>
    <dgm:cxn modelId="{33392F45-E790-40B4-98E5-B50F3DE4ADAF}" type="presOf" srcId="{0B1C2A01-5A2A-4EF6-9943-44D393B3CE8B}" destId="{16E12148-F0EA-4AEF-BE4E-6B05D0CFC9FA}" srcOrd="0" destOrd="0" presId="urn:microsoft.com/office/officeart/2005/8/layout/vList2"/>
    <dgm:cxn modelId="{A199414F-089B-4482-AF55-BD5F48193DCF}" srcId="{0B1C2A01-5A2A-4EF6-9943-44D393B3CE8B}" destId="{11A27F9E-7B0A-42B2-9ABA-6A1810FE1054}" srcOrd="1" destOrd="0" parTransId="{436D334E-4817-45C2-BCE0-4F9E50166D50}" sibTransId="{32D7193F-6ABB-4683-8016-37620E1BDD15}"/>
    <dgm:cxn modelId="{101D9691-5232-4218-8911-E42858F57F8F}" type="presOf" srcId="{23E2B520-7E7A-465A-AF89-4FA42C084E9C}" destId="{06BE1A8C-BA00-4B04-84B0-DF5C10285B50}" srcOrd="0" destOrd="0" presId="urn:microsoft.com/office/officeart/2005/8/layout/vList2"/>
    <dgm:cxn modelId="{D8C4E9C4-4F93-447C-A570-929A782BB308}" type="presOf" srcId="{CD516284-595F-4C87-9143-D89445F0040D}" destId="{8FF6A37B-9C21-48DE-ADF5-3CD192DBFD8A}" srcOrd="0" destOrd="0" presId="urn:microsoft.com/office/officeart/2005/8/layout/vList2"/>
    <dgm:cxn modelId="{9AEBBDC7-F43A-4E92-BAF3-96018A511AFA}" type="presOf" srcId="{11A27F9E-7B0A-42B2-9ABA-6A1810FE1054}" destId="{FA57FF20-7A11-4D38-947B-DAD949DFA214}" srcOrd="0" destOrd="0" presId="urn:microsoft.com/office/officeart/2005/8/layout/vList2"/>
    <dgm:cxn modelId="{1C48D4D6-B555-474B-83AE-0DFDD117E115}" srcId="{0B1C2A01-5A2A-4EF6-9943-44D393B3CE8B}" destId="{CD516284-595F-4C87-9143-D89445F0040D}" srcOrd="2" destOrd="0" parTransId="{F66FDD3F-367D-49EF-BB05-016317FA14B0}" sibTransId="{597BCE93-F48A-491A-B0EE-B6A284E74C74}"/>
    <dgm:cxn modelId="{534E6C6E-E8D2-4649-8519-0CE1154FC5B5}" type="presParOf" srcId="{16E12148-F0EA-4AEF-BE4E-6B05D0CFC9FA}" destId="{06BE1A8C-BA00-4B04-84B0-DF5C10285B50}" srcOrd="0" destOrd="0" presId="urn:microsoft.com/office/officeart/2005/8/layout/vList2"/>
    <dgm:cxn modelId="{006BF43F-C173-460E-91A7-3E46D0538AAE}" type="presParOf" srcId="{16E12148-F0EA-4AEF-BE4E-6B05D0CFC9FA}" destId="{2AA8ED6E-A560-4E4E-A9CD-CEDC15180450}" srcOrd="1" destOrd="0" presId="urn:microsoft.com/office/officeart/2005/8/layout/vList2"/>
    <dgm:cxn modelId="{2BC06C66-4A1A-4428-A590-42AB2CBE7187}" type="presParOf" srcId="{16E12148-F0EA-4AEF-BE4E-6B05D0CFC9FA}" destId="{FA57FF20-7A11-4D38-947B-DAD949DFA214}" srcOrd="2" destOrd="0" presId="urn:microsoft.com/office/officeart/2005/8/layout/vList2"/>
    <dgm:cxn modelId="{92347884-2E15-43FD-BD9F-F81F9A0B9B12}" type="presParOf" srcId="{16E12148-F0EA-4AEF-BE4E-6B05D0CFC9FA}" destId="{B06E980E-2B7B-458F-8DCF-832C7E6EBAEB}" srcOrd="3" destOrd="0" presId="urn:microsoft.com/office/officeart/2005/8/layout/vList2"/>
    <dgm:cxn modelId="{ADA61B93-2324-4118-BE7E-E3BFE24B2D04}" type="presParOf" srcId="{16E12148-F0EA-4AEF-BE4E-6B05D0CFC9FA}" destId="{8FF6A37B-9C21-48DE-ADF5-3CD192DBFD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7E42-0986-4270-B7DF-3CC90A8216BD}">
      <dsp:nvSpPr>
        <dsp:cNvPr id="0" name=""/>
        <dsp:cNvSpPr/>
      </dsp:nvSpPr>
      <dsp:spPr>
        <a:xfrm>
          <a:off x="0" y="12756"/>
          <a:ext cx="6367912" cy="2028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Impact on Carbon Emissions</a:t>
          </a:r>
        </a:p>
      </dsp:txBody>
      <dsp:txXfrm>
        <a:off x="99037" y="111793"/>
        <a:ext cx="6169838" cy="1830706"/>
      </dsp:txXfrm>
    </dsp:sp>
    <dsp:sp modelId="{37A6C5FC-239E-4365-B509-7C197E7DA7B0}">
      <dsp:nvSpPr>
        <dsp:cNvPr id="0" name=""/>
        <dsp:cNvSpPr/>
      </dsp:nvSpPr>
      <dsp:spPr>
        <a:xfrm>
          <a:off x="0" y="2188416"/>
          <a:ext cx="6367912" cy="20287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Census data v median household income</a:t>
          </a:r>
        </a:p>
      </dsp:txBody>
      <dsp:txXfrm>
        <a:off x="99037" y="2287453"/>
        <a:ext cx="6169838" cy="1830706"/>
      </dsp:txXfrm>
    </dsp:sp>
    <dsp:sp modelId="{54FF8A5E-D262-4194-9CFA-A6A13DE9A61C}">
      <dsp:nvSpPr>
        <dsp:cNvPr id="0" name=""/>
        <dsp:cNvSpPr/>
      </dsp:nvSpPr>
      <dsp:spPr>
        <a:xfrm>
          <a:off x="0" y="4364076"/>
          <a:ext cx="6367912" cy="2028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Regional climates and EV sales</a:t>
          </a:r>
        </a:p>
      </dsp:txBody>
      <dsp:txXfrm>
        <a:off x="99037" y="4463113"/>
        <a:ext cx="6169838" cy="1830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19BE6-4EFB-4F76-AA46-FB5A78E32168}">
      <dsp:nvSpPr>
        <dsp:cNvPr id="0" name=""/>
        <dsp:cNvSpPr/>
      </dsp:nvSpPr>
      <dsp:spPr>
        <a:xfrm>
          <a:off x="0" y="42726"/>
          <a:ext cx="6367912" cy="307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Median household income of families with EV</a:t>
          </a:r>
        </a:p>
      </dsp:txBody>
      <dsp:txXfrm>
        <a:off x="150326" y="193052"/>
        <a:ext cx="6067260" cy="2778787"/>
      </dsp:txXfrm>
    </dsp:sp>
    <dsp:sp modelId="{34440A2A-7885-415D-924D-59BDB72CAED7}">
      <dsp:nvSpPr>
        <dsp:cNvPr id="0" name=""/>
        <dsp:cNvSpPr/>
      </dsp:nvSpPr>
      <dsp:spPr>
        <a:xfrm>
          <a:off x="0" y="3283446"/>
          <a:ext cx="6367912" cy="30794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What areas own the most (Cost of Living)</a:t>
          </a:r>
        </a:p>
      </dsp:txBody>
      <dsp:txXfrm>
        <a:off x="150326" y="3433772"/>
        <a:ext cx="6067260" cy="277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9ABC-6574-4ED9-926D-1C080FAC84EE}">
      <dsp:nvSpPr>
        <dsp:cNvPr id="0" name=""/>
        <dsp:cNvSpPr/>
      </dsp:nvSpPr>
      <dsp:spPr>
        <a:xfrm>
          <a:off x="0" y="8251"/>
          <a:ext cx="7632833" cy="9534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5 lists do not share any common states</a:t>
          </a:r>
        </a:p>
      </dsp:txBody>
      <dsp:txXfrm>
        <a:off x="46541" y="54792"/>
        <a:ext cx="7539751" cy="860321"/>
      </dsp:txXfrm>
    </dsp:sp>
    <dsp:sp modelId="{1040B0F1-2914-4A86-9642-53630673A38B}">
      <dsp:nvSpPr>
        <dsp:cNvPr id="0" name=""/>
        <dsp:cNvSpPr/>
      </dsp:nvSpPr>
      <dsp:spPr>
        <a:xfrm>
          <a:off x="0" y="1030775"/>
          <a:ext cx="7632833" cy="95340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perceived correlation between state HMI and </a:t>
          </a:r>
          <a:r>
            <a:rPr lang="en-US" sz="2400" kern="1200" dirty="0" err="1"/>
            <a:t>Evs</a:t>
          </a:r>
          <a:r>
            <a:rPr lang="en-US" sz="2400" kern="1200" dirty="0"/>
            <a:t> owned</a:t>
          </a:r>
        </a:p>
      </dsp:txBody>
      <dsp:txXfrm>
        <a:off x="46541" y="1077316"/>
        <a:ext cx="7539751" cy="860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9ABC-6574-4ED9-926D-1C080FAC84EE}">
      <dsp:nvSpPr>
        <dsp:cNvPr id="0" name=""/>
        <dsp:cNvSpPr/>
      </dsp:nvSpPr>
      <dsp:spPr>
        <a:xfrm>
          <a:off x="0" y="294041"/>
          <a:ext cx="6675626" cy="479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Bottom 5 lists do not share any common states</a:t>
          </a:r>
        </a:p>
      </dsp:txBody>
      <dsp:txXfrm>
        <a:off x="23417" y="317458"/>
        <a:ext cx="6628792" cy="432866"/>
      </dsp:txXfrm>
    </dsp:sp>
    <dsp:sp modelId="{1040B0F1-2914-4A86-9642-53630673A38B}">
      <dsp:nvSpPr>
        <dsp:cNvPr id="0" name=""/>
        <dsp:cNvSpPr/>
      </dsp:nvSpPr>
      <dsp:spPr>
        <a:xfrm>
          <a:off x="0" y="831341"/>
          <a:ext cx="6675626" cy="4797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perceived correlation between state HMI and </a:t>
          </a:r>
          <a:r>
            <a:rPr lang="en-US" sz="2000" kern="1200" dirty="0" err="1"/>
            <a:t>Evs</a:t>
          </a:r>
          <a:r>
            <a:rPr lang="en-US" sz="2000" kern="1200" dirty="0"/>
            <a:t> owned</a:t>
          </a:r>
        </a:p>
      </dsp:txBody>
      <dsp:txXfrm>
        <a:off x="23417" y="854758"/>
        <a:ext cx="6628792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19BE6-4EFB-4F76-AA46-FB5A78E32168}">
      <dsp:nvSpPr>
        <dsp:cNvPr id="0" name=""/>
        <dsp:cNvSpPr/>
      </dsp:nvSpPr>
      <dsp:spPr>
        <a:xfrm>
          <a:off x="0" y="251914"/>
          <a:ext cx="6367912" cy="19019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Move from analyzing based on State level to City/County level.</a:t>
          </a:r>
        </a:p>
      </dsp:txBody>
      <dsp:txXfrm>
        <a:off x="92847" y="344761"/>
        <a:ext cx="6182218" cy="1716287"/>
      </dsp:txXfrm>
    </dsp:sp>
    <dsp:sp modelId="{34440A2A-7885-415D-924D-59BDB72CAED7}">
      <dsp:nvSpPr>
        <dsp:cNvPr id="0" name=""/>
        <dsp:cNvSpPr/>
      </dsp:nvSpPr>
      <dsp:spPr>
        <a:xfrm>
          <a:off x="0" y="2251815"/>
          <a:ext cx="6367912" cy="190198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Rural vs Urban areas could have a drastic difference in HMI and EV ownership</a:t>
          </a:r>
        </a:p>
      </dsp:txBody>
      <dsp:txXfrm>
        <a:off x="92847" y="2344662"/>
        <a:ext cx="6182218" cy="1716287"/>
      </dsp:txXfrm>
    </dsp:sp>
    <dsp:sp modelId="{F6BFB368-27BE-4F9C-A1D3-BB652332888C}">
      <dsp:nvSpPr>
        <dsp:cNvPr id="0" name=""/>
        <dsp:cNvSpPr/>
      </dsp:nvSpPr>
      <dsp:spPr>
        <a:xfrm>
          <a:off x="0" y="4251717"/>
          <a:ext cx="6367912" cy="19019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California as an outlier is affecting the trend, still positive, but not as drastic as scatter plot indicates</a:t>
          </a:r>
        </a:p>
      </dsp:txBody>
      <dsp:txXfrm>
        <a:off x="92847" y="4344564"/>
        <a:ext cx="6182218" cy="1716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7F2D-D179-4938-8AB7-92A39DFF04F3}">
      <dsp:nvSpPr>
        <dsp:cNvPr id="0" name=""/>
        <dsp:cNvSpPr/>
      </dsp:nvSpPr>
      <dsp:spPr>
        <a:xfrm>
          <a:off x="0" y="607026"/>
          <a:ext cx="6367912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Do prevailing weather conditions impact EV sales</a:t>
          </a:r>
        </a:p>
      </dsp:txBody>
      <dsp:txXfrm>
        <a:off x="123482" y="730508"/>
        <a:ext cx="6120948" cy="2282576"/>
      </dsp:txXfrm>
    </dsp:sp>
    <dsp:sp modelId="{5376664A-C3BA-4A48-8079-F1E29950F344}">
      <dsp:nvSpPr>
        <dsp:cNvPr id="0" name=""/>
        <dsp:cNvSpPr/>
      </dsp:nvSpPr>
      <dsp:spPr>
        <a:xfrm>
          <a:off x="0" y="3269046"/>
          <a:ext cx="6367912" cy="2529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What weather conditions predominate EV population</a:t>
          </a:r>
        </a:p>
      </dsp:txBody>
      <dsp:txXfrm>
        <a:off x="123482" y="3392528"/>
        <a:ext cx="6120948" cy="22825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1A8C-BA00-4B04-84B0-DF5C10285B50}">
      <dsp:nvSpPr>
        <dsp:cNvPr id="0" name=""/>
        <dsp:cNvSpPr/>
      </dsp:nvSpPr>
      <dsp:spPr>
        <a:xfrm>
          <a:off x="0" y="78332"/>
          <a:ext cx="6367912" cy="2013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sale of EVs lowered Carbon Emissions?</a:t>
          </a:r>
        </a:p>
      </dsp:txBody>
      <dsp:txXfrm>
        <a:off x="98309" y="176641"/>
        <a:ext cx="6171294" cy="1817244"/>
      </dsp:txXfrm>
    </dsp:sp>
    <dsp:sp modelId="{FA57FF20-7A11-4D38-947B-DAD949DFA214}">
      <dsp:nvSpPr>
        <dsp:cNvPr id="0" name=""/>
        <dsp:cNvSpPr/>
      </dsp:nvSpPr>
      <dsp:spPr>
        <a:xfrm>
          <a:off x="0" y="2195875"/>
          <a:ext cx="6367912" cy="201386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If so, by how much?</a:t>
          </a:r>
        </a:p>
      </dsp:txBody>
      <dsp:txXfrm>
        <a:off x="98309" y="2294184"/>
        <a:ext cx="6171294" cy="1817244"/>
      </dsp:txXfrm>
    </dsp:sp>
    <dsp:sp modelId="{8FF6A37B-9C21-48DE-ADF5-3CD192DBFD8A}">
      <dsp:nvSpPr>
        <dsp:cNvPr id="0" name=""/>
        <dsp:cNvSpPr/>
      </dsp:nvSpPr>
      <dsp:spPr>
        <a:xfrm>
          <a:off x="0" y="4313417"/>
          <a:ext cx="6367912" cy="20138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production of electricity raised Carbon Emissions?</a:t>
          </a:r>
        </a:p>
      </dsp:txBody>
      <dsp:txXfrm>
        <a:off x="98309" y="4411726"/>
        <a:ext cx="6171294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168C-1DED-48D7-9B04-954054D1FE4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5F59A-C60E-4A7A-B336-760CC0951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 is deceiving as 50/51 states are clustered in a nice linear format (California being the exception)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5F59A-C60E-4A7A-B336-760CC0951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F9C5-E003-44D3-BC33-0D95862D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8E29-3BCE-4EAC-86D0-3A0EBE1C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92FD-2602-40D7-BADA-2847938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1D3-7FA2-4002-9BCB-29102EC7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474-3950-4530-B15F-999E6D9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DAA-D8AF-46AA-9B0E-7FC9763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DD34-AD3E-4ADE-9D4A-F3E35C3C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2B70-438C-4F8C-B446-58D65E10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D0ED-A5AA-4425-9DD3-0858F18C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AB9D-B7B0-4DFC-91E8-973ED0A2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7B58-149F-40A1-95C9-3C992B1A1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1110-BD9B-4154-8120-66FC04FC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680A-501A-4790-9913-06F97BED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35FC-BE6D-43D7-995A-EDD810E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9055-5BFF-4706-A1FF-768DAB0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806-EB33-4C71-9126-AABA609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66BB-58DB-4F00-ACE7-95AC2484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E987-8467-48EC-9B2C-559892D3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2B5E-2055-4AF1-A0AD-8F2618DE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19E3-A74D-4B33-928F-8E9A656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9E63-0D37-4A90-B825-BA190CF2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A848-3D86-465C-B752-1E7E365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1680-2AB5-4E30-8CAD-8940382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AA8F-FD53-4113-9E47-BCC0BA3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DE49-FDD8-489F-8816-1C26723F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16F9-B497-411B-AA85-0C31E0E4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20DD-B5E2-4751-B421-115363EB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EA3E-4DAE-43C6-9632-3EA41C13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C7F84-F5C9-4054-8AAC-6789CE8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EA3F-3B4F-48C6-B38E-75516D5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98C9-45D4-4AE7-9A60-168DA350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1B8-883D-4048-BA4E-C7BD3826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62AC-AC8F-4117-A17B-810E26DC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0F41-12AB-447E-BD73-8A3000D9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5D90-7AE8-4B4E-89C3-06147084B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DEF34-2E26-4505-AF93-BD27B6EA5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F1EF5-5ADC-4549-A4E5-3F98D535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5ABB-1115-4A77-BD2F-DC098424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255C-EC06-4C03-A115-69373E4D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31BD-4D78-4241-A2C8-446BA36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817C-D059-498F-90BC-A62003C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B17C-F05D-4B67-8C8A-D56B002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F71B-4240-4297-AA9D-00D16ED4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E6628-534F-4943-99FA-69A2AF7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73B2-1F64-4FAE-AA82-DBF2A4C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38245-D61F-4D1D-9310-8AEEAE1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8D0D-4933-4C2D-B7EB-1AC4FCB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DBC-ED41-4DB8-9547-D18533F7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2FB-37EA-4173-8C20-D0447328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757B-21B4-457D-8565-7575A88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AEEB-6D4C-4872-BF9D-15E3492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4BF-F62D-453A-AF63-4F402BEE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048-FE94-4676-B28F-E2D12B83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08F0A-773E-4FD4-9659-C7B85275B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A203-68BA-4B25-AD48-0739E8D3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BA8C-70D3-4CF0-8824-5778387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C08F-0D56-4E1C-8696-F740026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F34B-836E-4776-9F96-102D56E9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40C40-1960-4F8F-8C65-CBCDA8A5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5115-585E-400D-9289-C0E7A3E8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4B55-6BEB-436F-AE5C-0C65E2792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B5A-1BE2-42B7-BC61-016B8BD7E2A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B95-082F-4DA1-9BD1-D8150198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A22A-592D-4D22-9306-D3C50DA2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FA77D-99E5-4CC6-9A03-4EA8608D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296518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True Benefit of Electric Vehicles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CEA5974E-0613-4A78-BA9F-015F6DF8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519B9C-D0CA-4B8C-8C57-2233CF3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50570"/>
            <a:ext cx="4977578" cy="4810912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Team: Richard,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r>
              <a:rPr lang="en-US" sz="1900" dirty="0">
                <a:solidFill>
                  <a:srgbClr val="000000"/>
                </a:solidFill>
              </a:rPr>
              <a:t>, Alexandra, Zac</a:t>
            </a:r>
          </a:p>
          <a:p>
            <a:r>
              <a:rPr lang="en-US" sz="1900" dirty="0">
                <a:solidFill>
                  <a:srgbClr val="000000"/>
                </a:solidFill>
              </a:rPr>
              <a:t>Is the movement towards electric vehicles truly a benefit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To the planet and people (2015 – 2018)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Questions to answer: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What is/has been the impact on Carbon Dioxide emissions? –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r>
              <a:rPr lang="en-US" sz="1900" dirty="0">
                <a:solidFill>
                  <a:srgbClr val="000000"/>
                </a:solidFill>
              </a:rPr>
              <a:t>, Alex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Who owns </a:t>
            </a:r>
            <a:r>
              <a:rPr lang="en-US" sz="1900" dirty="0" err="1">
                <a:solidFill>
                  <a:srgbClr val="000000"/>
                </a:solidFill>
              </a:rPr>
              <a:t>Evs</a:t>
            </a:r>
            <a:r>
              <a:rPr lang="en-US" sz="1900" dirty="0">
                <a:solidFill>
                  <a:srgbClr val="000000"/>
                </a:solidFill>
              </a:rPr>
              <a:t>? –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r>
              <a:rPr lang="en-US" sz="1900" dirty="0">
                <a:solidFill>
                  <a:srgbClr val="000000"/>
                </a:solidFill>
              </a:rPr>
              <a:t>, Zac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Does one type of climate provide better conditions for EV ownership vs total car sales? – Richard, Zac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Datasets and APIs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Census, Google Maps, </a:t>
            </a:r>
            <a:r>
              <a:rPr lang="en-US" sz="1900" dirty="0" err="1">
                <a:solidFill>
                  <a:srgbClr val="000000"/>
                </a:solidFill>
              </a:rPr>
              <a:t>OpenWeatherMap</a:t>
            </a:r>
            <a:r>
              <a:rPr lang="en-US" sz="1900" dirty="0">
                <a:solidFill>
                  <a:srgbClr val="000000"/>
                </a:solidFill>
              </a:rPr>
              <a:t>, Alliance for Automotive Innovation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9A4DF43-81EE-4F51-8746-7ABD4D4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Electric Vehicles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2584F0-5B64-4C70-AF7F-927BBDECF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589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Ownership vs Census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4266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30287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EVs Sold vs Ave Median Household Inc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02944"/>
              </p:ext>
            </p:extLst>
          </p:nvPr>
        </p:nvGraphicFramePr>
        <p:xfrm>
          <a:off x="4734698" y="231006"/>
          <a:ext cx="7269947" cy="63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41" y="346056"/>
            <a:ext cx="4043145" cy="1608328"/>
          </a:xfrm>
        </p:spPr>
        <p:txBody>
          <a:bodyPr>
            <a:normAutofit/>
          </a:bodyPr>
          <a:lstStyle/>
          <a:p>
            <a:r>
              <a:rPr lang="en-US" sz="2800" dirty="0"/>
              <a:t>Top 5 States in Sales and Median Household Income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Table&#10;&#10;Description automatically generated">
            <a:extLst>
              <a:ext uri="{FF2B5EF4-FFF2-40B4-BE49-F238E27FC236}">
                <a16:creationId xmlns:a16="http://schemas.microsoft.com/office/drawing/2014/main" id="{038DD22A-8A18-442E-BA68-92CFE235A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00" y="3466145"/>
            <a:ext cx="5605718" cy="192968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78564"/>
              </p:ext>
            </p:extLst>
          </p:nvPr>
        </p:nvGraphicFramePr>
        <p:xfrm>
          <a:off x="4427621" y="105878"/>
          <a:ext cx="7632833" cy="19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BF6B5A99-2A9F-4736-9D04-89AF2C898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7" y="3512535"/>
            <a:ext cx="5451461" cy="18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4043145" cy="1608328"/>
          </a:xfrm>
        </p:spPr>
        <p:txBody>
          <a:bodyPr>
            <a:normAutofit/>
          </a:bodyPr>
          <a:lstStyle/>
          <a:p>
            <a:r>
              <a:rPr lang="en-US" sz="2800" dirty="0"/>
              <a:t>Bottom 5 States in Sales and Median Household Income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81668"/>
              </p:ext>
            </p:extLst>
          </p:nvPr>
        </p:nvGraphicFramePr>
        <p:xfrm>
          <a:off x="4864100" y="338328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68521D0-044E-4698-9AFE-D6F124C16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1" y="3231405"/>
            <a:ext cx="5611153" cy="223652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73CCAF3-48F6-4E49-B780-3C9E3A3C01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9" y="3231405"/>
            <a:ext cx="5499543" cy="20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Take Aways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08513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FE9D73-A8FE-42C6-B9A4-5A4D33E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Car Sales vs Weather Conditions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97181-1203-4CBE-902D-69C2472A9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1493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04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ED280-5181-4B95-B54B-FDE80BD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Impact of Carbon Emissions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2A721-86F9-48C7-92BC-1457B5CC1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6339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313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True Benefit of Electric Vehicles</vt:lpstr>
      <vt:lpstr>Electric Vehicles</vt:lpstr>
      <vt:lpstr>Ownership vs Census Data</vt:lpstr>
      <vt:lpstr>EVs Sold vs Ave Median Household Inc</vt:lpstr>
      <vt:lpstr>Top 5 States in Sales and Median Household Income</vt:lpstr>
      <vt:lpstr>Bottom 5 States in Sales and Median Household Income</vt:lpstr>
      <vt:lpstr>Take Aways</vt:lpstr>
      <vt:lpstr>Car Sales vs Weather Conditions</vt:lpstr>
      <vt:lpstr>Impact of Carbon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Purinton</dc:creator>
  <cp:lastModifiedBy>Zac Purinton</cp:lastModifiedBy>
  <cp:revision>17</cp:revision>
  <dcterms:created xsi:type="dcterms:W3CDTF">2021-04-13T00:10:16Z</dcterms:created>
  <dcterms:modified xsi:type="dcterms:W3CDTF">2021-04-23T21:50:56Z</dcterms:modified>
</cp:coreProperties>
</file>