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exe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exend-bold.fntdata"/><Relationship Id="rId12" Type="http://schemas.openxmlformats.org/officeDocument/2006/relationships/slide" Target="slides/slide7.xml"/><Relationship Id="rId34" Type="http://schemas.openxmlformats.org/officeDocument/2006/relationships/font" Target="fonts/Lexe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d9aea107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d9aea10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ccf17d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ccf17d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ccf17d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7ccf17d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ccf17d0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ccf17d0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ccf17d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ccf17d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7ccf17d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7ccf17d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7ccf17d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7ccf17d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ccf17d0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ccf17d0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7ccf17d0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7ccf17d0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7ccf17d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7ccf17d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7ccf17d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7ccf17d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5632e1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5632e1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ccf17d0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ccf17d0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7ccf17d0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7ccf17d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7ccf17d0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7ccf17d0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7ccf17d0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7ccf17d0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ccf17d0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7ccf17d0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ccf17d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ccf17d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55632e1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55632e1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2b64fe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2b64fe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ccf17d0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ccf17d0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ccf17d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ccf17d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5632e1b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55632e1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ccf17d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ccf17d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11" Type="http://schemas.openxmlformats.org/officeDocument/2006/relationships/hyperlink" Target="https://www.regions-et-departements.fr/departement-68-haut-rhin" TargetMode="External"/><Relationship Id="rId10" Type="http://schemas.openxmlformats.org/officeDocument/2006/relationships/hyperlink" Target="https://www.regions-et-departements.fr/departement-57-moselle" TargetMode="External"/><Relationship Id="rId9" Type="http://schemas.openxmlformats.org/officeDocument/2006/relationships/hyperlink" Target="https://www.regions-et-departements.fr/departement-54-meurthe-et-moselle" TargetMode="External"/><Relationship Id="rId5" Type="http://schemas.openxmlformats.org/officeDocument/2006/relationships/hyperlink" Target="https://www.regions-et-departements.fr/departement-08-ardennes" TargetMode="External"/><Relationship Id="rId6" Type="http://schemas.openxmlformats.org/officeDocument/2006/relationships/hyperlink" Target="https://www.regions-et-departements.fr/departement-10-aube" TargetMode="External"/><Relationship Id="rId7" Type="http://schemas.openxmlformats.org/officeDocument/2006/relationships/hyperlink" Target="https://www.regions-et-departements.fr/departement-51-marne" TargetMode="External"/><Relationship Id="rId8" Type="http://schemas.openxmlformats.org/officeDocument/2006/relationships/hyperlink" Target="https://www.regions-et-departements.fr/departement-52-haute-marn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50500" y="352175"/>
            <a:ext cx="7449600" cy="708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Étude du marché de l’emploi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Secteur Banque-Assurance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337350" y="1197563"/>
            <a:ext cx="264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Strasbourg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75" y="1594925"/>
            <a:ext cx="4819326" cy="31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75" y="165599"/>
            <a:ext cx="845825" cy="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88" y="4480175"/>
            <a:ext cx="720800" cy="5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969500" y="3406125"/>
            <a:ext cx="2643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Les chiffres clés 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(Nombre de salariés, offres, établissements, embauches, répartition des embauches par contrat, répartition des embauches par taille de l’entreprise, formation)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639350" y="822925"/>
            <a:ext cx="665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Difficultés de recrutement – Région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Grand-Est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-1359" l="0" r="0" t="1360"/>
          <a:stretch/>
        </p:blipFill>
        <p:spPr>
          <a:xfrm>
            <a:off x="4670800" y="1116850"/>
            <a:ext cx="2953975" cy="39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69800" y="21251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Avec près de 51,2 % et talonné par les Ardennes, le Bas-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Rhin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reste dans le haut du tableau des départements qui peinent à embaucher dans le secteur.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717850" y="1597250"/>
            <a:ext cx="708300" cy="1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945900" y="1474050"/>
            <a:ext cx="20328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Capitale du département</a:t>
            </a:r>
            <a:endParaRPr sz="90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3" name="Google Shape;153;p22"/>
          <p:cNvCxnSpPr>
            <a:stCxn id="152" idx="3"/>
            <a:endCxn id="151" idx="1"/>
          </p:cNvCxnSpPr>
          <p:nvPr/>
        </p:nvCxnSpPr>
        <p:spPr>
          <a:xfrm>
            <a:off x="3978700" y="1643400"/>
            <a:ext cx="7392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391700" y="778150"/>
            <a:ext cx="666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Évolution des projets de recrutement – Département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du Bas-Rhin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79" l="0" r="0" t="79"/>
          <a:stretch/>
        </p:blipFill>
        <p:spPr>
          <a:xfrm>
            <a:off x="3438550" y="1116850"/>
            <a:ext cx="5179977" cy="37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33825" y="1746425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De 2014 à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2016,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on observe le nombre de projets d’embauche faible et constant (580, 590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),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De 2015 à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2020,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le nombre projets d’embauche augmente de 900,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À partir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de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2017,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une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augmentation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se fait remarquer jusqu’au pic en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2020,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puis une chute dans la période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Covid,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puis une embellie en 2022.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6905625" y="1478650"/>
            <a:ext cx="114300" cy="1335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800600" y="3821725"/>
            <a:ext cx="114300" cy="1335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25" y="1251400"/>
            <a:ext cx="3721850" cy="37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123074"/>
            <a:ext cx="709949" cy="7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74311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25" y="1116850"/>
            <a:ext cx="3645654" cy="3721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5"/>
          <p:cNvCxnSpPr/>
          <p:nvPr/>
        </p:nvCxnSpPr>
        <p:spPr>
          <a:xfrm flipH="1" rot="10800000">
            <a:off x="5814775" y="3683725"/>
            <a:ext cx="7134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 txBox="1"/>
          <p:nvPr/>
        </p:nvSpPr>
        <p:spPr>
          <a:xfrm>
            <a:off x="6935875" y="3298975"/>
            <a:ext cx="1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27100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131875" y="1680600"/>
            <a:ext cx="2159400" cy="369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Chargé de clientèle de banque, Conseiller bancaire, </a:t>
            </a:r>
            <a:endParaRPr sz="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Gestionnaire de portefeuille…</a:t>
            </a:r>
            <a:endParaRPr sz="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 rot="10800000">
            <a:off x="2424625" y="1960500"/>
            <a:ext cx="7827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5"/>
          <p:cNvSpPr txBox="1"/>
          <p:nvPr/>
        </p:nvSpPr>
        <p:spPr>
          <a:xfrm>
            <a:off x="6624475" y="3314425"/>
            <a:ext cx="2159400" cy="369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Société Générale Grand Est, LCL, Caisse d’Épargne Grand Est Europe…</a:t>
            </a:r>
            <a:endParaRPr sz="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475" y="1116838"/>
            <a:ext cx="2953949" cy="40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625075" y="2041600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exend"/>
                <a:ea typeface="Lexend"/>
                <a:cs typeface="Lexend"/>
                <a:sym typeface="Lexend"/>
              </a:rPr>
              <a:t>70%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de ces projets de recrutement constituent des emplois durables, c’est-à-dire des postes en CDI 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63%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ou en CDD de plus de 6 mois (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7%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64200" y="1923825"/>
            <a:ext cx="464400" cy="214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864200" y="1709500"/>
            <a:ext cx="464400" cy="1251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123074"/>
            <a:ext cx="709949" cy="7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116838"/>
            <a:ext cx="2953951" cy="3894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625075" y="2041600"/>
            <a:ext cx="3000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entreprises ayant entre 0 et 49 salariés concentrent un grand nombre d’embauches.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On observe respectivement 200 et 70 embauches.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Aucun recrutement pour les entreprises qui comptent plus de 250 salariés.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123074"/>
            <a:ext cx="709949" cy="7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25" y="1116850"/>
            <a:ext cx="3721851" cy="372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767"/>
            <a:ext cx="756751" cy="75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50" y="1116850"/>
            <a:ext cx="3679625" cy="37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767"/>
            <a:ext cx="756751" cy="75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60475" y="1490100"/>
            <a:ext cx="2159400" cy="369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Gestionnaire en sinistres assurances, Gestionnaire prévoyance, Chargé de clientèle vie…</a:t>
            </a:r>
            <a:endParaRPr sz="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7" name="Google Shape;227;p29"/>
          <p:cNvCxnSpPr/>
          <p:nvPr/>
        </p:nvCxnSpPr>
        <p:spPr>
          <a:xfrm rot="10800000">
            <a:off x="2653225" y="1770000"/>
            <a:ext cx="7827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/>
          <p:nvPr/>
        </p:nvCxnSpPr>
        <p:spPr>
          <a:xfrm flipH="1" rot="10800000">
            <a:off x="6312400" y="3435975"/>
            <a:ext cx="5760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9"/>
          <p:cNvSpPr txBox="1"/>
          <p:nvPr/>
        </p:nvSpPr>
        <p:spPr>
          <a:xfrm>
            <a:off x="6984600" y="3066775"/>
            <a:ext cx="2159400" cy="276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AXA</a:t>
            </a:r>
            <a:r>
              <a:rPr lang="fr" sz="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MAAF, ALLIANZ…</a:t>
            </a:r>
            <a:endParaRPr sz="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5" y="1116838"/>
            <a:ext cx="2953949" cy="387939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625075" y="2059475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exend"/>
                <a:ea typeface="Lexend"/>
                <a:cs typeface="Lexend"/>
                <a:sym typeface="Lexend"/>
              </a:rPr>
              <a:t>88</a:t>
            </a:r>
            <a:r>
              <a:rPr b="1" lang="fr" sz="1200">
                <a:latin typeface="Lexend"/>
                <a:ea typeface="Lexend"/>
                <a:cs typeface="Lexend"/>
                <a:sym typeface="Lexend"/>
              </a:rPr>
              <a:t>%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de ces projets de recrutement constituent des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emplois durables, c’est-à-dire des postes en CDI 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82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%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ou en CDD de plus de 6 mois (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</a:t>
            </a:r>
            <a:r>
              <a:rPr b="1"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%</a:t>
            </a:r>
            <a:r>
              <a:rPr lang="fr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5096350" y="1934375"/>
            <a:ext cx="464400" cy="1251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5141050" y="1584400"/>
            <a:ext cx="375000" cy="1251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767"/>
            <a:ext cx="756751" cy="75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175" y="1116838"/>
            <a:ext cx="2953951" cy="3834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625075" y="2041600"/>
            <a:ext cx="3000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entreprises ayant entre 0 et 9 salariés concentrent un grand nombre d’embauches, soit 120.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entreprises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qui comptent de 50 à 250 salariés dans le secteur embauchent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mais</a:t>
            </a: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à un rythme plus faible.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767"/>
            <a:ext cx="756751" cy="75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2616700" y="778150"/>
            <a:ext cx="37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Indicateurs clés – Strasbourg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679900" y="977550"/>
            <a:ext cx="46776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Projets de recrutement dans la </a:t>
            </a: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région et difficultés à recruter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Évolution des projets de recrutement – Département du Bas-Rhin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Banque (chiffres clés)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Assurance (chiffres clés)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Formations et reconversion professionnelle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Quelques Organismes de formation reconnus par Pôle emploi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AutoNum type="arabicPeriod"/>
            </a:pPr>
            <a:r>
              <a:rPr lang="f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50500" y="301125"/>
            <a:ext cx="7449600" cy="431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Sommaire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75" y="0"/>
            <a:ext cx="732225" cy="7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50" y="1402550"/>
            <a:ext cx="3375099" cy="33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3258750" y="778150"/>
            <a:ext cx="341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Formations et reconversion professionnelle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300" y="1441600"/>
            <a:ext cx="2557400" cy="2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25" y="146247"/>
            <a:ext cx="631924" cy="63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3258750" y="778150"/>
            <a:ext cx="34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Formations et reconversion professionnelle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1925675" y="1569425"/>
            <a:ext cx="3412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formations certifiantes sont d’efficaces leviers pour revenir à l’emploi ou accompagner la transition professionnelle.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1950952" y="2320875"/>
            <a:ext cx="34128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 compte personnel de formation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(CPF) peut aider au financement de la formation.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Pôle emploi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le </a:t>
            </a: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conseil régional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OPCO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peuvent supporter le coût de formation Si les droits CPF ne sont pas suffisants.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 nouvelle certification </a:t>
            </a: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Qualiopi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est un gage de qualité, tout comme la présence de labellisations </a:t>
            </a: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ISO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ou </a:t>
            </a:r>
            <a:r>
              <a:rPr b="1"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Afnor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pour le choix de l’organisme de formation.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75" y="2212799"/>
            <a:ext cx="3000001" cy="125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00" y="2212800"/>
            <a:ext cx="1360830" cy="1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25" y="146247"/>
            <a:ext cx="631924" cy="63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1889900" y="778150"/>
            <a:ext cx="603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Quelques Organismes 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 formation reconnus par Pôle emploi </a:t>
            </a: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à Strasbourg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5" y="146247"/>
            <a:ext cx="631924" cy="63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850" y="1178163"/>
            <a:ext cx="1676975" cy="16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/>
        </p:nvSpPr>
        <p:spPr>
          <a:xfrm>
            <a:off x="731950" y="2916475"/>
            <a:ext cx="33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1404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OMNIS - ECOLE SUPÉRIEURE DE COMMERCE ET MANAGEMENT - </a:t>
            </a:r>
            <a:r>
              <a:rPr lang="fr" sz="900">
                <a:solidFill>
                  <a:srgbClr val="80828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731950" y="3365750"/>
            <a:ext cx="37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1404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LES ÉCOLES DU CAMPUS PRIVÉ D'ALSACE – HORIZON, OSCAR ET ESTUDIA (SARL CAMPUS PRIVÉ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051488" y="3926300"/>
            <a:ext cx="3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1404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SARL ÉCOLE COMMERCIALE PRIVÉE (ÉCOLE COMMERCIALE PRIVÉE</a:t>
            </a:r>
            <a:r>
              <a:rPr lang="fr" sz="900">
                <a:solidFill>
                  <a:srgbClr val="41404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) - </a:t>
            </a:r>
            <a:r>
              <a:rPr lang="fr" sz="900">
                <a:solidFill>
                  <a:srgbClr val="80828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3051500" y="4338050"/>
            <a:ext cx="349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1404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ECP APPRENTISSAGE - </a:t>
            </a:r>
            <a:r>
              <a:rPr lang="fr" sz="900">
                <a:solidFill>
                  <a:srgbClr val="80828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363" y="2984825"/>
            <a:ext cx="731950" cy="6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8625" y="3926299"/>
            <a:ext cx="631934" cy="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/>
          <p:nvPr/>
        </p:nvSpPr>
        <p:spPr>
          <a:xfrm>
            <a:off x="5081025" y="3159350"/>
            <a:ext cx="2250250" cy="956000"/>
          </a:xfrm>
          <a:custGeom>
            <a:rect b="b" l="l" r="r" t="t"/>
            <a:pathLst>
              <a:path extrusionOk="0" h="38240" w="90010">
                <a:moveTo>
                  <a:pt x="0" y="0"/>
                </a:moveTo>
                <a:cubicBezTo>
                  <a:pt x="14811" y="2873"/>
                  <a:pt x="80609" y="10862"/>
                  <a:pt x="88867" y="17235"/>
                </a:cubicBezTo>
                <a:cubicBezTo>
                  <a:pt x="97125" y="23608"/>
                  <a:pt x="56103" y="34739"/>
                  <a:pt x="49550" y="3824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4"/>
          <p:cNvSpPr txBox="1"/>
          <p:nvPr/>
        </p:nvSpPr>
        <p:spPr>
          <a:xfrm>
            <a:off x="7275775" y="3469025"/>
            <a:ext cx="17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Taux de retour à l’emploi</a:t>
            </a:r>
            <a:endParaRPr sz="100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90" name="Google Shape;290;p34"/>
          <p:cNvCxnSpPr/>
          <p:nvPr/>
        </p:nvCxnSpPr>
        <p:spPr>
          <a:xfrm flipH="1" rot="10800000">
            <a:off x="1431775" y="3853900"/>
            <a:ext cx="38916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3258750" y="778150"/>
            <a:ext cx="341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25" y="146247"/>
            <a:ext cx="631924" cy="63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00" y="1404188"/>
            <a:ext cx="2668488" cy="266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6" name="Google Shape;306;p36"/>
          <p:cNvSpPr txBox="1"/>
          <p:nvPr/>
        </p:nvSpPr>
        <p:spPr>
          <a:xfrm>
            <a:off x="1889900" y="778150"/>
            <a:ext cx="603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25" y="146247"/>
            <a:ext cx="631924" cy="6319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2121400" y="1461525"/>
            <a:ext cx="516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➔"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Le département du bas-Rhin (chef-lieu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Strasbourg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) dans la région Grand-Est a le nombre de projets de 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recrutement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le plus élevé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➔"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Mais, rencontre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 des difficultés à embaucher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➔"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À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Strasbourg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, les plus grands pourvoyeurs en CDI et CDD &gt; 6 mois sont les entreprises avec </a:t>
            </a:r>
            <a:r>
              <a:rPr lang="fr" sz="1200">
                <a:latin typeface="Lexend"/>
                <a:ea typeface="Lexend"/>
                <a:cs typeface="Lexend"/>
                <a:sym typeface="Lexend"/>
              </a:rPr>
              <a:t>des petits effectifs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➔"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Des leviers sont toutefois disponibles pour favoriser la formation afin de faciliter la mobilité professionnelle et de redynamiser le secteur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71150" y="301125"/>
            <a:ext cx="8201700" cy="431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750" y="950350"/>
            <a:ext cx="4106476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102150"/>
            <a:ext cx="667276" cy="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625" y="1082938"/>
            <a:ext cx="4708964" cy="40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92175" y="1334450"/>
            <a:ext cx="333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 région Grand-Est est composée de 10 départements :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8625" y="1941675"/>
            <a:ext cx="292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5"/>
              </a:rPr>
              <a:t>Ardennes (08)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6"/>
              </a:rPr>
              <a:t>Aube (10)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7"/>
              </a:rPr>
              <a:t>Marne (51)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8"/>
              </a:rPr>
              <a:t>Haute-Marne (52)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9"/>
              </a:rPr>
              <a:t>Meurthe-et-Moselle (54)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Meuse (55)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10"/>
              </a:rPr>
              <a:t>Moselle (57)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Bas-Rhin (67)</a:t>
            </a:r>
            <a:endParaRPr sz="1200" u="sng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11"/>
              </a:rPr>
              <a:t>Haut-Rhin (68)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fr" sz="12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Vosges (88)</a:t>
            </a:r>
            <a:endParaRPr sz="12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17700" y="778150"/>
            <a:ext cx="26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Région Grand-Est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24350" y="3531150"/>
            <a:ext cx="2250300" cy="196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102150"/>
            <a:ext cx="667276" cy="5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92175" y="1334450"/>
            <a:ext cx="33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 Bas-Rhin </a:t>
            </a:r>
            <a:r>
              <a:rPr lang="fr" sz="1300">
                <a:solidFill>
                  <a:srgbClr val="151723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est le département </a:t>
            </a:r>
            <a:r>
              <a:rPr b="1" lang="fr" sz="1300">
                <a:solidFill>
                  <a:srgbClr val="151723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67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92175" y="1919450"/>
            <a:ext cx="3339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 superficie du département du Bas-Rhin est de 4 755 km² et sa population de 1 148 073 </a:t>
            </a: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habitants (2020)</a:t>
            </a: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pour une densité de 241 habitants/km²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i="1" lang="fr" sz="1200">
                <a:solidFill>
                  <a:srgbClr val="333333"/>
                </a:solidFill>
                <a:latin typeface="Lexend"/>
                <a:ea typeface="Lexend"/>
                <a:cs typeface="Lexend"/>
                <a:sym typeface="Lexend"/>
              </a:rPr>
              <a:t>Source INSEE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).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92175" y="2875425"/>
            <a:ext cx="2879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Le chef-lieu du département du Bas-Rhin est </a:t>
            </a:r>
            <a:r>
              <a:rPr lang="fr" sz="1200">
                <a:solidFill>
                  <a:srgbClr val="CC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rgbClr val="15172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72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CC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 </a:t>
            </a:r>
            <a:r>
              <a:rPr lang="fr" sz="1200">
                <a:solidFill>
                  <a:srgbClr val="15172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est aussi la commune la plus peuplée</a:t>
            </a:r>
            <a:endParaRPr sz="1200">
              <a:solidFill>
                <a:srgbClr val="15172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617700" y="778150"/>
            <a:ext cx="26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Département du Bas-Rhin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775" y="1269250"/>
            <a:ext cx="4737152" cy="378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102150"/>
            <a:ext cx="667276" cy="5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617700" y="778150"/>
            <a:ext cx="26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Département du Bas-Rhin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06725" y="1684750"/>
            <a:ext cx="3339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Haguenau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Schiltigheim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Illkirch-Graffenstaden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Sélestat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Lingolsheim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Bischheim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Bischwiller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Ostwald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Obernai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Saverne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Hœnheim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Erstein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Brumath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exend"/>
              <a:buChar char="●"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Molsheim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488" y="1334975"/>
            <a:ext cx="3451810" cy="37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909150" y="1116850"/>
            <a:ext cx="54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Les communes les plus peuplées du département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 + peuplée à la - peuplée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13650" y="1709500"/>
            <a:ext cx="2250300" cy="249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909162" y="3125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Localisation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102150"/>
            <a:ext cx="667276" cy="5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617700" y="778150"/>
            <a:ext cx="26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Commune de Strasbourg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950" y="1227825"/>
            <a:ext cx="3786424" cy="37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78100" y="1666900"/>
            <a:ext cx="33396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Strasbourg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compte environ </a:t>
            </a:r>
            <a:r>
              <a:rPr lang="fr" sz="1200">
                <a:solidFill>
                  <a:srgbClr val="333333"/>
                </a:solidFill>
                <a:latin typeface="Lexend"/>
                <a:ea typeface="Lexend"/>
                <a:cs typeface="Lexend"/>
                <a:sym typeface="Lexend"/>
              </a:rPr>
              <a:t>290 576 habitants (2022)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, sa superficie est de 78.26 km². Son altitude par rapport au niveau de la mer est comprise entre 132 et 151 m.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Sa densité de population était de 3472 hab./km² en 2010 (</a:t>
            </a:r>
            <a:r>
              <a:rPr i="1" lang="fr" sz="1200">
                <a:solidFill>
                  <a:srgbClr val="333333"/>
                </a:solidFill>
                <a:latin typeface="Lexend"/>
                <a:ea typeface="Lexend"/>
                <a:cs typeface="Lexend"/>
                <a:sym typeface="Lexend"/>
              </a:rPr>
              <a:t>Source INSEE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).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33333"/>
                </a:solidFill>
                <a:latin typeface="Lexend"/>
                <a:ea typeface="Lexend"/>
                <a:cs typeface="Lexend"/>
                <a:sym typeface="Lexend"/>
              </a:rPr>
              <a:t>Codes postaux de Strasbourg :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67000-67100-67200</a:t>
            </a:r>
            <a:endParaRPr sz="1200">
              <a:solidFill>
                <a:srgbClr val="15172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475" y="944625"/>
            <a:ext cx="4198875" cy="41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450500" y="301125"/>
            <a:ext cx="7449600" cy="431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516012" y="293338"/>
            <a:ext cx="8112000" cy="465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Banque – Assurance</a:t>
            </a:r>
            <a:endParaRPr b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334225" y="778150"/>
            <a:ext cx="43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Projets de recrutement – Région Grand-Est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-377" l="0" r="0" t="3684"/>
          <a:stretch/>
        </p:blipFill>
        <p:spPr>
          <a:xfrm>
            <a:off x="4572000" y="1116850"/>
            <a:ext cx="3283499" cy="40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730300" y="1397050"/>
            <a:ext cx="2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852550" y="2077450"/>
            <a:ext cx="247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ur 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l'ensemble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des départements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que compte la région du Grand-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Est,</a:t>
            </a:r>
            <a:r>
              <a:rPr lang="fr" sz="1100">
                <a:latin typeface="Lexend"/>
                <a:ea typeface="Lexend"/>
                <a:cs typeface="Lexend"/>
                <a:sym typeface="Lexend"/>
              </a:rPr>
              <a:t> le département ayant le projet d’embauche le plus élevé est le Bas-Rhin avec 860 projets.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572000" y="1335550"/>
            <a:ext cx="2017500" cy="1230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Google Shape;141;p21"/>
          <p:cNvCxnSpPr>
            <a:stCxn id="139" idx="3"/>
            <a:endCxn id="140" idx="2"/>
          </p:cNvCxnSpPr>
          <p:nvPr/>
        </p:nvCxnSpPr>
        <p:spPr>
          <a:xfrm flipH="1" rot="10800000">
            <a:off x="3331750" y="1396900"/>
            <a:ext cx="12402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