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exe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4.xml"/><Relationship Id="rId33" Type="http://schemas.openxmlformats.org/officeDocument/2006/relationships/font" Target="fonts/Lexend-bold.fntdata"/><Relationship Id="rId10" Type="http://schemas.openxmlformats.org/officeDocument/2006/relationships/slide" Target="slides/slide3.xml"/><Relationship Id="rId32" Type="http://schemas.openxmlformats.org/officeDocument/2006/relationships/font" Target="fonts/Lexen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0fbdd59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0fbdd59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c5007cd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c5007cd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dc5007cd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dc5007cd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c5007cd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c5007cd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638111e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0638111e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c5007cd5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c5007cd5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dc5007cd5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dc5007cd5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dc5007cd5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dc5007cd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0638111e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0638111e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638111e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638111e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dc5007cd5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dc5007cd5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c5007cd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c5007cd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0638111e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0638111e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638111ea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638111ea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15595c2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15595c2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c5007cd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c5007cd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c5007cd5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c5007cd5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c5007cd5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c5007cd5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c5007cd5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c5007cd5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638111e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638111e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6.jpg"/><Relationship Id="rId6" Type="http://schemas.openxmlformats.org/officeDocument/2006/relationships/image" Target="../media/image3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515999" y="1774075"/>
            <a:ext cx="8112000" cy="461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Produisez une étude de marché Python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994725" y="1342963"/>
            <a:ext cx="646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PROJET 9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862" y="76275"/>
            <a:ext cx="862225" cy="8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201925" y="2817450"/>
            <a:ext cx="1590200" cy="1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988575" y="2817450"/>
            <a:ext cx="1590200" cy="1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525" y="2700725"/>
            <a:ext cx="2290376" cy="22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5625" y="2419450"/>
            <a:ext cx="862223" cy="86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6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5" y="2042425"/>
            <a:ext cx="2802249" cy="285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841" y="2088300"/>
            <a:ext cx="2682472" cy="30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/>
          <p:nvPr/>
        </p:nvSpPr>
        <p:spPr>
          <a:xfrm>
            <a:off x="2505225" y="2421900"/>
            <a:ext cx="294925" cy="56600"/>
          </a:xfrm>
          <a:custGeom>
            <a:rect b="b" l="l" r="r" t="t"/>
            <a:pathLst>
              <a:path extrusionOk="0" h="2264" w="11797">
                <a:moveTo>
                  <a:pt x="11797" y="1416"/>
                </a:moveTo>
                <a:cubicBezTo>
                  <a:pt x="7836" y="1416"/>
                  <a:pt x="0" y="3961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Google Shape;354;p46"/>
          <p:cNvSpPr/>
          <p:nvPr/>
        </p:nvSpPr>
        <p:spPr>
          <a:xfrm>
            <a:off x="2505225" y="2593100"/>
            <a:ext cx="294925" cy="18500"/>
          </a:xfrm>
          <a:custGeom>
            <a:rect b="b" l="l" r="r" t="t"/>
            <a:pathLst>
              <a:path extrusionOk="0" h="740" w="11797">
                <a:moveTo>
                  <a:pt x="11797" y="0"/>
                </a:moveTo>
                <a:cubicBezTo>
                  <a:pt x="8063" y="1245"/>
                  <a:pt x="3935" y="472"/>
                  <a:pt x="0" y="4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Google Shape;355;p46"/>
          <p:cNvSpPr/>
          <p:nvPr/>
        </p:nvSpPr>
        <p:spPr>
          <a:xfrm>
            <a:off x="2511125" y="3475700"/>
            <a:ext cx="283125" cy="55800"/>
          </a:xfrm>
          <a:custGeom>
            <a:rect b="b" l="l" r="r" t="t"/>
            <a:pathLst>
              <a:path extrusionOk="0" h="2232" w="11325">
                <a:moveTo>
                  <a:pt x="11325" y="0"/>
                </a:moveTo>
                <a:cubicBezTo>
                  <a:pt x="7922" y="1701"/>
                  <a:pt x="3402" y="3119"/>
                  <a:pt x="0" y="14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Google Shape;356;p46"/>
          <p:cNvSpPr/>
          <p:nvPr/>
        </p:nvSpPr>
        <p:spPr>
          <a:xfrm>
            <a:off x="2522913" y="3602200"/>
            <a:ext cx="259550" cy="8475"/>
          </a:xfrm>
          <a:custGeom>
            <a:rect b="b" l="l" r="r" t="t"/>
            <a:pathLst>
              <a:path extrusionOk="0" h="339" w="10382">
                <a:moveTo>
                  <a:pt x="10382" y="0"/>
                </a:moveTo>
                <a:cubicBezTo>
                  <a:pt x="6989" y="679"/>
                  <a:pt x="3461" y="0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Google Shape;357;p46"/>
          <p:cNvSpPr/>
          <p:nvPr/>
        </p:nvSpPr>
        <p:spPr>
          <a:xfrm>
            <a:off x="2505225" y="4663225"/>
            <a:ext cx="294925" cy="47450"/>
          </a:xfrm>
          <a:custGeom>
            <a:rect b="b" l="l" r="r" t="t"/>
            <a:pathLst>
              <a:path extrusionOk="0" h="1898" w="11797">
                <a:moveTo>
                  <a:pt x="11797" y="944"/>
                </a:moveTo>
                <a:cubicBezTo>
                  <a:pt x="7852" y="944"/>
                  <a:pt x="1764" y="3528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Google Shape;358;p46"/>
          <p:cNvSpPr/>
          <p:nvPr/>
        </p:nvSpPr>
        <p:spPr>
          <a:xfrm>
            <a:off x="2499325" y="4734375"/>
            <a:ext cx="306725" cy="60050"/>
          </a:xfrm>
          <a:custGeom>
            <a:rect b="b" l="l" r="r" t="t"/>
            <a:pathLst>
              <a:path extrusionOk="0" h="2402" w="12269">
                <a:moveTo>
                  <a:pt x="12269" y="0"/>
                </a:moveTo>
                <a:cubicBezTo>
                  <a:pt x="8469" y="1520"/>
                  <a:pt x="1830" y="4133"/>
                  <a:pt x="0" y="4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46"/>
          <p:cNvSpPr/>
          <p:nvPr/>
        </p:nvSpPr>
        <p:spPr>
          <a:xfrm>
            <a:off x="2859125" y="2706675"/>
            <a:ext cx="283125" cy="38150"/>
          </a:xfrm>
          <a:custGeom>
            <a:rect b="b" l="l" r="r" t="t"/>
            <a:pathLst>
              <a:path extrusionOk="0" h="1526" w="11325">
                <a:moveTo>
                  <a:pt x="11325" y="0"/>
                </a:moveTo>
                <a:cubicBezTo>
                  <a:pt x="8647" y="2680"/>
                  <a:pt x="3788" y="944"/>
                  <a:pt x="0" y="94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46"/>
          <p:cNvSpPr/>
          <p:nvPr/>
        </p:nvSpPr>
        <p:spPr>
          <a:xfrm>
            <a:off x="2859125" y="4278300"/>
            <a:ext cx="283125" cy="31850"/>
          </a:xfrm>
          <a:custGeom>
            <a:rect b="b" l="l" r="r" t="t"/>
            <a:pathLst>
              <a:path extrusionOk="0" h="1274" w="11325">
                <a:moveTo>
                  <a:pt x="11325" y="0"/>
                </a:moveTo>
                <a:cubicBezTo>
                  <a:pt x="8174" y="2102"/>
                  <a:pt x="3788" y="944"/>
                  <a:pt x="0" y="94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Google Shape;361;p46"/>
          <p:cNvSpPr/>
          <p:nvPr/>
        </p:nvSpPr>
        <p:spPr>
          <a:xfrm>
            <a:off x="2876825" y="2840475"/>
            <a:ext cx="247725" cy="20400"/>
          </a:xfrm>
          <a:custGeom>
            <a:rect b="b" l="l" r="r" t="t"/>
            <a:pathLst>
              <a:path extrusionOk="0" h="816" w="9909">
                <a:moveTo>
                  <a:pt x="9909" y="0"/>
                </a:moveTo>
                <a:cubicBezTo>
                  <a:pt x="6651" y="543"/>
                  <a:pt x="2954" y="1477"/>
                  <a:pt x="0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Google Shape;362;p46"/>
          <p:cNvSpPr/>
          <p:nvPr/>
        </p:nvSpPr>
        <p:spPr>
          <a:xfrm>
            <a:off x="2865025" y="2983975"/>
            <a:ext cx="271325" cy="27800"/>
          </a:xfrm>
          <a:custGeom>
            <a:rect b="b" l="l" r="r" t="t"/>
            <a:pathLst>
              <a:path extrusionOk="0" h="1112" w="10853">
                <a:moveTo>
                  <a:pt x="10853" y="0"/>
                </a:moveTo>
                <a:cubicBezTo>
                  <a:pt x="7232" y="0"/>
                  <a:pt x="3240" y="2089"/>
                  <a:pt x="0" y="472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Google Shape;363;p46"/>
          <p:cNvSpPr/>
          <p:nvPr/>
        </p:nvSpPr>
        <p:spPr>
          <a:xfrm>
            <a:off x="2870925" y="4098850"/>
            <a:ext cx="259525" cy="57375"/>
          </a:xfrm>
          <a:custGeom>
            <a:rect b="b" l="l" r="r" t="t"/>
            <a:pathLst>
              <a:path extrusionOk="0" h="2295" w="10381">
                <a:moveTo>
                  <a:pt x="0" y="1888"/>
                </a:moveTo>
                <a:cubicBezTo>
                  <a:pt x="3517" y="1888"/>
                  <a:pt x="10381" y="3517"/>
                  <a:pt x="10381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Google Shape;364;p46"/>
          <p:cNvSpPr/>
          <p:nvPr/>
        </p:nvSpPr>
        <p:spPr>
          <a:xfrm>
            <a:off x="2847325" y="4822550"/>
            <a:ext cx="306725" cy="25800"/>
          </a:xfrm>
          <a:custGeom>
            <a:rect b="b" l="l" r="r" t="t"/>
            <a:pathLst>
              <a:path extrusionOk="0" h="1032" w="12269">
                <a:moveTo>
                  <a:pt x="12269" y="0"/>
                </a:moveTo>
                <a:cubicBezTo>
                  <a:pt x="8378" y="1298"/>
                  <a:pt x="4102" y="943"/>
                  <a:pt x="0" y="94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Google Shape;365;p46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</a:t>
            </a: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ACP - Heatmap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6536500" y="1690088"/>
            <a:ext cx="1474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fr" sz="1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Facteur 1</a:t>
            </a:r>
            <a:endParaRPr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lang="fr" sz="700">
                <a:latin typeface="Lexend"/>
                <a:ea typeface="Lexend"/>
                <a:cs typeface="Lexend"/>
                <a:sym typeface="Lexend"/>
              </a:rPr>
              <a:t> Disponibilité alimentaire Volailles(Kcal/personne/jour)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 -  </a:t>
            </a:r>
            <a:r>
              <a:rPr lang="fr" sz="700">
                <a:latin typeface="Lexend"/>
                <a:ea typeface="Lexend"/>
                <a:cs typeface="Lexend"/>
                <a:sym typeface="Lexend"/>
              </a:rPr>
              <a:t>Disponibilité de protéines Volailles en quantité (g/personne/jour)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lang="fr" sz="700">
                <a:latin typeface="Lexend"/>
                <a:ea typeface="Lexend"/>
                <a:cs typeface="Lexend"/>
                <a:sym typeface="Lexend"/>
              </a:rPr>
              <a:t> Produit intérieur brut-2017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 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- Stabilité politique-2017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7043775" y="3253725"/>
            <a:ext cx="1756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fr" sz="1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Facteur 2</a:t>
            </a:r>
            <a:endParaRPr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- Disponibilité intérieure volailles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- Exportations volailles - Quantité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-Importations volailles - Quantité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-Importation Volailles / Total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 -Exportation Volailles / Total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- Nourriture Volailles 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exend"/>
                <a:ea typeface="Lexend"/>
                <a:cs typeface="Lexend"/>
                <a:sym typeface="Lexend"/>
              </a:rPr>
              <a:t>  - Population 2017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6"/>
          <p:cNvSpPr txBox="1"/>
          <p:nvPr/>
        </p:nvSpPr>
        <p:spPr>
          <a:xfrm>
            <a:off x="1356760" y="1457813"/>
            <a:ext cx="5874600" cy="30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Visualisation de données qui montre l'ampleur d'un phénomène sous forme de couleur en deux dimensions</a:t>
            </a:r>
            <a:endParaRPr sz="11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7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6" name="Google Shape;3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75" y="1687925"/>
            <a:ext cx="5722999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7"/>
          <p:cNvSpPr txBox="1"/>
          <p:nvPr/>
        </p:nvSpPr>
        <p:spPr>
          <a:xfrm>
            <a:off x="6278250" y="1687925"/>
            <a:ext cx="21942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Les pays à droite de la dimension F1 ont :</a:t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_ PIB faible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_ Stabilité politique faible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_ Disponibilités en calories par habitant faible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_ Disponibilités en protéines protéines par habitant faible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5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Exple :Ethiopie, Pakistan, Nigéria…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7"/>
          <p:cNvSpPr txBox="1"/>
          <p:nvPr/>
        </p:nvSpPr>
        <p:spPr>
          <a:xfrm>
            <a:off x="6278250" y="3427200"/>
            <a:ext cx="21942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Les pays de la dimension F2 ont :</a:t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_ </a:t>
            </a: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Disponibilités</a:t>
            </a: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intérieures fortes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_ Importations fortes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_ </a:t>
            </a:r>
            <a:r>
              <a:rPr lang="fr" sz="85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Exportations</a:t>
            </a:r>
            <a:r>
              <a:rPr lang="fr" sz="85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fortes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_ Population forte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Exple :Brésil, inde, indonésie, USA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0" name="Google Shape;380;p47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ACP - Projection des individus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8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7" name="Google Shape;38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00" y="1808000"/>
            <a:ext cx="6559152" cy="324881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8"/>
          <p:cNvSpPr/>
          <p:nvPr/>
        </p:nvSpPr>
        <p:spPr>
          <a:xfrm>
            <a:off x="284510" y="2168677"/>
            <a:ext cx="113750" cy="143325"/>
          </a:xfrm>
          <a:custGeom>
            <a:rect b="b" l="l" r="r" t="t"/>
            <a:pathLst>
              <a:path extrusionOk="0" h="5733" w="4550">
                <a:moveTo>
                  <a:pt x="3418" y="173"/>
                </a:moveTo>
                <a:cubicBezTo>
                  <a:pt x="1778" y="1267"/>
                  <a:pt x="-1176" y="4483"/>
                  <a:pt x="587" y="5364"/>
                </a:cubicBezTo>
                <a:cubicBezTo>
                  <a:pt x="1747" y="5944"/>
                  <a:pt x="4047" y="5678"/>
                  <a:pt x="4362" y="4420"/>
                </a:cubicBezTo>
                <a:cubicBezTo>
                  <a:pt x="4738" y="2917"/>
                  <a:pt x="3860" y="-519"/>
                  <a:pt x="2474" y="1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Google Shape;389;p48"/>
          <p:cNvSpPr/>
          <p:nvPr/>
        </p:nvSpPr>
        <p:spPr>
          <a:xfrm>
            <a:off x="867458" y="2456150"/>
            <a:ext cx="115950" cy="114000"/>
          </a:xfrm>
          <a:custGeom>
            <a:rect b="b" l="l" r="r" t="t"/>
            <a:pathLst>
              <a:path extrusionOk="0" h="4560" w="4638">
                <a:moveTo>
                  <a:pt x="4638" y="0"/>
                </a:moveTo>
                <a:cubicBezTo>
                  <a:pt x="2636" y="0"/>
                  <a:pt x="-1025" y="2831"/>
                  <a:pt x="391" y="4246"/>
                </a:cubicBezTo>
                <a:cubicBezTo>
                  <a:pt x="1650" y="5504"/>
                  <a:pt x="5758" y="1267"/>
                  <a:pt x="4166" y="4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Google Shape;390;p48"/>
          <p:cNvSpPr/>
          <p:nvPr/>
        </p:nvSpPr>
        <p:spPr>
          <a:xfrm>
            <a:off x="1959303" y="2725449"/>
            <a:ext cx="175075" cy="125025"/>
          </a:xfrm>
          <a:custGeom>
            <a:rect b="b" l="l" r="r" t="t"/>
            <a:pathLst>
              <a:path extrusionOk="0" h="5001" w="7003">
                <a:moveTo>
                  <a:pt x="4849" y="81"/>
                </a:moveTo>
                <a:cubicBezTo>
                  <a:pt x="3207" y="81"/>
                  <a:pt x="-389" y="-62"/>
                  <a:pt x="130" y="1496"/>
                </a:cubicBezTo>
                <a:cubicBezTo>
                  <a:pt x="623" y="2973"/>
                  <a:pt x="2040" y="4104"/>
                  <a:pt x="3433" y="4800"/>
                </a:cubicBezTo>
                <a:cubicBezTo>
                  <a:pt x="5037" y="5602"/>
                  <a:pt x="7731" y="2045"/>
                  <a:pt x="6736" y="553"/>
                </a:cubicBezTo>
                <a:cubicBezTo>
                  <a:pt x="6205" y="-243"/>
                  <a:pt x="4862" y="81"/>
                  <a:pt x="3905" y="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Google Shape;391;p48"/>
          <p:cNvSpPr/>
          <p:nvPr/>
        </p:nvSpPr>
        <p:spPr>
          <a:xfrm>
            <a:off x="3490487" y="2664456"/>
            <a:ext cx="135450" cy="59275"/>
          </a:xfrm>
          <a:custGeom>
            <a:rect b="b" l="l" r="r" t="t"/>
            <a:pathLst>
              <a:path extrusionOk="0" h="2371" w="5418">
                <a:moveTo>
                  <a:pt x="4946" y="161"/>
                </a:moveTo>
                <a:cubicBezTo>
                  <a:pt x="3336" y="-160"/>
                  <a:pt x="-682" y="210"/>
                  <a:pt x="228" y="1577"/>
                </a:cubicBezTo>
                <a:cubicBezTo>
                  <a:pt x="1203" y="3041"/>
                  <a:pt x="4632" y="2206"/>
                  <a:pt x="5418" y="6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Google Shape;392;p48"/>
          <p:cNvSpPr/>
          <p:nvPr/>
        </p:nvSpPr>
        <p:spPr>
          <a:xfrm>
            <a:off x="4571995" y="2850475"/>
            <a:ext cx="115050" cy="104000"/>
          </a:xfrm>
          <a:custGeom>
            <a:rect b="b" l="l" r="r" t="t"/>
            <a:pathLst>
              <a:path extrusionOk="0" h="4160" w="4602">
                <a:moveTo>
                  <a:pt x="4602" y="0"/>
                </a:moveTo>
                <a:cubicBezTo>
                  <a:pt x="2708" y="0"/>
                  <a:pt x="-984" y="2436"/>
                  <a:pt x="355" y="3775"/>
                </a:cubicBezTo>
                <a:cubicBezTo>
                  <a:pt x="1694" y="5114"/>
                  <a:pt x="4602" y="1894"/>
                  <a:pt x="460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Google Shape;393;p48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4" name="Google Shape;394;p48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CAH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- 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Dendrogramme global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" name="Google Shape;395;p48"/>
          <p:cNvSpPr txBox="1"/>
          <p:nvPr/>
        </p:nvSpPr>
        <p:spPr>
          <a:xfrm>
            <a:off x="6858300" y="1926513"/>
            <a:ext cx="19230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lassification : on regroupe nos individus dans des *</a:t>
            </a:r>
            <a:r>
              <a:rPr lang="fr" sz="8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classes</a:t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scendante : on part du niveau le plus fin (des individus)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8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iérarchique : la méthode aboutit à la construction d’un arbre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6669550" y="3460650"/>
            <a:ext cx="211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4D5156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*Objets similaires dans un jeu de données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9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3" name="Google Shape;40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0" y="2020775"/>
            <a:ext cx="4096102" cy="18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275" y="2117538"/>
            <a:ext cx="4561874" cy="1654013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9"/>
          <p:cNvSpPr txBox="1"/>
          <p:nvPr/>
        </p:nvSpPr>
        <p:spPr>
          <a:xfrm>
            <a:off x="664875" y="3917550"/>
            <a:ext cx="2418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Lexend"/>
                <a:ea typeface="Lexend"/>
                <a:cs typeface="Lexend"/>
                <a:sym typeface="Lexend"/>
              </a:rPr>
              <a:t>Il apparaît 5 groupes de pays, dont des groupes contenant seulement 1 pays à savoir l'Inde et l'Ethiopie.</a:t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9"/>
          <p:cNvSpPr txBox="1"/>
          <p:nvPr/>
        </p:nvSpPr>
        <p:spPr>
          <a:xfrm>
            <a:off x="5772878" y="3917550"/>
            <a:ext cx="2418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Afin d'éviter les groupes d'un pays nous allons rassembler les groupes proches c'est-à-dire l'Inde du groupe constitué de 3 pays et l'Éthiopie du groupe constitué de 118 pays.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CAH - Dendrogramme coupé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0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15" name="Google Shape;41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75" y="3258200"/>
            <a:ext cx="4622175" cy="15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775" y="1602495"/>
            <a:ext cx="4566549" cy="122641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0"/>
          <p:cNvSpPr/>
          <p:nvPr/>
        </p:nvSpPr>
        <p:spPr>
          <a:xfrm>
            <a:off x="824875" y="4271050"/>
            <a:ext cx="448275" cy="109675"/>
          </a:xfrm>
          <a:custGeom>
            <a:rect b="b" l="l" r="r" t="t"/>
            <a:pathLst>
              <a:path extrusionOk="0" h="4387" w="17931">
                <a:moveTo>
                  <a:pt x="17931" y="0"/>
                </a:moveTo>
                <a:cubicBezTo>
                  <a:pt x="16040" y="5670"/>
                  <a:pt x="0" y="5977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Google Shape;418;p50"/>
          <p:cNvSpPr/>
          <p:nvPr/>
        </p:nvSpPr>
        <p:spPr>
          <a:xfrm>
            <a:off x="1396325" y="4274975"/>
            <a:ext cx="377525" cy="101800"/>
          </a:xfrm>
          <a:custGeom>
            <a:rect b="b" l="l" r="r" t="t"/>
            <a:pathLst>
              <a:path extrusionOk="0" h="4072" w="15101">
                <a:moveTo>
                  <a:pt x="15101" y="0"/>
                </a:moveTo>
                <a:cubicBezTo>
                  <a:pt x="15101" y="5036"/>
                  <a:pt x="0" y="5508"/>
                  <a:pt x="0" y="4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Google Shape;419;p50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CAH - Groupe et 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Centroïdes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1" name="Google Shape;421;p50"/>
          <p:cNvSpPr txBox="1"/>
          <p:nvPr/>
        </p:nvSpPr>
        <p:spPr>
          <a:xfrm>
            <a:off x="5531200" y="2890725"/>
            <a:ext cx="2219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Le groupe 2</a:t>
            </a:r>
            <a:endParaRPr sz="11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 différencie par un fort taux de  disponibilité en protéines, disponibilité alimentaire en kcal par personne, PIB élevé et une meilleure stabilité politique.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535100" y="2874200"/>
            <a:ext cx="432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Centroïdes </a:t>
            </a:r>
            <a:r>
              <a:rPr lang="fr" sz="900">
                <a:solidFill>
                  <a:srgbClr val="22222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=</a:t>
            </a:r>
            <a:r>
              <a:rPr lang="fr" sz="800">
                <a:solidFill>
                  <a:srgbClr val="22222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ecteur des moyennes des différentes variables</a:t>
            </a:r>
            <a:endParaRPr sz="1100">
              <a:solidFill>
                <a:srgbClr val="22222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1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29" name="Google Shape;42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50" y="1747975"/>
            <a:ext cx="5593449" cy="330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075" y="1695024"/>
            <a:ext cx="2799875" cy="25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/>
          <p:nvPr/>
        </p:nvSpPr>
        <p:spPr>
          <a:xfrm>
            <a:off x="6147670" y="2697397"/>
            <a:ext cx="3030300" cy="1141275"/>
          </a:xfrm>
          <a:custGeom>
            <a:rect b="b" l="l" r="r" t="t"/>
            <a:pathLst>
              <a:path extrusionOk="0" h="45651" w="121212">
                <a:moveTo>
                  <a:pt x="13325" y="44559"/>
                </a:moveTo>
                <a:cubicBezTo>
                  <a:pt x="25598" y="44559"/>
                  <a:pt x="38026" y="41597"/>
                  <a:pt x="50132" y="43615"/>
                </a:cubicBezTo>
                <a:cubicBezTo>
                  <a:pt x="63789" y="45891"/>
                  <a:pt x="78522" y="47048"/>
                  <a:pt x="91658" y="42672"/>
                </a:cubicBezTo>
                <a:cubicBezTo>
                  <a:pt x="100969" y="39571"/>
                  <a:pt x="123295" y="48890"/>
                  <a:pt x="120914" y="39369"/>
                </a:cubicBezTo>
                <a:cubicBezTo>
                  <a:pt x="119199" y="32511"/>
                  <a:pt x="114527" y="26523"/>
                  <a:pt x="113364" y="19550"/>
                </a:cubicBezTo>
                <a:cubicBezTo>
                  <a:pt x="112542" y="14619"/>
                  <a:pt x="114348" y="7493"/>
                  <a:pt x="110061" y="4921"/>
                </a:cubicBezTo>
                <a:cubicBezTo>
                  <a:pt x="102103" y="146"/>
                  <a:pt x="91223" y="2670"/>
                  <a:pt x="82220" y="4921"/>
                </a:cubicBezTo>
                <a:cubicBezTo>
                  <a:pt x="80035" y="5467"/>
                  <a:pt x="77822" y="3947"/>
                  <a:pt x="75614" y="3506"/>
                </a:cubicBezTo>
                <a:cubicBezTo>
                  <a:pt x="68742" y="2134"/>
                  <a:pt x="61650" y="1902"/>
                  <a:pt x="54851" y="202"/>
                </a:cubicBezTo>
                <a:cubicBezTo>
                  <a:pt x="51617" y="-606"/>
                  <a:pt x="48681" y="2852"/>
                  <a:pt x="45413" y="3506"/>
                </a:cubicBezTo>
                <a:cubicBezTo>
                  <a:pt x="42632" y="4062"/>
                  <a:pt x="39927" y="1943"/>
                  <a:pt x="37391" y="674"/>
                </a:cubicBezTo>
                <a:cubicBezTo>
                  <a:pt x="33412" y="-1316"/>
                  <a:pt x="28309" y="4215"/>
                  <a:pt x="24179" y="2562"/>
                </a:cubicBezTo>
                <a:cubicBezTo>
                  <a:pt x="17455" y="-129"/>
                  <a:pt x="8951" y="270"/>
                  <a:pt x="2472" y="3506"/>
                </a:cubicBezTo>
                <a:cubicBezTo>
                  <a:pt x="-2312" y="5896"/>
                  <a:pt x="1423" y="14306"/>
                  <a:pt x="2472" y="19550"/>
                </a:cubicBezTo>
                <a:cubicBezTo>
                  <a:pt x="4324" y="28805"/>
                  <a:pt x="4358" y="45503"/>
                  <a:pt x="13797" y="4550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Google Shape;432;p51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CAH - Boxplots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40" name="Google Shape;4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50" y="3445538"/>
            <a:ext cx="2886351" cy="106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003" y="1775800"/>
            <a:ext cx="3469811" cy="189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52"/>
          <p:cNvCxnSpPr>
            <a:stCxn id="441" idx="2"/>
          </p:cNvCxnSpPr>
          <p:nvPr/>
        </p:nvCxnSpPr>
        <p:spPr>
          <a:xfrm flipH="1" rot="10800000">
            <a:off x="6470908" y="1910075"/>
            <a:ext cx="428100" cy="17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443" name="Google Shape;44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750" y="3840175"/>
            <a:ext cx="2978375" cy="8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2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5" name="Google Shape;445;p52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K-MEANS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- Nombre de clusters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6" name="Google Shape;446;p52"/>
          <p:cNvSpPr txBox="1"/>
          <p:nvPr/>
        </p:nvSpPr>
        <p:spPr>
          <a:xfrm>
            <a:off x="1207575" y="2171550"/>
            <a:ext cx="220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Algorithme itératif qui minimise la somme des distances entre chaque individu et le centroïde du cluster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3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53" name="Google Shape;4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00" y="2571753"/>
            <a:ext cx="4287700" cy="248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97250"/>
            <a:ext cx="4176224" cy="24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925" y="1713238"/>
            <a:ext cx="3834899" cy="85851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3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7" name="Google Shape;457;p53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K-MEANS - projection des Clusters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8" name="Google Shape;458;p53"/>
          <p:cNvSpPr/>
          <p:nvPr/>
        </p:nvSpPr>
        <p:spPr>
          <a:xfrm>
            <a:off x="1419900" y="2053625"/>
            <a:ext cx="413925" cy="84925"/>
          </a:xfrm>
          <a:custGeom>
            <a:rect b="b" l="l" r="r" t="t"/>
            <a:pathLst>
              <a:path extrusionOk="0" h="3397" w="16557">
                <a:moveTo>
                  <a:pt x="16515" y="0"/>
                </a:moveTo>
                <a:cubicBezTo>
                  <a:pt x="16515" y="1145"/>
                  <a:pt x="16683" y="3025"/>
                  <a:pt x="15572" y="3303"/>
                </a:cubicBezTo>
                <a:cubicBezTo>
                  <a:pt x="14069" y="3679"/>
                  <a:pt x="12828" y="1040"/>
                  <a:pt x="11325" y="1416"/>
                </a:cubicBezTo>
                <a:cubicBezTo>
                  <a:pt x="7650" y="2335"/>
                  <a:pt x="0" y="4260"/>
                  <a:pt x="0" y="4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59" name="Google Shape;459;p53"/>
          <p:cNvCxnSpPr/>
          <p:nvPr/>
        </p:nvCxnSpPr>
        <p:spPr>
          <a:xfrm flipH="1" rot="10800000">
            <a:off x="912625" y="3811425"/>
            <a:ext cx="117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3"/>
          <p:cNvCxnSpPr/>
          <p:nvPr/>
        </p:nvCxnSpPr>
        <p:spPr>
          <a:xfrm rot="10800000">
            <a:off x="284425" y="3814275"/>
            <a:ext cx="6282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1" name="Google Shape;461;p53"/>
          <p:cNvSpPr txBox="1"/>
          <p:nvPr/>
        </p:nvSpPr>
        <p:spPr>
          <a:xfrm>
            <a:off x="971600" y="3728800"/>
            <a:ext cx="6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exend"/>
                <a:ea typeface="Lexend"/>
                <a:cs typeface="Lexend"/>
                <a:sym typeface="Lexend"/>
              </a:rPr>
              <a:t>50,10</a:t>
            </a:r>
            <a:endParaRPr sz="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54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68" name="Google Shape;46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13" y="1504350"/>
            <a:ext cx="4240298" cy="19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88" y="3512825"/>
            <a:ext cx="3898725" cy="16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4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1" name="Google Shape;471;p54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K-MEANS - Centroïdes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2" name="Google Shape;472;p54"/>
          <p:cNvSpPr/>
          <p:nvPr/>
        </p:nvSpPr>
        <p:spPr>
          <a:xfrm>
            <a:off x="959800" y="2879400"/>
            <a:ext cx="283125" cy="56825"/>
          </a:xfrm>
          <a:custGeom>
            <a:rect b="b" l="l" r="r" t="t"/>
            <a:pathLst>
              <a:path extrusionOk="0" h="2273" w="11325">
                <a:moveTo>
                  <a:pt x="0" y="472"/>
                </a:moveTo>
                <a:cubicBezTo>
                  <a:pt x="3379" y="2162"/>
                  <a:pt x="10130" y="3584"/>
                  <a:pt x="1132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Google Shape;473;p54"/>
          <p:cNvSpPr/>
          <p:nvPr/>
        </p:nvSpPr>
        <p:spPr>
          <a:xfrm>
            <a:off x="1478875" y="2869450"/>
            <a:ext cx="283125" cy="76700"/>
          </a:xfrm>
          <a:custGeom>
            <a:rect b="b" l="l" r="r" t="t"/>
            <a:pathLst>
              <a:path extrusionOk="0" h="3068" w="11325">
                <a:moveTo>
                  <a:pt x="0" y="0"/>
                </a:moveTo>
                <a:cubicBezTo>
                  <a:pt x="1193" y="3585"/>
                  <a:pt x="11325" y="4250"/>
                  <a:pt x="11325" y="4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4" name="Google Shape;474;p54"/>
          <p:cNvSpPr/>
          <p:nvPr/>
        </p:nvSpPr>
        <p:spPr>
          <a:xfrm>
            <a:off x="983400" y="3145925"/>
            <a:ext cx="235925" cy="49575"/>
          </a:xfrm>
          <a:custGeom>
            <a:rect b="b" l="l" r="r" t="t"/>
            <a:pathLst>
              <a:path extrusionOk="0" h="1983" w="9437">
                <a:moveTo>
                  <a:pt x="0" y="0"/>
                </a:moveTo>
                <a:cubicBezTo>
                  <a:pt x="2816" y="1410"/>
                  <a:pt x="8027" y="3288"/>
                  <a:pt x="9437" y="4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Google Shape;475;p54"/>
          <p:cNvSpPr/>
          <p:nvPr/>
        </p:nvSpPr>
        <p:spPr>
          <a:xfrm>
            <a:off x="1478875" y="3153000"/>
            <a:ext cx="235925" cy="35425"/>
          </a:xfrm>
          <a:custGeom>
            <a:rect b="b" l="l" r="r" t="t"/>
            <a:pathLst>
              <a:path extrusionOk="0" h="1417" w="9437">
                <a:moveTo>
                  <a:pt x="0" y="0"/>
                </a:moveTo>
                <a:cubicBezTo>
                  <a:pt x="2844" y="1424"/>
                  <a:pt x="6256" y="1415"/>
                  <a:pt x="9437" y="141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6" name="Google Shape;476;p54"/>
          <p:cNvSpPr/>
          <p:nvPr/>
        </p:nvSpPr>
        <p:spPr>
          <a:xfrm>
            <a:off x="2564225" y="4416850"/>
            <a:ext cx="306725" cy="24400"/>
          </a:xfrm>
          <a:custGeom>
            <a:rect b="b" l="l" r="r" t="t"/>
            <a:pathLst>
              <a:path extrusionOk="0" h="976" w="12269">
                <a:moveTo>
                  <a:pt x="0" y="471"/>
                </a:moveTo>
                <a:cubicBezTo>
                  <a:pt x="4093" y="471"/>
                  <a:pt x="8607" y="1827"/>
                  <a:pt x="12269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7" name="Google Shape;477;p54"/>
          <p:cNvSpPr/>
          <p:nvPr/>
        </p:nvSpPr>
        <p:spPr>
          <a:xfrm>
            <a:off x="3279988" y="4719725"/>
            <a:ext cx="318500" cy="23600"/>
          </a:xfrm>
          <a:custGeom>
            <a:rect b="b" l="l" r="r" t="t"/>
            <a:pathLst>
              <a:path extrusionOk="0" h="944" w="12740">
                <a:moveTo>
                  <a:pt x="0" y="944"/>
                </a:moveTo>
                <a:cubicBezTo>
                  <a:pt x="4258" y="944"/>
                  <a:pt x="8482" y="0"/>
                  <a:pt x="1274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Google Shape;478;p54"/>
          <p:cNvSpPr/>
          <p:nvPr/>
        </p:nvSpPr>
        <p:spPr>
          <a:xfrm>
            <a:off x="3297663" y="4417238"/>
            <a:ext cx="283125" cy="23600"/>
          </a:xfrm>
          <a:custGeom>
            <a:rect b="b" l="l" r="r" t="t"/>
            <a:pathLst>
              <a:path extrusionOk="0" h="944" w="11325">
                <a:moveTo>
                  <a:pt x="0" y="944"/>
                </a:moveTo>
                <a:cubicBezTo>
                  <a:pt x="3675" y="25"/>
                  <a:pt x="7937" y="1694"/>
                  <a:pt x="1132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Google Shape;479;p54"/>
          <p:cNvSpPr/>
          <p:nvPr/>
        </p:nvSpPr>
        <p:spPr>
          <a:xfrm>
            <a:off x="3684913" y="4725625"/>
            <a:ext cx="259550" cy="11800"/>
          </a:xfrm>
          <a:custGeom>
            <a:rect b="b" l="l" r="r" t="t"/>
            <a:pathLst>
              <a:path extrusionOk="0" h="472" w="10382">
                <a:moveTo>
                  <a:pt x="0" y="472"/>
                </a:moveTo>
                <a:cubicBezTo>
                  <a:pt x="3464" y="472"/>
                  <a:pt x="6918" y="0"/>
                  <a:pt x="1038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Google Shape;480;p54"/>
          <p:cNvSpPr/>
          <p:nvPr/>
        </p:nvSpPr>
        <p:spPr>
          <a:xfrm>
            <a:off x="3673125" y="4421263"/>
            <a:ext cx="283125" cy="15525"/>
          </a:xfrm>
          <a:custGeom>
            <a:rect b="b" l="l" r="r" t="t"/>
            <a:pathLst>
              <a:path extrusionOk="0" h="621" w="11325">
                <a:moveTo>
                  <a:pt x="11325" y="0"/>
                </a:moveTo>
                <a:cubicBezTo>
                  <a:pt x="7598" y="621"/>
                  <a:pt x="3778" y="472"/>
                  <a:pt x="0" y="4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1" name="Google Shape;481;p54"/>
          <p:cNvSpPr txBox="1"/>
          <p:nvPr/>
        </p:nvSpPr>
        <p:spPr>
          <a:xfrm>
            <a:off x="5250450" y="1545200"/>
            <a:ext cx="2256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Clusters</a:t>
            </a: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 2 et le 4</a:t>
            </a:r>
            <a:endParaRPr sz="11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 différencient par un fort taux de  disponibilité en protéines, disponibilité alimentaire en kcal par personne, PIB élevé et une meilleure stabilité politique.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5925" y="2936230"/>
            <a:ext cx="2673626" cy="1463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54"/>
          <p:cNvCxnSpPr>
            <a:endCxn id="481" idx="1"/>
          </p:cNvCxnSpPr>
          <p:nvPr/>
        </p:nvCxnSpPr>
        <p:spPr>
          <a:xfrm flipH="1" rot="10800000">
            <a:off x="4487250" y="2484050"/>
            <a:ext cx="763200" cy="104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54"/>
          <p:cNvSpPr txBox="1"/>
          <p:nvPr/>
        </p:nvSpPr>
        <p:spPr>
          <a:xfrm>
            <a:off x="7013700" y="3512825"/>
            <a:ext cx="1779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Cluster </a:t>
            </a: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 2 </a:t>
            </a:r>
            <a:endParaRPr sz="11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Sur la méthode hiérarchique le choix a été fait sur le cluster 2,  avec le K-Means c’est le cluster 2. 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6106045" y="3896183"/>
            <a:ext cx="174200" cy="149325"/>
          </a:xfrm>
          <a:custGeom>
            <a:rect b="b" l="l" r="r" t="t"/>
            <a:pathLst>
              <a:path extrusionOk="0" h="5973" w="6968">
                <a:moveTo>
                  <a:pt x="6968" y="1176"/>
                </a:moveTo>
                <a:cubicBezTo>
                  <a:pt x="5023" y="527"/>
                  <a:pt x="2284" y="-746"/>
                  <a:pt x="834" y="704"/>
                </a:cubicBezTo>
                <a:cubicBezTo>
                  <a:pt x="-278" y="1816"/>
                  <a:pt x="-278" y="4311"/>
                  <a:pt x="834" y="5423"/>
                </a:cubicBezTo>
                <a:cubicBezTo>
                  <a:pt x="2658" y="7247"/>
                  <a:pt x="6968" y="3284"/>
                  <a:pt x="6968" y="70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86" name="Google Shape;486;p54"/>
          <p:cNvCxnSpPr/>
          <p:nvPr/>
        </p:nvCxnSpPr>
        <p:spPr>
          <a:xfrm>
            <a:off x="6799325" y="3819400"/>
            <a:ext cx="354000" cy="27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5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93" name="Google Shape;4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75" y="1602500"/>
            <a:ext cx="4600198" cy="3541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5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K-MEANS - Boxplots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96" name="Google Shape;49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23" y="2403938"/>
            <a:ext cx="3963426" cy="243623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/>
          <p:nvPr/>
        </p:nvSpPr>
        <p:spPr>
          <a:xfrm>
            <a:off x="5166184" y="2497214"/>
            <a:ext cx="4229450" cy="2305675"/>
          </a:xfrm>
          <a:custGeom>
            <a:rect b="b" l="l" r="r" t="t"/>
            <a:pathLst>
              <a:path extrusionOk="0" h="92227" w="169178">
                <a:moveTo>
                  <a:pt x="679" y="15760"/>
                </a:moveTo>
                <a:cubicBezTo>
                  <a:pt x="679" y="28190"/>
                  <a:pt x="2508" y="40640"/>
                  <a:pt x="1622" y="53038"/>
                </a:cubicBezTo>
                <a:cubicBezTo>
                  <a:pt x="1117" y="60105"/>
                  <a:pt x="-1036" y="67398"/>
                  <a:pt x="679" y="74273"/>
                </a:cubicBezTo>
                <a:cubicBezTo>
                  <a:pt x="1769" y="78643"/>
                  <a:pt x="8617" y="78697"/>
                  <a:pt x="12947" y="79935"/>
                </a:cubicBezTo>
                <a:cubicBezTo>
                  <a:pt x="16478" y="80944"/>
                  <a:pt x="17349" y="86068"/>
                  <a:pt x="20498" y="87957"/>
                </a:cubicBezTo>
                <a:cubicBezTo>
                  <a:pt x="24968" y="90638"/>
                  <a:pt x="30959" y="88351"/>
                  <a:pt x="36070" y="89373"/>
                </a:cubicBezTo>
                <a:cubicBezTo>
                  <a:pt x="44588" y="91077"/>
                  <a:pt x="53455" y="93160"/>
                  <a:pt x="62023" y="91732"/>
                </a:cubicBezTo>
                <a:cubicBezTo>
                  <a:pt x="67911" y="90751"/>
                  <a:pt x="73102" y="86914"/>
                  <a:pt x="79011" y="86070"/>
                </a:cubicBezTo>
                <a:cubicBezTo>
                  <a:pt x="89599" y="84557"/>
                  <a:pt x="100403" y="86070"/>
                  <a:pt x="111099" y="86070"/>
                </a:cubicBezTo>
                <a:cubicBezTo>
                  <a:pt x="122428" y="86070"/>
                  <a:pt x="134181" y="90127"/>
                  <a:pt x="145074" y="87014"/>
                </a:cubicBezTo>
                <a:cubicBezTo>
                  <a:pt x="152686" y="84839"/>
                  <a:pt x="156573" y="75870"/>
                  <a:pt x="160646" y="69082"/>
                </a:cubicBezTo>
                <a:cubicBezTo>
                  <a:pt x="163507" y="64313"/>
                  <a:pt x="171156" y="59427"/>
                  <a:pt x="168668" y="54454"/>
                </a:cubicBezTo>
                <a:cubicBezTo>
                  <a:pt x="166559" y="50238"/>
                  <a:pt x="159698" y="51147"/>
                  <a:pt x="155927" y="48319"/>
                </a:cubicBezTo>
                <a:cubicBezTo>
                  <a:pt x="151250" y="44812"/>
                  <a:pt x="150267" y="37946"/>
                  <a:pt x="148849" y="32275"/>
                </a:cubicBezTo>
                <a:cubicBezTo>
                  <a:pt x="147090" y="25241"/>
                  <a:pt x="156997" y="13262"/>
                  <a:pt x="150265" y="10569"/>
                </a:cubicBezTo>
                <a:cubicBezTo>
                  <a:pt x="141017" y="6870"/>
                  <a:pt x="131247" y="4500"/>
                  <a:pt x="121480" y="2547"/>
                </a:cubicBezTo>
                <a:cubicBezTo>
                  <a:pt x="118450" y="1941"/>
                  <a:pt x="115512" y="-563"/>
                  <a:pt x="112514" y="187"/>
                </a:cubicBezTo>
                <a:cubicBezTo>
                  <a:pt x="108193" y="1268"/>
                  <a:pt x="106741" y="7499"/>
                  <a:pt x="102605" y="9153"/>
                </a:cubicBezTo>
                <a:cubicBezTo>
                  <a:pt x="94249" y="12496"/>
                  <a:pt x="84708" y="11513"/>
                  <a:pt x="75708" y="11513"/>
                </a:cubicBezTo>
                <a:cubicBezTo>
                  <a:pt x="57934" y="11513"/>
                  <a:pt x="39629" y="7202"/>
                  <a:pt x="22385" y="11513"/>
                </a:cubicBezTo>
                <a:cubicBezTo>
                  <a:pt x="15532" y="13226"/>
                  <a:pt x="1622" y="8696"/>
                  <a:pt x="1622" y="157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8" name="Google Shape;498;p55"/>
          <p:cNvSpPr txBox="1"/>
          <p:nvPr/>
        </p:nvSpPr>
        <p:spPr>
          <a:xfrm>
            <a:off x="5472450" y="1726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Le Cluster 2</a:t>
            </a:r>
            <a:endParaRPr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compte 68 pays </a:t>
            </a: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répartis</a:t>
            </a: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dans le monde sauf en Afrique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8"/>
          <p:cNvPicPr preferRelativeResize="0"/>
          <p:nvPr/>
        </p:nvPicPr>
        <p:blipFill rotWithShape="1">
          <a:blip r:embed="rId3">
            <a:alphaModFix/>
          </a:blip>
          <a:srcRect b="14808" l="0" r="0" t="14808"/>
          <a:stretch/>
        </p:blipFill>
        <p:spPr>
          <a:xfrm>
            <a:off x="3297675" y="90700"/>
            <a:ext cx="199277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8" name="Google Shape;158;p38"/>
          <p:cNvSpPr txBox="1"/>
          <p:nvPr/>
        </p:nvSpPr>
        <p:spPr>
          <a:xfrm>
            <a:off x="895650" y="7261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SOMMAIRE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38"/>
          <p:cNvSpPr txBox="1"/>
          <p:nvPr/>
        </p:nvSpPr>
        <p:spPr>
          <a:xfrm>
            <a:off x="1010350" y="1607600"/>
            <a:ext cx="42801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fr" sz="1300">
                <a:latin typeface="Lexend"/>
                <a:ea typeface="Lexend"/>
                <a:cs typeface="Lexend"/>
                <a:sym typeface="Lexend"/>
              </a:rPr>
              <a:t>I- </a:t>
            </a:r>
            <a:r>
              <a:rPr lang="fr" sz="1300">
                <a:latin typeface="Lexend"/>
                <a:ea typeface="Lexend"/>
                <a:cs typeface="Lexend"/>
                <a:sym typeface="Lexend"/>
              </a:rPr>
              <a:t>PRÉSENTATION</a:t>
            </a:r>
            <a:r>
              <a:rPr lang="fr" sz="1300">
                <a:latin typeface="Lexend"/>
                <a:ea typeface="Lexend"/>
                <a:cs typeface="Lexend"/>
                <a:sym typeface="Lexend"/>
              </a:rPr>
              <a:t>, CONTEXTE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exend"/>
                <a:ea typeface="Lexend"/>
                <a:cs typeface="Lexend"/>
                <a:sym typeface="Lexend"/>
              </a:rPr>
              <a:t>II- JOINTURE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III-</a:t>
            </a:r>
            <a:r>
              <a:rPr lang="fr" sz="1300">
                <a:latin typeface="Lexend"/>
                <a:ea typeface="Lexend"/>
                <a:cs typeface="Lexend"/>
                <a:sym typeface="Lexend"/>
              </a:rPr>
              <a:t>ANALYSE DES DONNÉES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exend"/>
                <a:ea typeface="Lexend"/>
                <a:cs typeface="Lexend"/>
                <a:sym typeface="Lexend"/>
              </a:rPr>
              <a:t>1- ACP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exend"/>
                <a:ea typeface="Lexend"/>
                <a:cs typeface="Lexend"/>
                <a:sym typeface="Lexend"/>
              </a:rPr>
              <a:t>2- CAH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exend"/>
                <a:ea typeface="Lexend"/>
                <a:cs typeface="Lexend"/>
                <a:sym typeface="Lexend"/>
              </a:rPr>
              <a:t>3- KMEANS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lang="fr" sz="1300"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fr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- CONCLUSION</a:t>
            </a:r>
            <a:endParaRPr sz="13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091250"/>
            <a:ext cx="3056399" cy="20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6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05" name="Google Shape;5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00" y="1756275"/>
            <a:ext cx="4668180" cy="330054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6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CONCLUSION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7" name="Google Shape;507;p56"/>
          <p:cNvSpPr txBox="1"/>
          <p:nvPr/>
        </p:nvSpPr>
        <p:spPr>
          <a:xfrm>
            <a:off x="2376599" y="1208888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Recommandations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8" name="Google Shape;508;p56"/>
          <p:cNvSpPr txBox="1"/>
          <p:nvPr/>
        </p:nvSpPr>
        <p:spPr>
          <a:xfrm>
            <a:off x="5219675" y="2148000"/>
            <a:ext cx="25599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Un développement orienté vers l'UE pour un premier temps : Les territoires cibles seraient (Ceux qui partagent la même frontière terrestre avec la France) 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Allemagne (448 km)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Belgique (620 km)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Italie (515 km)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Espagne (623 km)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Suisse (573 km)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Luxembourg (73 km)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9"/>
          <p:cNvPicPr preferRelativeResize="0"/>
          <p:nvPr/>
        </p:nvPicPr>
        <p:blipFill rotWithShape="1">
          <a:blip r:embed="rId3">
            <a:alphaModFix/>
          </a:blip>
          <a:srcRect b="14808" l="0" r="0" t="14808"/>
          <a:stretch/>
        </p:blipFill>
        <p:spPr>
          <a:xfrm>
            <a:off x="3297675" y="90700"/>
            <a:ext cx="199277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7" name="Google Shape;1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425" y="1687000"/>
            <a:ext cx="3638650" cy="3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775" y="29006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 txBox="1"/>
          <p:nvPr/>
        </p:nvSpPr>
        <p:spPr>
          <a:xfrm>
            <a:off x="5290450" y="2571750"/>
            <a:ext cx="34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 poule qui chante</a:t>
            </a:r>
            <a:r>
              <a:rPr lang="fr" sz="1100">
                <a:solidFill>
                  <a:srgbClr val="271A3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est </a:t>
            </a:r>
            <a:r>
              <a:rPr lang="fr" sz="1100">
                <a:solidFill>
                  <a:srgbClr val="271A3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une entreprise française d’agroalimentaire. 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5290450" y="3195400"/>
            <a:ext cx="32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271A3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Elle souhaite se développer à l'international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950" y="1476699"/>
            <a:ext cx="2360850" cy="96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/>
          <p:nvPr/>
        </p:nvSpPr>
        <p:spPr>
          <a:xfrm>
            <a:off x="895650" y="7261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PRÉSENTATION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39"/>
          <p:cNvSpPr txBox="1"/>
          <p:nvPr/>
        </p:nvSpPr>
        <p:spPr>
          <a:xfrm>
            <a:off x="2376612" y="1230613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Contexte et problématique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5362900" y="3929325"/>
            <a:ext cx="1224000" cy="81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271A3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PÉNÉTRATION</a:t>
            </a:r>
            <a:r>
              <a:rPr b="1" lang="fr" sz="900">
                <a:solidFill>
                  <a:srgbClr val="271A3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NOUVEAUX </a:t>
            </a:r>
            <a:r>
              <a:rPr b="1" lang="fr" sz="900">
                <a:solidFill>
                  <a:srgbClr val="271A3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MARCHÉS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39"/>
          <p:cNvCxnSpPr/>
          <p:nvPr/>
        </p:nvCxnSpPr>
        <p:spPr>
          <a:xfrm flipH="1" rot="10800000">
            <a:off x="6717775" y="4333875"/>
            <a:ext cx="67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250" y="3865250"/>
            <a:ext cx="1087600" cy="8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0"/>
          <p:cNvPicPr preferRelativeResize="0"/>
          <p:nvPr/>
        </p:nvPicPr>
        <p:blipFill rotWithShape="1">
          <a:blip r:embed="rId3">
            <a:alphaModFix/>
          </a:blip>
          <a:srcRect b="14808" l="0" r="0" t="14808"/>
          <a:stretch/>
        </p:blipFill>
        <p:spPr>
          <a:xfrm>
            <a:off x="3297675" y="90700"/>
            <a:ext cx="199277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3" name="Google Shape;1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550" y="1834850"/>
            <a:ext cx="3204450" cy="28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 txBox="1"/>
          <p:nvPr/>
        </p:nvSpPr>
        <p:spPr>
          <a:xfrm>
            <a:off x="4572000" y="1965563"/>
            <a:ext cx="32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58585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 viande de volaille est plébiscitée par les consommateurs du monde entier.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" name="Google Shape;185;p40"/>
          <p:cNvSpPr txBox="1"/>
          <p:nvPr/>
        </p:nvSpPr>
        <p:spPr>
          <a:xfrm>
            <a:off x="4572000" y="2571738"/>
            <a:ext cx="327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58585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En 2017, elle est passée devant la viande de porc au titre de la viande la plus consommée au monde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572000" y="3338500"/>
            <a:ext cx="327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585858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D’après OCDE, sa consommation devrait continuer de croître de 1,5 % par an jusqu’en 2027.</a:t>
            </a:r>
            <a:endParaRPr sz="1100">
              <a:solidFill>
                <a:srgbClr val="585858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85858"/>
              </a:solidFill>
              <a:highlight>
                <a:srgbClr val="FFFFFF"/>
              </a:highlight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895663" y="825975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PRÉSENTATION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2376624" y="1271425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Contexte et problématique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1"/>
          <p:cNvPicPr preferRelativeResize="0"/>
          <p:nvPr/>
        </p:nvPicPr>
        <p:blipFill rotWithShape="1">
          <a:blip r:embed="rId3">
            <a:alphaModFix/>
          </a:blip>
          <a:srcRect b="14808" l="0" r="0" t="14808"/>
          <a:stretch/>
        </p:blipFill>
        <p:spPr>
          <a:xfrm>
            <a:off x="3297675" y="90700"/>
            <a:ext cx="199277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5" name="Google Shape;1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675" y="2214675"/>
            <a:ext cx="2871176" cy="23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1"/>
          <p:cNvSpPr txBox="1"/>
          <p:nvPr/>
        </p:nvSpPr>
        <p:spPr>
          <a:xfrm>
            <a:off x="3988425" y="2119988"/>
            <a:ext cx="3415800" cy="36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“Tous les pays sont envisageables !”</a:t>
            </a:r>
            <a:endParaRPr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41"/>
          <p:cNvSpPr txBox="1"/>
          <p:nvPr/>
        </p:nvSpPr>
        <p:spPr>
          <a:xfrm>
            <a:off x="4178175" y="2571750"/>
            <a:ext cx="303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Nous souhaitons cibler les pays vers lesquels l’entreprise pourrait exporter ses poules sans véritables contraintes.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" name="Google Shape;198;p41"/>
          <p:cNvSpPr txBox="1"/>
          <p:nvPr/>
        </p:nvSpPr>
        <p:spPr>
          <a:xfrm>
            <a:off x="4178175" y="3346900"/>
            <a:ext cx="320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On pourra par exemple vérifier les critères suivants :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-"/>
            </a:pPr>
            <a:r>
              <a:rPr lang="fr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Besoins des habitants en calories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-"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Besoins des habitants en protéines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-"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Le PIB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-"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La stabilité politique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41"/>
          <p:cNvSpPr txBox="1"/>
          <p:nvPr/>
        </p:nvSpPr>
        <p:spPr>
          <a:xfrm>
            <a:off x="895663" y="952050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PRÉSENTATION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2376637" y="1420775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Pistes 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Envisagées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2"/>
          <p:cNvPicPr preferRelativeResize="0"/>
          <p:nvPr/>
        </p:nvPicPr>
        <p:blipFill rotWithShape="1">
          <a:blip r:embed="rId3">
            <a:alphaModFix/>
          </a:blip>
          <a:srcRect b="14808" l="0" r="0" t="14808"/>
          <a:stretch/>
        </p:blipFill>
        <p:spPr>
          <a:xfrm>
            <a:off x="3297675" y="90700"/>
            <a:ext cx="199277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7" name="Google Shape;207;p42"/>
          <p:cNvSpPr txBox="1"/>
          <p:nvPr/>
        </p:nvSpPr>
        <p:spPr>
          <a:xfrm>
            <a:off x="895663" y="952050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 EXPLORATOIRE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2376637" y="1427950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Data Cleaning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176200" y="2233038"/>
            <a:ext cx="21315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DISPONIBILITÉ</a:t>
            </a:r>
            <a:r>
              <a:rPr b="1" lang="fr" sz="9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 ALIMENTAIRE</a:t>
            </a:r>
            <a:endParaRPr b="1" sz="9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" name="Google Shape;210;p42"/>
          <p:cNvSpPr txBox="1"/>
          <p:nvPr/>
        </p:nvSpPr>
        <p:spPr>
          <a:xfrm>
            <a:off x="4573400" y="2233050"/>
            <a:ext cx="199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PRODUIT INTERIEUR BRUT</a:t>
            </a:r>
            <a:endParaRPr b="1" sz="9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" name="Google Shape;211;p42"/>
          <p:cNvSpPr txBox="1"/>
          <p:nvPr/>
        </p:nvSpPr>
        <p:spPr>
          <a:xfrm>
            <a:off x="2718950" y="2233050"/>
            <a:ext cx="14418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POPULATION</a:t>
            </a:r>
            <a:endParaRPr b="1"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" name="Google Shape;212;p42"/>
          <p:cNvSpPr txBox="1"/>
          <p:nvPr/>
        </p:nvSpPr>
        <p:spPr>
          <a:xfrm>
            <a:off x="6893450" y="2233050"/>
            <a:ext cx="17904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STABILITÉ</a:t>
            </a:r>
            <a:r>
              <a:rPr b="1" lang="fr" sz="1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 POLITIQUE</a:t>
            </a:r>
            <a:endParaRPr b="1"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76200" y="2783375"/>
            <a:ext cx="21087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Filtrer Produit Volailles</a:t>
            </a:r>
            <a:endParaRPr sz="1100"/>
          </a:p>
        </p:txBody>
      </p:sp>
      <p:sp>
        <p:nvSpPr>
          <p:cNvPr id="214" name="Google Shape;214;p42"/>
          <p:cNvSpPr txBox="1"/>
          <p:nvPr/>
        </p:nvSpPr>
        <p:spPr>
          <a:xfrm>
            <a:off x="176200" y="3241175"/>
            <a:ext cx="2108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</a:t>
            </a:r>
            <a:r>
              <a:rPr lang="fr" sz="1100"/>
              <a:t>jouter la part des volailles sur l’ensemble des produits en %</a:t>
            </a:r>
            <a:endParaRPr sz="1100"/>
          </a:p>
        </p:txBody>
      </p:sp>
      <p:sp>
        <p:nvSpPr>
          <p:cNvPr id="215" name="Google Shape;215;p42"/>
          <p:cNvSpPr txBox="1"/>
          <p:nvPr/>
        </p:nvSpPr>
        <p:spPr>
          <a:xfrm>
            <a:off x="176200" y="3868175"/>
            <a:ext cx="2108700" cy="3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Remplacer valeurs ‘infs’ par 0</a:t>
            </a:r>
            <a:endParaRPr sz="1100"/>
          </a:p>
        </p:txBody>
      </p:sp>
      <p:sp>
        <p:nvSpPr>
          <p:cNvPr id="216" name="Google Shape;216;p42"/>
          <p:cNvSpPr txBox="1"/>
          <p:nvPr/>
        </p:nvSpPr>
        <p:spPr>
          <a:xfrm>
            <a:off x="2458188" y="2783363"/>
            <a:ext cx="1992900" cy="3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Filtrer Année 2016 et  2017</a:t>
            </a:r>
            <a:endParaRPr sz="1100"/>
          </a:p>
        </p:txBody>
      </p:sp>
      <p:sp>
        <p:nvSpPr>
          <p:cNvPr id="217" name="Google Shape;217;p42"/>
          <p:cNvSpPr txBox="1"/>
          <p:nvPr/>
        </p:nvSpPr>
        <p:spPr>
          <a:xfrm>
            <a:off x="4624363" y="2789575"/>
            <a:ext cx="1992900" cy="3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Filtrer Année 2016 et  2017</a:t>
            </a:r>
            <a:endParaRPr sz="1100"/>
          </a:p>
        </p:txBody>
      </p:sp>
      <p:sp>
        <p:nvSpPr>
          <p:cNvPr id="218" name="Google Shape;218;p42"/>
          <p:cNvSpPr txBox="1"/>
          <p:nvPr/>
        </p:nvSpPr>
        <p:spPr>
          <a:xfrm>
            <a:off x="6776300" y="2770200"/>
            <a:ext cx="1992900" cy="3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Filtrer Année 2016 et  2017</a:t>
            </a:r>
            <a:endParaRPr sz="1100"/>
          </a:p>
        </p:txBody>
      </p:sp>
      <p:sp>
        <p:nvSpPr>
          <p:cNvPr id="219" name="Google Shape;219;p42"/>
          <p:cNvSpPr txBox="1"/>
          <p:nvPr/>
        </p:nvSpPr>
        <p:spPr>
          <a:xfrm>
            <a:off x="2442138" y="3292350"/>
            <a:ext cx="20250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</a:t>
            </a:r>
            <a:r>
              <a:rPr lang="fr" sz="1100"/>
              <a:t>jouter Evolution de la population 2016-2017</a:t>
            </a:r>
            <a:endParaRPr sz="1100"/>
          </a:p>
        </p:txBody>
      </p:sp>
      <p:sp>
        <p:nvSpPr>
          <p:cNvPr id="220" name="Google Shape;220;p42"/>
          <p:cNvSpPr txBox="1"/>
          <p:nvPr/>
        </p:nvSpPr>
        <p:spPr>
          <a:xfrm>
            <a:off x="4624375" y="3270650"/>
            <a:ext cx="19929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Ajouter Evolution du PIB 2016-2017</a:t>
            </a:r>
            <a:endParaRPr sz="1100"/>
          </a:p>
        </p:txBody>
      </p:sp>
      <p:sp>
        <p:nvSpPr>
          <p:cNvPr id="221" name="Google Shape;221;p42"/>
          <p:cNvSpPr txBox="1"/>
          <p:nvPr/>
        </p:nvSpPr>
        <p:spPr>
          <a:xfrm>
            <a:off x="6774500" y="3260963"/>
            <a:ext cx="20250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Ajouter Evolution stabilité politique 2016-2017</a:t>
            </a:r>
            <a:endParaRPr sz="1100"/>
          </a:p>
        </p:txBody>
      </p:sp>
      <p:sp>
        <p:nvSpPr>
          <p:cNvPr id="222" name="Google Shape;222;p42"/>
          <p:cNvSpPr txBox="1"/>
          <p:nvPr/>
        </p:nvSpPr>
        <p:spPr>
          <a:xfrm>
            <a:off x="98350" y="4325975"/>
            <a:ext cx="2287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Réaliser des </a:t>
            </a:r>
            <a:r>
              <a:rPr lang="fr" sz="1100"/>
              <a:t>boîtes</a:t>
            </a:r>
            <a:r>
              <a:rPr lang="fr" sz="1100"/>
              <a:t> à moustaches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valeurs </a:t>
            </a:r>
            <a:r>
              <a:rPr lang="fr" sz="1100"/>
              <a:t>extrêmes</a:t>
            </a:r>
            <a:endParaRPr sz="1100"/>
          </a:p>
        </p:txBody>
      </p:sp>
      <p:sp>
        <p:nvSpPr>
          <p:cNvPr id="223" name="Google Shape;223;p42"/>
          <p:cNvSpPr txBox="1"/>
          <p:nvPr/>
        </p:nvSpPr>
        <p:spPr>
          <a:xfrm>
            <a:off x="2508513" y="3970525"/>
            <a:ext cx="19929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Réaliser des boîtes à moustaches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valeurs extrêmes</a:t>
            </a:r>
            <a:endParaRPr sz="1100"/>
          </a:p>
        </p:txBody>
      </p:sp>
      <p:sp>
        <p:nvSpPr>
          <p:cNvPr id="224" name="Google Shape;224;p42"/>
          <p:cNvSpPr txBox="1"/>
          <p:nvPr/>
        </p:nvSpPr>
        <p:spPr>
          <a:xfrm>
            <a:off x="4615713" y="3920925"/>
            <a:ext cx="19929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Réaliser des boîtes à moustaches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valeurs extrêmes</a:t>
            </a:r>
            <a:endParaRPr sz="1100"/>
          </a:p>
        </p:txBody>
      </p:sp>
      <p:sp>
        <p:nvSpPr>
          <p:cNvPr id="225" name="Google Shape;225;p42"/>
          <p:cNvSpPr txBox="1"/>
          <p:nvPr/>
        </p:nvSpPr>
        <p:spPr>
          <a:xfrm>
            <a:off x="6722925" y="3920925"/>
            <a:ext cx="21315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Réaliser des boîtes à moustaches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valeurs extrêmes</a:t>
            </a:r>
            <a:endParaRPr sz="1100"/>
          </a:p>
        </p:txBody>
      </p:sp>
      <p:cxnSp>
        <p:nvCxnSpPr>
          <p:cNvPr id="226" name="Google Shape;226;p42"/>
          <p:cNvCxnSpPr>
            <a:endCxn id="213" idx="0"/>
          </p:cNvCxnSpPr>
          <p:nvPr/>
        </p:nvCxnSpPr>
        <p:spPr>
          <a:xfrm flipH="1">
            <a:off x="1230550" y="2556275"/>
            <a:ext cx="114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42"/>
          <p:cNvCxnSpPr>
            <a:stCxn id="214" idx="0"/>
            <a:endCxn id="214" idx="0"/>
          </p:cNvCxnSpPr>
          <p:nvPr/>
        </p:nvCxnSpPr>
        <p:spPr>
          <a:xfrm>
            <a:off x="1230550" y="3241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42"/>
          <p:cNvCxnSpPr>
            <a:stCxn id="214" idx="0"/>
            <a:endCxn id="213" idx="2"/>
          </p:cNvCxnSpPr>
          <p:nvPr/>
        </p:nvCxnSpPr>
        <p:spPr>
          <a:xfrm rot="10800000">
            <a:off x="1230550" y="3137375"/>
            <a:ext cx="0" cy="1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42"/>
          <p:cNvCxnSpPr>
            <a:stCxn id="215" idx="0"/>
            <a:endCxn id="214" idx="2"/>
          </p:cNvCxnSpPr>
          <p:nvPr/>
        </p:nvCxnSpPr>
        <p:spPr>
          <a:xfrm rot="10800000">
            <a:off x="1230550" y="3764375"/>
            <a:ext cx="0" cy="1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42"/>
          <p:cNvCxnSpPr>
            <a:stCxn id="222" idx="0"/>
            <a:endCxn id="215" idx="2"/>
          </p:cNvCxnSpPr>
          <p:nvPr/>
        </p:nvCxnSpPr>
        <p:spPr>
          <a:xfrm rot="10800000">
            <a:off x="1230550" y="4222175"/>
            <a:ext cx="11400" cy="1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2"/>
          <p:cNvCxnSpPr>
            <a:stCxn id="216" idx="0"/>
            <a:endCxn id="211" idx="2"/>
          </p:cNvCxnSpPr>
          <p:nvPr/>
        </p:nvCxnSpPr>
        <p:spPr>
          <a:xfrm rot="10800000">
            <a:off x="3439938" y="2571863"/>
            <a:ext cx="147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42"/>
          <p:cNvCxnSpPr>
            <a:stCxn id="219" idx="0"/>
            <a:endCxn id="216" idx="2"/>
          </p:cNvCxnSpPr>
          <p:nvPr/>
        </p:nvCxnSpPr>
        <p:spPr>
          <a:xfrm rot="10800000">
            <a:off x="3454638" y="3137250"/>
            <a:ext cx="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42"/>
          <p:cNvCxnSpPr>
            <a:stCxn id="223" idx="0"/>
            <a:endCxn id="219" idx="2"/>
          </p:cNvCxnSpPr>
          <p:nvPr/>
        </p:nvCxnSpPr>
        <p:spPr>
          <a:xfrm rot="10800000">
            <a:off x="3454563" y="3815425"/>
            <a:ext cx="504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2"/>
          <p:cNvCxnSpPr>
            <a:stCxn id="217" idx="0"/>
            <a:endCxn id="210" idx="2"/>
          </p:cNvCxnSpPr>
          <p:nvPr/>
        </p:nvCxnSpPr>
        <p:spPr>
          <a:xfrm rot="10800000">
            <a:off x="5569813" y="2556175"/>
            <a:ext cx="510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2"/>
          <p:cNvCxnSpPr>
            <a:stCxn id="220" idx="0"/>
            <a:endCxn id="217" idx="2"/>
          </p:cNvCxnSpPr>
          <p:nvPr/>
        </p:nvCxnSpPr>
        <p:spPr>
          <a:xfrm rot="10800000">
            <a:off x="5620825" y="3143450"/>
            <a:ext cx="0" cy="1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2"/>
          <p:cNvCxnSpPr>
            <a:stCxn id="224" idx="0"/>
            <a:endCxn id="220" idx="2"/>
          </p:cNvCxnSpPr>
          <p:nvPr/>
        </p:nvCxnSpPr>
        <p:spPr>
          <a:xfrm flipH="1" rot="10800000">
            <a:off x="5612163" y="3793725"/>
            <a:ext cx="8700" cy="1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2"/>
          <p:cNvCxnSpPr>
            <a:stCxn id="218" idx="0"/>
            <a:endCxn id="212" idx="2"/>
          </p:cNvCxnSpPr>
          <p:nvPr/>
        </p:nvCxnSpPr>
        <p:spPr>
          <a:xfrm flipH="1" rot="10800000">
            <a:off x="7772750" y="2571900"/>
            <a:ext cx="159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2"/>
          <p:cNvCxnSpPr>
            <a:stCxn id="221" idx="0"/>
            <a:endCxn id="218" idx="2"/>
          </p:cNvCxnSpPr>
          <p:nvPr/>
        </p:nvCxnSpPr>
        <p:spPr>
          <a:xfrm rot="10800000">
            <a:off x="7772900" y="3124163"/>
            <a:ext cx="1410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2"/>
          <p:cNvCxnSpPr>
            <a:stCxn id="225" idx="0"/>
            <a:endCxn id="221" idx="2"/>
          </p:cNvCxnSpPr>
          <p:nvPr/>
        </p:nvCxnSpPr>
        <p:spPr>
          <a:xfrm rot="10800000">
            <a:off x="7786875" y="3784125"/>
            <a:ext cx="180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14808" l="0" r="0" t="14808"/>
          <a:stretch/>
        </p:blipFill>
        <p:spPr>
          <a:xfrm>
            <a:off x="3297675" y="90700"/>
            <a:ext cx="199277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Google Shape;246;p43"/>
          <p:cNvSpPr/>
          <p:nvPr/>
        </p:nvSpPr>
        <p:spPr>
          <a:xfrm>
            <a:off x="77925" y="2262000"/>
            <a:ext cx="1360500" cy="61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DISPONIBILITÉ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 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ALIMENTAIRE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(Dispoal)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p43"/>
          <p:cNvSpPr/>
          <p:nvPr/>
        </p:nvSpPr>
        <p:spPr>
          <a:xfrm>
            <a:off x="2738675" y="2580850"/>
            <a:ext cx="13605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Dispoal_pop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(merge :Both)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" name="Google Shape;248;p43"/>
          <p:cNvSpPr/>
          <p:nvPr/>
        </p:nvSpPr>
        <p:spPr>
          <a:xfrm>
            <a:off x="2342913" y="3564575"/>
            <a:ext cx="189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STABILITÉ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 POLITIQUE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(Stabpol)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" name="Google Shape;249;p43"/>
          <p:cNvSpPr/>
          <p:nvPr/>
        </p:nvSpPr>
        <p:spPr>
          <a:xfrm>
            <a:off x="77925" y="3498575"/>
            <a:ext cx="1360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POPULATION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(Pop)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0" name="Google Shape;250;p43"/>
          <p:cNvSpPr/>
          <p:nvPr/>
        </p:nvSpPr>
        <p:spPr>
          <a:xfrm>
            <a:off x="1680025" y="2691650"/>
            <a:ext cx="548700" cy="56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3"/>
          <p:cNvSpPr/>
          <p:nvPr/>
        </p:nvSpPr>
        <p:spPr>
          <a:xfrm>
            <a:off x="1680025" y="3141050"/>
            <a:ext cx="548700" cy="50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43"/>
          <p:cNvCxnSpPr>
            <a:stCxn id="249" idx="3"/>
          </p:cNvCxnSpPr>
          <p:nvPr/>
        </p:nvCxnSpPr>
        <p:spPr>
          <a:xfrm>
            <a:off x="1438425" y="3784925"/>
            <a:ext cx="4788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43"/>
          <p:cNvCxnSpPr/>
          <p:nvPr/>
        </p:nvCxnSpPr>
        <p:spPr>
          <a:xfrm>
            <a:off x="1455000" y="2485450"/>
            <a:ext cx="4488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3"/>
          <p:cNvCxnSpPr>
            <a:stCxn id="251" idx="4"/>
            <a:endCxn id="251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3"/>
          <p:cNvCxnSpPr>
            <a:stCxn id="250" idx="0"/>
            <a:endCxn id="250" idx="0"/>
          </p:cNvCxnSpPr>
          <p:nvPr/>
        </p:nvCxnSpPr>
        <p:spPr>
          <a:xfrm>
            <a:off x="1954375" y="2691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3"/>
          <p:cNvCxnSpPr>
            <a:stCxn id="251" idx="4"/>
            <a:endCxn id="251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43"/>
          <p:cNvCxnSpPr>
            <a:stCxn id="251" idx="4"/>
            <a:endCxn id="251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3"/>
          <p:cNvCxnSpPr>
            <a:stCxn id="251" idx="4"/>
            <a:endCxn id="251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3"/>
          <p:cNvCxnSpPr>
            <a:stCxn id="251" idx="4"/>
            <a:endCxn id="251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43"/>
          <p:cNvCxnSpPr>
            <a:endCxn id="251" idx="4"/>
          </p:cNvCxnSpPr>
          <p:nvPr/>
        </p:nvCxnSpPr>
        <p:spPr>
          <a:xfrm flipH="1" rot="10800000">
            <a:off x="1900975" y="3642350"/>
            <a:ext cx="534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3"/>
          <p:cNvCxnSpPr>
            <a:stCxn id="251" idx="7"/>
          </p:cNvCxnSpPr>
          <p:nvPr/>
        </p:nvCxnSpPr>
        <p:spPr>
          <a:xfrm flipH="1" rot="10800000">
            <a:off x="2148370" y="2968464"/>
            <a:ext cx="5733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43"/>
          <p:cNvSpPr/>
          <p:nvPr/>
        </p:nvSpPr>
        <p:spPr>
          <a:xfrm>
            <a:off x="4297650" y="2867188"/>
            <a:ext cx="548700" cy="50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3"/>
          <p:cNvSpPr/>
          <p:nvPr/>
        </p:nvSpPr>
        <p:spPr>
          <a:xfrm>
            <a:off x="4381575" y="3259850"/>
            <a:ext cx="548700" cy="50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3"/>
          <p:cNvCxnSpPr>
            <a:stCxn id="247" idx="3"/>
          </p:cNvCxnSpPr>
          <p:nvPr/>
        </p:nvCxnSpPr>
        <p:spPr>
          <a:xfrm flipH="1" rot="10800000">
            <a:off x="4099175" y="2651800"/>
            <a:ext cx="4821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3"/>
          <p:cNvCxnSpPr>
            <a:stCxn id="248" idx="3"/>
          </p:cNvCxnSpPr>
          <p:nvPr/>
        </p:nvCxnSpPr>
        <p:spPr>
          <a:xfrm>
            <a:off x="4232913" y="3850925"/>
            <a:ext cx="2541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3"/>
          <p:cNvCxnSpPr>
            <a:stCxn id="263" idx="4"/>
            <a:endCxn id="263" idx="4"/>
          </p:cNvCxnSpPr>
          <p:nvPr/>
        </p:nvCxnSpPr>
        <p:spPr>
          <a:xfrm>
            <a:off x="4655925" y="3761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3"/>
          <p:cNvCxnSpPr>
            <a:endCxn id="262" idx="0"/>
          </p:cNvCxnSpPr>
          <p:nvPr/>
        </p:nvCxnSpPr>
        <p:spPr>
          <a:xfrm>
            <a:off x="4557900" y="2643688"/>
            <a:ext cx="141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3"/>
          <p:cNvCxnSpPr/>
          <p:nvPr/>
        </p:nvCxnSpPr>
        <p:spPr>
          <a:xfrm flipH="1" rot="10800000">
            <a:off x="4782238" y="2954050"/>
            <a:ext cx="5082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43"/>
          <p:cNvSpPr/>
          <p:nvPr/>
        </p:nvSpPr>
        <p:spPr>
          <a:xfrm>
            <a:off x="5246138" y="2557450"/>
            <a:ext cx="1638900" cy="61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Dispoal_pop_stabpol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(merge :Both)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0" name="Google Shape;270;p43"/>
          <p:cNvSpPr/>
          <p:nvPr/>
        </p:nvSpPr>
        <p:spPr>
          <a:xfrm>
            <a:off x="6915275" y="3090188"/>
            <a:ext cx="548700" cy="50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3"/>
          <p:cNvSpPr/>
          <p:nvPr/>
        </p:nvSpPr>
        <p:spPr>
          <a:xfrm>
            <a:off x="6911113" y="3368888"/>
            <a:ext cx="548700" cy="50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"/>
          <p:cNvSpPr/>
          <p:nvPr/>
        </p:nvSpPr>
        <p:spPr>
          <a:xfrm>
            <a:off x="5054688" y="3592175"/>
            <a:ext cx="169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PRODUIT INTERIEUR BRUT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(Pib)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73" name="Google Shape;273;p43"/>
          <p:cNvCxnSpPr>
            <a:stCxn id="269" idx="3"/>
          </p:cNvCxnSpPr>
          <p:nvPr/>
        </p:nvCxnSpPr>
        <p:spPr>
          <a:xfrm>
            <a:off x="6885038" y="2867200"/>
            <a:ext cx="2619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3"/>
          <p:cNvCxnSpPr/>
          <p:nvPr/>
        </p:nvCxnSpPr>
        <p:spPr>
          <a:xfrm>
            <a:off x="6749988" y="3936950"/>
            <a:ext cx="2841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3"/>
          <p:cNvCxnSpPr/>
          <p:nvPr/>
        </p:nvCxnSpPr>
        <p:spPr>
          <a:xfrm flipH="1" rot="10800000">
            <a:off x="1868575" y="2506750"/>
            <a:ext cx="354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3"/>
          <p:cNvCxnSpPr>
            <a:stCxn id="263" idx="4"/>
            <a:endCxn id="263" idx="4"/>
          </p:cNvCxnSpPr>
          <p:nvPr/>
        </p:nvCxnSpPr>
        <p:spPr>
          <a:xfrm>
            <a:off x="4655925" y="3761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3"/>
          <p:cNvCxnSpPr/>
          <p:nvPr/>
        </p:nvCxnSpPr>
        <p:spPr>
          <a:xfrm flipH="1" rot="10800000">
            <a:off x="4479325" y="3761150"/>
            <a:ext cx="181200" cy="1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3"/>
          <p:cNvCxnSpPr>
            <a:endCxn id="270" idx="0"/>
          </p:cNvCxnSpPr>
          <p:nvPr/>
        </p:nvCxnSpPr>
        <p:spPr>
          <a:xfrm>
            <a:off x="7147025" y="2867288"/>
            <a:ext cx="426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43"/>
          <p:cNvCxnSpPr>
            <a:stCxn id="271" idx="3"/>
            <a:endCxn id="271" idx="3"/>
          </p:cNvCxnSpPr>
          <p:nvPr/>
        </p:nvCxnSpPr>
        <p:spPr>
          <a:xfrm>
            <a:off x="6991468" y="37967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3"/>
          <p:cNvCxnSpPr>
            <a:stCxn id="271" idx="3"/>
            <a:endCxn id="271" idx="3"/>
          </p:cNvCxnSpPr>
          <p:nvPr/>
        </p:nvCxnSpPr>
        <p:spPr>
          <a:xfrm>
            <a:off x="6991468" y="37967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3"/>
          <p:cNvCxnSpPr>
            <a:stCxn id="271" idx="3"/>
            <a:endCxn id="271" idx="3"/>
          </p:cNvCxnSpPr>
          <p:nvPr/>
        </p:nvCxnSpPr>
        <p:spPr>
          <a:xfrm>
            <a:off x="6991468" y="37967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43"/>
          <p:cNvCxnSpPr>
            <a:stCxn id="271" idx="4"/>
            <a:endCxn id="271" idx="4"/>
          </p:cNvCxnSpPr>
          <p:nvPr/>
        </p:nvCxnSpPr>
        <p:spPr>
          <a:xfrm>
            <a:off x="7185463" y="38701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3"/>
          <p:cNvCxnSpPr>
            <a:stCxn id="271" idx="7"/>
          </p:cNvCxnSpPr>
          <p:nvPr/>
        </p:nvCxnSpPr>
        <p:spPr>
          <a:xfrm flipH="1" rot="10800000">
            <a:off x="7379457" y="2780801"/>
            <a:ext cx="536400" cy="6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43"/>
          <p:cNvSpPr/>
          <p:nvPr/>
        </p:nvSpPr>
        <p:spPr>
          <a:xfrm>
            <a:off x="7843975" y="2344300"/>
            <a:ext cx="1299900" cy="84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Dispoal_pop_stabpol_pib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(merge :Both)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275" y="4329600"/>
            <a:ext cx="3834900" cy="633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43"/>
          <p:cNvCxnSpPr>
            <a:endCxn id="271" idx="4"/>
          </p:cNvCxnSpPr>
          <p:nvPr/>
        </p:nvCxnSpPr>
        <p:spPr>
          <a:xfrm flipH="1" rot="10800000">
            <a:off x="7007863" y="3870188"/>
            <a:ext cx="1776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43"/>
          <p:cNvSpPr txBox="1"/>
          <p:nvPr/>
        </p:nvSpPr>
        <p:spPr>
          <a:xfrm>
            <a:off x="77925" y="1769400"/>
            <a:ext cx="136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Left_join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on :  “Pays” (ID)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75" y="4371426"/>
            <a:ext cx="4193176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3"/>
          <p:cNvSpPr txBox="1"/>
          <p:nvPr/>
        </p:nvSpPr>
        <p:spPr>
          <a:xfrm>
            <a:off x="895663" y="854613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</a:t>
            </a: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2376624" y="1289400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Jointure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4"/>
          <p:cNvPicPr preferRelativeResize="0"/>
          <p:nvPr/>
        </p:nvPicPr>
        <p:blipFill rotWithShape="1">
          <a:blip r:embed="rId3">
            <a:alphaModFix/>
          </a:blip>
          <a:srcRect b="14808" l="0" r="0" t="14808"/>
          <a:stretch/>
        </p:blipFill>
        <p:spPr>
          <a:xfrm>
            <a:off x="3297675" y="90700"/>
            <a:ext cx="199277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2376613" y="1248225"/>
            <a:ext cx="3834900" cy="34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8" name="Google Shape;298;p44"/>
          <p:cNvCxnSpPr>
            <a:stCxn id="299" idx="4"/>
            <a:endCxn id="299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4"/>
          <p:cNvCxnSpPr>
            <a:stCxn id="301" idx="0"/>
            <a:endCxn id="301" idx="0"/>
          </p:cNvCxnSpPr>
          <p:nvPr/>
        </p:nvCxnSpPr>
        <p:spPr>
          <a:xfrm>
            <a:off x="1954375" y="2691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4"/>
          <p:cNvCxnSpPr>
            <a:stCxn id="299" idx="4"/>
            <a:endCxn id="299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4"/>
          <p:cNvCxnSpPr>
            <a:stCxn id="299" idx="4"/>
            <a:endCxn id="299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44"/>
          <p:cNvCxnSpPr>
            <a:stCxn id="299" idx="4"/>
            <a:endCxn id="299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4"/>
          <p:cNvCxnSpPr>
            <a:stCxn id="299" idx="4"/>
            <a:endCxn id="299" idx="4"/>
          </p:cNvCxnSpPr>
          <p:nvPr/>
        </p:nvCxnSpPr>
        <p:spPr>
          <a:xfrm>
            <a:off x="1954375" y="3642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44"/>
          <p:cNvCxnSpPr>
            <a:stCxn id="307" idx="4"/>
            <a:endCxn id="307" idx="4"/>
          </p:cNvCxnSpPr>
          <p:nvPr/>
        </p:nvCxnSpPr>
        <p:spPr>
          <a:xfrm>
            <a:off x="4655925" y="3761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44"/>
          <p:cNvCxnSpPr>
            <a:stCxn id="307" idx="4"/>
            <a:endCxn id="307" idx="4"/>
          </p:cNvCxnSpPr>
          <p:nvPr/>
        </p:nvCxnSpPr>
        <p:spPr>
          <a:xfrm>
            <a:off x="4655925" y="3761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4"/>
          <p:cNvCxnSpPr>
            <a:stCxn id="310" idx="3"/>
            <a:endCxn id="310" idx="3"/>
          </p:cNvCxnSpPr>
          <p:nvPr/>
        </p:nvCxnSpPr>
        <p:spPr>
          <a:xfrm>
            <a:off x="6991468" y="37967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44"/>
          <p:cNvCxnSpPr>
            <a:stCxn id="310" idx="3"/>
            <a:endCxn id="310" idx="3"/>
          </p:cNvCxnSpPr>
          <p:nvPr/>
        </p:nvCxnSpPr>
        <p:spPr>
          <a:xfrm>
            <a:off x="6991468" y="37967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4"/>
          <p:cNvCxnSpPr>
            <a:stCxn id="310" idx="3"/>
            <a:endCxn id="310" idx="3"/>
          </p:cNvCxnSpPr>
          <p:nvPr/>
        </p:nvCxnSpPr>
        <p:spPr>
          <a:xfrm>
            <a:off x="6991468" y="37967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4"/>
          <p:cNvCxnSpPr>
            <a:stCxn id="310" idx="4"/>
            <a:endCxn id="310" idx="4"/>
          </p:cNvCxnSpPr>
          <p:nvPr/>
        </p:nvCxnSpPr>
        <p:spPr>
          <a:xfrm>
            <a:off x="7185463" y="38701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4" name="Google Shape;3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75" y="1724175"/>
            <a:ext cx="4184651" cy="333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125" y="1683001"/>
            <a:ext cx="2723174" cy="20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975" y="3870200"/>
            <a:ext cx="4184650" cy="9575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4"/>
          <p:cNvCxnSpPr/>
          <p:nvPr/>
        </p:nvCxnSpPr>
        <p:spPr>
          <a:xfrm flipH="1" rot="10800000">
            <a:off x="5250075" y="3345500"/>
            <a:ext cx="30300" cy="831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4"/>
          <p:cNvCxnSpPr/>
          <p:nvPr/>
        </p:nvCxnSpPr>
        <p:spPr>
          <a:xfrm flipH="1" rot="10800000">
            <a:off x="4638675" y="3345494"/>
            <a:ext cx="641700" cy="2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9" name="Google Shape;319;p44"/>
          <p:cNvSpPr txBox="1"/>
          <p:nvPr/>
        </p:nvSpPr>
        <p:spPr>
          <a:xfrm>
            <a:off x="1531950" y="4263375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 txBox="1"/>
          <p:nvPr/>
        </p:nvSpPr>
        <p:spPr>
          <a:xfrm>
            <a:off x="5250075" y="3207500"/>
            <a:ext cx="4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exend"/>
                <a:ea typeface="Lexend"/>
                <a:cs typeface="Lexend"/>
                <a:sym typeface="Lexend"/>
              </a:rPr>
              <a:t>52,7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1482516" y="4244961"/>
            <a:ext cx="714450" cy="197175"/>
          </a:xfrm>
          <a:custGeom>
            <a:rect b="b" l="l" r="r" t="t"/>
            <a:pathLst>
              <a:path extrusionOk="0" h="7887" w="28578">
                <a:moveTo>
                  <a:pt x="27974" y="2551"/>
                </a:moveTo>
                <a:cubicBezTo>
                  <a:pt x="27974" y="4176"/>
                  <a:pt x="28910" y="6873"/>
                  <a:pt x="27369" y="7387"/>
                </a:cubicBezTo>
                <a:cubicBezTo>
                  <a:pt x="22765" y="8922"/>
                  <a:pt x="17713" y="6178"/>
                  <a:pt x="12860" y="6178"/>
                </a:cubicBezTo>
                <a:cubicBezTo>
                  <a:pt x="8609" y="6178"/>
                  <a:pt x="1194" y="9093"/>
                  <a:pt x="164" y="4969"/>
                </a:cubicBezTo>
                <a:cubicBezTo>
                  <a:pt x="-1151" y="-295"/>
                  <a:pt x="10456" y="737"/>
                  <a:pt x="15882" y="737"/>
                </a:cubicBezTo>
                <a:cubicBezTo>
                  <a:pt x="20157" y="737"/>
                  <a:pt x="28578" y="-1724"/>
                  <a:pt x="28578" y="255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Google Shape;322;p44"/>
          <p:cNvSpPr txBox="1"/>
          <p:nvPr/>
        </p:nvSpPr>
        <p:spPr>
          <a:xfrm>
            <a:off x="895663" y="854613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DES </a:t>
            </a: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DONNÉES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2376624" y="1289400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ACP - 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Éboulis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3272025" y="2030025"/>
            <a:ext cx="1299900" cy="69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data_pca = fusion sans </a:t>
            </a: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PAYS</a:t>
            </a:r>
            <a:endParaRPr sz="11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14876" l="0" r="0" t="14883"/>
          <a:stretch/>
        </p:blipFill>
        <p:spPr>
          <a:xfrm>
            <a:off x="3297675" y="90700"/>
            <a:ext cx="1992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850" y="1773125"/>
            <a:ext cx="3624001" cy="32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5383675" y="1971450"/>
            <a:ext cx="246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fr" sz="11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rojection des variables initiales</a:t>
            </a:r>
            <a:r>
              <a:rPr lang="fr" sz="13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3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5"/>
          <p:cNvSpPr txBox="1"/>
          <p:nvPr/>
        </p:nvSpPr>
        <p:spPr>
          <a:xfrm>
            <a:off x="5383675" y="2317800"/>
            <a:ext cx="257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Plan à deux dimensions constitué par les deux premiers facteurs</a:t>
            </a:r>
            <a:endParaRPr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895650" y="779588"/>
            <a:ext cx="67968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ANALYSES EXPLORATOIRE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2376599" y="1229150"/>
            <a:ext cx="38349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ACP - Cercle des corrélations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5513450" y="2973800"/>
            <a:ext cx="1344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Variables proches 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37" name="Google Shape;337;p45"/>
          <p:cNvCxnSpPr>
            <a:stCxn id="336" idx="3"/>
          </p:cNvCxnSpPr>
          <p:nvPr/>
        </p:nvCxnSpPr>
        <p:spPr>
          <a:xfrm flipH="1" rot="10800000">
            <a:off x="6858350" y="3131450"/>
            <a:ext cx="401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45"/>
          <p:cNvSpPr txBox="1"/>
          <p:nvPr/>
        </p:nvSpPr>
        <p:spPr>
          <a:xfrm>
            <a:off x="7330250" y="2969900"/>
            <a:ext cx="162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exend"/>
                <a:ea typeface="Lexend"/>
                <a:cs typeface="Lexend"/>
                <a:sym typeface="Lexend"/>
              </a:rPr>
              <a:t>Corrélation positive forte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5513450" y="3416613"/>
            <a:ext cx="143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Variables orthogonales 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40" name="Google Shape;340;p45"/>
          <p:cNvCxnSpPr/>
          <p:nvPr/>
        </p:nvCxnSpPr>
        <p:spPr>
          <a:xfrm flipH="1" rot="10800000">
            <a:off x="6858350" y="3682313"/>
            <a:ext cx="401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45"/>
          <p:cNvSpPr txBox="1"/>
          <p:nvPr/>
        </p:nvSpPr>
        <p:spPr>
          <a:xfrm>
            <a:off x="7368650" y="3511575"/>
            <a:ext cx="162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exend"/>
                <a:ea typeface="Lexend"/>
                <a:cs typeface="Lexend"/>
                <a:sym typeface="Lexend"/>
              </a:rPr>
              <a:t>Corrélation inexistante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5570500" y="3970300"/>
            <a:ext cx="134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Variables symétriques-centre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43" name="Google Shape;343;p45"/>
          <p:cNvCxnSpPr>
            <a:stCxn id="342" idx="3"/>
          </p:cNvCxnSpPr>
          <p:nvPr/>
        </p:nvCxnSpPr>
        <p:spPr>
          <a:xfrm flipH="1" rot="10800000">
            <a:off x="6915400" y="4201000"/>
            <a:ext cx="401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5"/>
          <p:cNvSpPr txBox="1"/>
          <p:nvPr/>
        </p:nvSpPr>
        <p:spPr>
          <a:xfrm>
            <a:off x="7458100" y="4001625"/>
            <a:ext cx="162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exend"/>
                <a:ea typeface="Lexend"/>
                <a:cs typeface="Lexend"/>
                <a:sym typeface="Lexend"/>
              </a:rPr>
              <a:t>Corrélation négative forte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