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63" r:id="rId4"/>
    <p:sldId id="267" r:id="rId5"/>
    <p:sldId id="268" r:id="rId6"/>
    <p:sldId id="269" r:id="rId7"/>
    <p:sldId id="270" r:id="rId8"/>
    <p:sldId id="271" r:id="rId9"/>
    <p:sldId id="258" r:id="rId10"/>
    <p:sldId id="272" r:id="rId11"/>
    <p:sldId id="259" r:id="rId12"/>
    <p:sldId id="273" r:id="rId13"/>
    <p:sldId id="260" r:id="rId14"/>
    <p:sldId id="274" r:id="rId15"/>
    <p:sldId id="261" r:id="rId16"/>
    <p:sldId id="275" r:id="rId17"/>
    <p:sldId id="264" r:id="rId18"/>
    <p:sldId id="262" r:id="rId19"/>
    <p:sldId id="276" r:id="rId20"/>
    <p:sldId id="277" r:id="rId21"/>
    <p:sldId id="278" r:id="rId22"/>
    <p:sldId id="279" r:id="rId23"/>
    <p:sldId id="266" r:id="rId24"/>
    <p:sldId id="265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Open Sans" panose="020B0604020202020204" charset="0"/>
      <p:regular r:id="rId33"/>
      <p:bold r:id="rId34"/>
      <p:italic r:id="rId35"/>
      <p:boldItalic r:id="rId36"/>
    </p:embeddedFont>
    <p:embeddedFont>
      <p:font typeface="PT Sans Narrow" panose="020B060402020202020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5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28605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592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227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53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5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88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010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50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00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049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003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036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b6337185d0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b6337185d0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61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62214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47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8171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0593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8271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743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062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99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668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893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171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b6337185d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b6337185d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53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1185863"/>
            <a:ext cx="579120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Partie 1: Sera Géré par QUI?</a:t>
            </a: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1652587"/>
            <a:ext cx="1514475" cy="18383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1757362"/>
            <a:ext cx="1476375" cy="1628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44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/>
              <a:t>Partie </a:t>
            </a:r>
            <a:r>
              <a:rPr lang="fr-FR" dirty="0" smtClean="0"/>
              <a:t>2: </a:t>
            </a:r>
            <a:r>
              <a:rPr lang="fr-FR" dirty="0"/>
              <a:t>Sera Géré par QUI?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812" y="1757362"/>
            <a:ext cx="1476375" cy="1628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5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2" y="1566862"/>
            <a:ext cx="1323975" cy="2009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1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/>
              <a:t>Partie </a:t>
            </a:r>
            <a:r>
              <a:rPr lang="fr-FR" dirty="0" smtClean="0"/>
              <a:t>3: </a:t>
            </a:r>
            <a:r>
              <a:rPr lang="fr-FR" dirty="0"/>
              <a:t>Sera Géré par QUI?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12" y="1566862"/>
            <a:ext cx="1323975" cy="200977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8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581150"/>
            <a:ext cx="1457325" cy="1981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4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fr-FR" dirty="0"/>
              <a:t>Partie </a:t>
            </a:r>
            <a:r>
              <a:rPr lang="fr-FR" dirty="0" smtClean="0"/>
              <a:t>4: </a:t>
            </a:r>
            <a:r>
              <a:rPr lang="fr-FR" dirty="0"/>
              <a:t>Sera Géré par QUI?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337" y="1581150"/>
            <a:ext cx="1457325" cy="198120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74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065" y="1487378"/>
            <a:ext cx="57245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2338387"/>
            <a:ext cx="59721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262" y="2124075"/>
            <a:ext cx="57054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2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Module 1 :  Gestion Version (GIT)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  <a:p>
            <a:pPr marL="0" indent="0">
              <a:spcAft>
                <a:spcPts val="1200"/>
              </a:spcAft>
              <a:buNone/>
            </a:pPr>
            <a:r>
              <a:rPr lang="fr-FR" dirty="0"/>
              <a:t>Module </a:t>
            </a:r>
            <a:r>
              <a:rPr lang="fr-FR" dirty="0" smtClean="0"/>
              <a:t>2 </a:t>
            </a:r>
            <a:r>
              <a:rPr lang="fr-FR" dirty="0"/>
              <a:t>:  </a:t>
            </a:r>
            <a:r>
              <a:rPr lang="fr-FR" dirty="0" smtClean="0"/>
              <a:t>Test et </a:t>
            </a:r>
            <a:r>
              <a:rPr lang="fr-FR" dirty="0"/>
              <a:t>Q</a:t>
            </a:r>
            <a:r>
              <a:rPr lang="fr-FR" dirty="0" smtClean="0"/>
              <a:t>ualité Logiciel 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smtClean="0"/>
              <a:t>Test Manuel </a:t>
            </a:r>
          </a:p>
          <a:p>
            <a:pPr marL="742950" lvl="1" indent="-285750">
              <a:spcAft>
                <a:spcPts val="1200"/>
              </a:spcAft>
            </a:pPr>
            <a:r>
              <a:rPr lang="fr-FR" dirty="0" smtClean="0"/>
              <a:t>Test Automatique  </a:t>
            </a:r>
          </a:p>
          <a:p>
            <a:pPr marL="0" indent="0">
              <a:spcAft>
                <a:spcPts val="1200"/>
              </a:spcAft>
              <a:buNone/>
            </a:pPr>
            <a:endParaRPr lang="fr-FR" dirty="0" smtClean="0"/>
          </a:p>
          <a:p>
            <a:pPr marL="0" indent="0">
              <a:spcAft>
                <a:spcPts val="1200"/>
              </a:spcAft>
              <a:buNone/>
            </a:pPr>
            <a:r>
              <a:rPr lang="fr-FR" dirty="0" smtClean="0"/>
              <a:t>Module 3 </a:t>
            </a:r>
            <a:r>
              <a:rPr lang="fr-FR" dirty="0"/>
              <a:t>:  </a:t>
            </a:r>
            <a:r>
              <a:rPr lang="fr-FR" dirty="0" smtClean="0"/>
              <a:t>Certification ISTQB (Niveau :  </a:t>
            </a:r>
            <a:r>
              <a:rPr lang="fr-FR" dirty="0" err="1" smtClean="0"/>
              <a:t>Foundation</a:t>
            </a:r>
            <a:r>
              <a:rPr lang="fr-FR" dirty="0" smtClean="0"/>
              <a:t>)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762" y="2400300"/>
            <a:ext cx="22764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7218"/>
            <a:ext cx="9144000" cy="270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1143"/>
            <a:ext cx="9144000" cy="248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8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2333625"/>
            <a:ext cx="39338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4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3106"/>
            <a:ext cx="9144000" cy="181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281237"/>
            <a:ext cx="5543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7009"/>
            <a:ext cx="9144000" cy="152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0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8209"/>
            <a:ext cx="9144000" cy="1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5489"/>
            <a:ext cx="9144000" cy="221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8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7039"/>
            <a:ext cx="9144000" cy="15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187" y="1044102"/>
            <a:ext cx="8852170" cy="3657600"/>
          </a:xfrm>
        </p:spPr>
        <p:txBody>
          <a:bodyPr>
            <a:normAutofit/>
          </a:bodyPr>
          <a:lstStyle/>
          <a:p>
            <a:r>
              <a:rPr lang="fr-FR" b="1" dirty="0"/>
              <a:t>Les tests manuels par rapport aux tests automatisés</a:t>
            </a:r>
          </a:p>
          <a:p>
            <a:pPr marL="114300" indent="0">
              <a:buNone/>
            </a:pPr>
            <a:r>
              <a:rPr lang="fr-FR" dirty="0"/>
              <a:t>Pour comprendre l'automatisation des tests, il faut comprendre ce qu'est un script de test manuel et comment il est utilisé. Au minimum, un script de test manuel tend à contenir des informations en trois colonnes </a:t>
            </a:r>
            <a:r>
              <a:rPr lang="fr-FR" dirty="0" smtClean="0"/>
              <a:t>:</a:t>
            </a:r>
          </a:p>
          <a:p>
            <a:pPr marL="114300" indent="0">
              <a:buNone/>
            </a:pPr>
            <a:endParaRPr lang="fr-FR" dirty="0"/>
          </a:p>
          <a:p>
            <a:pPr lvl="1"/>
            <a:r>
              <a:rPr lang="fr-FR" dirty="0"/>
              <a:t>La première colonne contiendra un résumé de la tâche à accomplir. Abstraite, elle n'a donc pas besoin d'être modifiée lorsque le logiciel change. </a:t>
            </a:r>
            <a:endParaRPr lang="fr-FR" dirty="0" smtClean="0"/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La deuxième colonne indique au testeur quelles données utiliser pour effectuer la tâche</a:t>
            </a:r>
            <a:r>
              <a:rPr lang="fr-FR" dirty="0" smtClean="0"/>
              <a:t>.</a:t>
            </a:r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La troisième colonne indique au testeur à quel comportement s'attendre</a:t>
            </a:r>
          </a:p>
          <a:p>
            <a:pPr lvl="1"/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4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 smtClean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" name="ZoneTexte 5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391"/>
            <a:ext cx="9144000" cy="13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5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Ce n'est que lorsque le script est utilisé par un testeur manuel bien informé que nous pouvons en obtenir un résultat optimal</a:t>
            </a:r>
            <a:r>
              <a:rPr lang="fr-FR" dirty="0" smtClean="0"/>
              <a:t>.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  <a:p>
            <a:r>
              <a:rPr lang="fr-FR" dirty="0" smtClean="0"/>
              <a:t> </a:t>
            </a:r>
            <a:r>
              <a:rPr lang="fr-FR" dirty="0"/>
              <a:t>Le testeur rajoute le contexte et le caractère vraisemblable sur le script pour obtenir une exécution correcte du test</a:t>
            </a:r>
            <a:r>
              <a:rPr lang="fr-FR" dirty="0" smtClean="0"/>
              <a:t>.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/>
          </a:p>
          <a:p>
            <a:r>
              <a:rPr lang="fr-FR" dirty="0" smtClean="0"/>
              <a:t>Un test automatisé à l'aide d'un outil d'automatisation a un contexte et un caractère vraisemblable limités.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2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</a:t>
            </a:r>
            <a:r>
              <a:rPr lang="fr-FR" dirty="0"/>
              <a:t>questions qu’un testeur manuel peut répondre </a:t>
            </a:r>
            <a:r>
              <a:rPr lang="fr-FR" dirty="0" smtClean="0"/>
              <a:t>:</a:t>
            </a:r>
          </a:p>
          <a:p>
            <a:pPr marL="114300" indent="0">
              <a:buNone/>
            </a:pPr>
            <a:endParaRPr lang="fr-FR" dirty="0" smtClean="0"/>
          </a:p>
          <a:p>
            <a:pPr lvl="1"/>
            <a:r>
              <a:rPr lang="fr-FR" dirty="0"/>
              <a:t>Combien de temps dois-je attendre que quelque chose se produise </a:t>
            </a:r>
            <a:r>
              <a:rPr lang="fr-FR" dirty="0" smtClean="0"/>
              <a:t>?</a:t>
            </a:r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Que faire lorsqu’on obtient un résultat de retour inattendu ? </a:t>
            </a:r>
            <a:endParaRPr lang="fr-FR" dirty="0" smtClean="0"/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Que faire si un avertissement s'affiche </a:t>
            </a:r>
            <a:r>
              <a:rPr lang="fr-FR" dirty="0" smtClean="0"/>
              <a:t>?</a:t>
            </a:r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Que faire si je suis censé attendre 5 secondes, mais que cela a pris 5,1 secondes ?</a:t>
            </a:r>
          </a:p>
          <a:p>
            <a:endParaRPr lang="fr-FR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76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Des </a:t>
            </a:r>
            <a:r>
              <a:rPr lang="fr-FR" dirty="0"/>
              <a:t>questions qu’un testeur manuel peut répondre </a:t>
            </a:r>
            <a:r>
              <a:rPr lang="fr-FR" dirty="0" smtClean="0"/>
              <a:t>:</a:t>
            </a:r>
          </a:p>
          <a:p>
            <a:pPr marL="114300" indent="0">
              <a:buNone/>
            </a:pPr>
            <a:endParaRPr lang="fr-FR" dirty="0" smtClean="0"/>
          </a:p>
          <a:p>
            <a:pPr lvl="1"/>
            <a:r>
              <a:rPr lang="fr-FR" dirty="0"/>
              <a:t>Combien de temps dois-je attendre que quelque chose se produise </a:t>
            </a:r>
            <a:r>
              <a:rPr lang="fr-FR" dirty="0" smtClean="0"/>
              <a:t>?</a:t>
            </a:r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Que faire lorsqu’on obtient un résultat de retour inattendu ? </a:t>
            </a:r>
            <a:endParaRPr lang="fr-FR" dirty="0" smtClean="0"/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Que faire si un avertissement s'affiche </a:t>
            </a:r>
            <a:r>
              <a:rPr lang="fr-FR" dirty="0" smtClean="0"/>
              <a:t>?</a:t>
            </a:r>
          </a:p>
          <a:p>
            <a:pPr marL="596900" lvl="1" indent="0">
              <a:buNone/>
            </a:pPr>
            <a:endParaRPr lang="fr-FR" dirty="0"/>
          </a:p>
          <a:p>
            <a:pPr lvl="1"/>
            <a:r>
              <a:rPr lang="fr-FR" dirty="0"/>
              <a:t>Que faire si je suis censé attendre 5 secondes, mais que cela a pris 5,1 secondes ?</a:t>
            </a:r>
          </a:p>
          <a:p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36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Aucune </a:t>
            </a:r>
            <a:r>
              <a:rPr lang="fr-FR" dirty="0"/>
              <a:t>de ces questions ne peut être traitée directement par un outil </a:t>
            </a:r>
            <a:r>
              <a:rPr lang="fr-FR" dirty="0" smtClean="0"/>
              <a:t>d'automatisation. </a:t>
            </a:r>
          </a:p>
          <a:p>
            <a:endParaRPr lang="fr-FR" dirty="0"/>
          </a:p>
          <a:p>
            <a:r>
              <a:rPr lang="fr-FR" dirty="0" smtClean="0"/>
              <a:t>Cependant</a:t>
            </a:r>
            <a:r>
              <a:rPr lang="fr-FR" dirty="0"/>
              <a:t>, un script automatisé peut avoir une intelligence intégrée par l'automaticien de tests via la programmation. 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En </a:t>
            </a:r>
            <a:r>
              <a:rPr lang="fr-FR" dirty="0"/>
              <a:t>programmant, </a:t>
            </a:r>
            <a:r>
              <a:rPr lang="fr-FR" dirty="0" smtClean="0"/>
              <a:t>L’automaticien de test logiciel </a:t>
            </a:r>
            <a:r>
              <a:rPr lang="fr-FR" dirty="0"/>
              <a:t>intégrer les processus de pensée d'un testeur manuel, </a:t>
            </a:r>
            <a:endParaRPr lang="fr-FR" dirty="0" smtClean="0"/>
          </a:p>
          <a:p>
            <a:pPr lvl="1"/>
            <a:r>
              <a:rPr lang="fr-FR" dirty="0" smtClean="0"/>
              <a:t>le </a:t>
            </a:r>
            <a:r>
              <a:rPr lang="fr-FR" dirty="0"/>
              <a:t>contexte </a:t>
            </a:r>
            <a:endParaRPr lang="fr-FR" dirty="0" smtClean="0"/>
          </a:p>
          <a:p>
            <a:pPr lvl="1"/>
            <a:r>
              <a:rPr lang="fr-FR" dirty="0" smtClean="0"/>
              <a:t>et </a:t>
            </a:r>
            <a:r>
              <a:rPr lang="fr-FR" dirty="0"/>
              <a:t>le caractère vraisemblable du test. </a:t>
            </a:r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5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</a:t>
            </a:r>
            <a:r>
              <a:rPr lang="fr-FR" dirty="0" smtClean="0"/>
              <a:t>inconvénient  majeur est </a:t>
            </a:r>
            <a:r>
              <a:rPr lang="fr-FR" dirty="0"/>
              <a:t>qu’un programme supplémentaire pourra également nécessiter de plus de maintenance ultérieure.</a:t>
            </a:r>
          </a:p>
          <a:p>
            <a:pPr marL="114300" indent="0">
              <a:buNone/>
            </a:pPr>
            <a:r>
              <a:rPr lang="fr-FR" dirty="0"/>
              <a:t> </a:t>
            </a:r>
          </a:p>
          <a:p>
            <a:r>
              <a:rPr lang="fr-FR" dirty="0"/>
              <a:t>Tous les tests manuels ne sont pas automatisables. Parce qu'un script automatisé nécessite </a:t>
            </a:r>
            <a:endParaRPr lang="fr-FR" dirty="0" smtClean="0"/>
          </a:p>
          <a:p>
            <a:pPr lvl="1"/>
            <a:r>
              <a:rPr lang="fr-FR" dirty="0" smtClean="0"/>
              <a:t>plus </a:t>
            </a:r>
            <a:r>
              <a:rPr lang="fr-FR" dirty="0"/>
              <a:t>d'analyse, </a:t>
            </a:r>
            <a:endParaRPr lang="fr-FR" dirty="0" smtClean="0"/>
          </a:p>
          <a:p>
            <a:pPr lvl="1"/>
            <a:r>
              <a:rPr lang="fr-FR" dirty="0" smtClean="0"/>
              <a:t>plus </a:t>
            </a:r>
            <a:r>
              <a:rPr lang="fr-FR" dirty="0"/>
              <a:t>de conception, </a:t>
            </a:r>
            <a:endParaRPr lang="fr-FR" dirty="0" smtClean="0"/>
          </a:p>
          <a:p>
            <a:pPr lvl="1"/>
            <a:r>
              <a:rPr lang="fr-FR" dirty="0" smtClean="0"/>
              <a:t>plus </a:t>
            </a:r>
            <a:r>
              <a:rPr lang="fr-FR" dirty="0"/>
              <a:t>d'ingénierie </a:t>
            </a:r>
            <a:endParaRPr lang="fr-FR" dirty="0" smtClean="0"/>
          </a:p>
          <a:p>
            <a:pPr lvl="1"/>
            <a:r>
              <a:rPr lang="fr-FR" dirty="0" smtClean="0"/>
              <a:t>et </a:t>
            </a:r>
            <a:r>
              <a:rPr lang="fr-FR" dirty="0"/>
              <a:t>plus de maintenance </a:t>
            </a:r>
            <a:endParaRPr lang="fr-FR" dirty="0" smtClean="0"/>
          </a:p>
          <a:p>
            <a:r>
              <a:rPr lang="fr-FR" dirty="0" smtClean="0"/>
              <a:t>qu'un </a:t>
            </a:r>
            <a:r>
              <a:rPr lang="fr-FR" dirty="0"/>
              <a:t>script manuel, </a:t>
            </a:r>
            <a:r>
              <a:rPr lang="fr-FR" dirty="0" smtClean="0"/>
              <a:t>nous </a:t>
            </a:r>
            <a:r>
              <a:rPr lang="fr-FR" dirty="0"/>
              <a:t>devons d’abord calculer le coût global de sa création, pour évaluer son intérêt (rentabilité). </a:t>
            </a:r>
          </a:p>
          <a:p>
            <a:pPr marL="114300" indent="0">
              <a:buNone/>
            </a:pPr>
            <a:endParaRPr lang="fr-FR" dirty="0" smtClean="0"/>
          </a:p>
          <a:p>
            <a:pPr marL="114300" indent="0">
              <a:buNone/>
            </a:pPr>
            <a:endParaRPr lang="fr-FR" dirty="0" smtClean="0"/>
          </a:p>
          <a:p>
            <a:endParaRPr lang="fr-FR" dirty="0" smtClean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 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 smtClean="0"/>
              <a:t>Commandes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1652587"/>
            <a:ext cx="1514475" cy="18383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40975" y="178676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TEST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52644" y="163266"/>
            <a:ext cx="2149369" cy="307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GIT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142472" y="173470"/>
            <a:ext cx="2149369" cy="3077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2">
                    <a:lumMod val="50000"/>
                  </a:schemeClr>
                </a:solidFill>
              </a:rPr>
              <a:t>ISTQB</a:t>
            </a:r>
            <a:endParaRPr lang="fr-FR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517</Words>
  <Application>Microsoft Office PowerPoint</Application>
  <PresentationFormat>Affichage à l'écran (16:9)</PresentationFormat>
  <Paragraphs>182</Paragraphs>
  <Slides>30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Open Sans</vt:lpstr>
      <vt:lpstr>PT Sans Narrow</vt:lpstr>
      <vt:lpstr>Arial</vt:lpstr>
      <vt:lpstr>Tropic</vt:lpstr>
      <vt:lpstr>Présentation PowerPoint</vt:lpstr>
      <vt:lpstr>Sommaire</vt:lpstr>
      <vt:lpstr>  </vt:lpstr>
      <vt:lpstr>  </vt:lpstr>
      <vt:lpstr>  </vt:lpstr>
      <vt:lpstr>  </vt:lpstr>
      <vt:lpstr>  </vt:lpstr>
      <vt:lpstr>  </vt:lpstr>
      <vt:lpstr> </vt:lpstr>
      <vt:lpstr> </vt:lpstr>
      <vt:lpstr>  </vt:lpstr>
      <vt:lpstr> 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 DIATTA</dc:creator>
  <cp:lastModifiedBy>DIATTA Fa</cp:lastModifiedBy>
  <cp:revision>16</cp:revision>
  <dcterms:modified xsi:type="dcterms:W3CDTF">2021-01-29T16:35:42Z</dcterms:modified>
</cp:coreProperties>
</file>