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57" r:id="rId10"/>
    <p:sldId id="272" r:id="rId11"/>
    <p:sldId id="259" r:id="rId12"/>
    <p:sldId id="273" r:id="rId13"/>
    <p:sldId id="260" r:id="rId14"/>
    <p:sldId id="274" r:id="rId15"/>
    <p:sldId id="261" r:id="rId16"/>
    <p:sldId id="262" r:id="rId17"/>
    <p:sldId id="263" r:id="rId18"/>
    <p:sldId id="26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F6A1-290C-4F67-8BA4-3C1C84A92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0D0A0-003C-431B-B748-F585B8A6D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E93C3-49C2-4FE9-AA1A-2104AAB0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CD2FF-08C0-45C9-8A56-178F8F3A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0304C-6047-4CD8-AEBA-C9D82E1E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69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721F-C4F6-4C61-8FD3-64C7FF7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793CC-0B8F-448D-84D1-8FCBB045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0EAC9-B46F-401B-ACF1-3B6A37CC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EBEFB-39A3-4E4B-893A-BEE79C26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A4431-7BCF-48BD-8B81-CB7A14FA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24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08929-07E5-4148-BCD8-CF0549061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11007-5ED8-49A0-8B72-79839D87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2BBE-FA00-4654-9CA5-203C0278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6A16-D514-4DA9-9AC0-8E6F67A7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010AA-4C9F-451F-B885-4C060A1D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8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9FE9-3E74-4FB6-9C4A-2D176CCC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0A890-729C-4992-A625-B5216157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10369-8983-4B2D-A707-A982679D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29C5-6E03-47B7-B916-B267F662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DA592-493E-4CE4-8354-C3A6CD99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87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C061-4068-411F-990B-C9624C2F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21772-38E5-48DA-AE3B-FA14F267F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B14A3-E032-482F-9ECB-67606742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35C94-9CCD-43DF-B5A5-A3CFB908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BA571-4D8E-49BD-9BC6-1E905304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62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ED25-11B4-4007-A5C0-35D4D883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C350-9622-4431-BE05-F7241F0BD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6693E-0C07-44F2-BD12-A3AC87E66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60280-5843-4850-A1DD-C6922B48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A066D-3669-4E5C-9C8F-F069C9DE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D665C-F37D-4923-A25E-68D1B10C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01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BC77-9BFE-45A2-A253-CBDB0E36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EEB70-7524-4DD0-A080-ABB77BA99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E2853-9E85-4961-8D29-84A5D4CD0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5FF28-9B20-4731-84F9-C7FBE7E5D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3D521-49A0-4986-88A7-7EE1B0AE3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AA6D2-FD8B-49E2-B2BA-E1807BE7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8E909-F5A3-4260-ABD7-34D9A8C5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0ED58-2DA0-4E50-8C12-07400A35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61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D8D6-3BA6-4C40-9400-4B6A69D9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326AB-E0EF-4233-8235-0F57651A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949B9-CD2A-4C46-B224-06C12582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A20B7-125C-47B0-8D00-B6B71248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76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1C74D-CBB0-4EEC-A179-C0BBB8A5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F3E9C-2855-446E-AAC6-E1E3E428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6269E-3C68-46EA-B0D7-15DA8686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65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2151-512F-4899-8E5F-B977FA5C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3A9D7-83A5-40E3-BC1F-6268534D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D8F1F-9F3F-41B1-8EB8-D350C4FAE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C2CDB-4132-496E-9F64-2ED8BF42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8CAE6-842C-494C-9B9E-5E2E0658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6089F-7EC8-4F29-98D9-BBDC2AF2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65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6C4C-F100-417D-9B53-05ED3814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8EBAF-34E2-48E9-975D-0F3B1E7E9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731A0-D1B3-4F60-A95F-E52160377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DDBAE-6CF0-41BE-8A64-B9BD7E87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C21D6-D869-4A95-B4FF-FA4427E5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C51E8-0A9C-4C7E-8B0F-E13B5C09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31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E0B97-E68B-4CC0-9FE5-37ECF307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7BDF4-61FD-4851-975E-6FC18F072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FF99-866E-46A4-912B-92651E806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9F74-8813-4D7F-85B4-536D5AD864D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77DE0-EF72-447F-ABDB-56DD0E186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6EF7-5270-4CF9-8534-ED6C19896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36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2.12185v1(Source:Arxiv)" TargetMode="External"/><Relationship Id="rId2" Type="http://schemas.openxmlformats.org/officeDocument/2006/relationships/hyperlink" Target="https://github.com/AbduRouf/MATHYPOTHESIS/blob/main/pytesserac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duRouf/MATHYPOTHESIS/blob/main/Pdfplumb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ezedeus/Pix2Tex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Modal4Reasoning/ChartVLM/tree/ma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bduRouf/MATHYPOTHESIS/blob/main/pdfplumb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duRouf/MATHYPOTHESIS/blob/main/Tesseract%20OCR%20for%20Equat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duRouf/MATHYPOTHESIS/blob/main/Easy%20OC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duRouf/MATHYPOTHESIS/blob/main/EVALUATING%20ACCURACY" TargetMode="External"/><Relationship Id="rId2" Type="http://schemas.openxmlformats.org/officeDocument/2006/relationships/hyperlink" Target="https://github.com/AbduRouf/MATHYPOTHESIS/blob/main/PyMu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010D-8244-40AB-B061-9F335328F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30" y="1244322"/>
            <a:ext cx="11851340" cy="3397622"/>
          </a:xfrm>
        </p:spPr>
        <p:txBody>
          <a:bodyPr>
            <a:normAutofit/>
          </a:bodyPr>
          <a:lstStyle/>
          <a:p>
            <a: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MATHYPOTHESIS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Accelerating Materials Discovery with AI-Driven Hypothesis Generation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n-US" sz="31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A991E-AD5E-4E77-8D9F-6805BE446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1944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ABDU ROUF A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PT2024/039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PROJECT INTERN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DIGITAL UNIVERSITY KERALA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0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A5463E-128C-4069-BB1C-C3D237A64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31" y="5285472"/>
            <a:ext cx="4967009" cy="838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F54E13-196B-41C0-AE11-0A6B5734D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4" y="1488141"/>
            <a:ext cx="5872446" cy="4282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5C109-C9F0-4655-A0E1-7927C54E4D3B}"/>
              </a:ext>
            </a:extLst>
          </p:cNvPr>
          <p:cNvSpPr txBox="1"/>
          <p:nvPr/>
        </p:nvSpPr>
        <p:spPr>
          <a:xfrm>
            <a:off x="7086276" y="876368"/>
            <a:ext cx="380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D0AB6-A7F4-4667-B81E-DB97CD17F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276" y="1488141"/>
            <a:ext cx="4563117" cy="3681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A6B85F-8AB1-4DA8-81E6-4DABBBFDC9F4}"/>
              </a:ext>
            </a:extLst>
          </p:cNvPr>
          <p:cNvSpPr txBox="1"/>
          <p:nvPr/>
        </p:nvSpPr>
        <p:spPr>
          <a:xfrm>
            <a:off x="862692" y="876368"/>
            <a:ext cx="380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INPUT TEXT(FORMAT-PDF):</a:t>
            </a:r>
            <a:endParaRPr lang="en-IN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10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20D4-137A-4FB4-8663-F541343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br>
              <a:rPr lang="en-US" sz="28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084F-C2EC-4B49-8BA2-DBE6A3F81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PyTesseract</a:t>
            </a:r>
          </a:p>
          <a:p>
            <a:pPr marL="0" indent="0">
              <a:buNone/>
            </a:pPr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Code for pytesseract</a:t>
            </a:r>
          </a:p>
          <a:p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https://github.com/AbduRouf/MATHYPOTHESIS/blob/main/pytesseract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Input PDF File 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https://arxiv.org/pdf/2402.12185v1(Source:Arxiv)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Advanatages: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Slowest due to image processing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High computational requirements </a:t>
            </a: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76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9F7E9D-74D7-4C42-85E9-F7D1E0A98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6695"/>
            <a:ext cx="550369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283BBC-475C-4EA4-83AE-BC6D3249A437}"/>
              </a:ext>
            </a:extLst>
          </p:cNvPr>
          <p:cNvSpPr txBox="1"/>
          <p:nvPr/>
        </p:nvSpPr>
        <p:spPr>
          <a:xfrm>
            <a:off x="838200" y="969967"/>
            <a:ext cx="366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47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6630-D3E2-4D94-B6A7-744C2165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br>
              <a:rPr lang="en-US" sz="28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5FC6-82B2-4568-8280-B589653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. PDFplumber</a:t>
            </a:r>
          </a:p>
          <a:p>
            <a:pPr marL="0" indent="0">
              <a:buNone/>
            </a:pPr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Code for pdfplumber</a:t>
            </a:r>
          </a:p>
          <a:p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https://github.com/AbduRouf/MATHYPOTHESIS/blob/main/Pdfplumber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85E29-6248-4923-ACFF-3AFD4A1CB2F6}"/>
              </a:ext>
            </a:extLst>
          </p:cNvPr>
          <p:cNvSpPr/>
          <p:nvPr/>
        </p:nvSpPr>
        <p:spPr>
          <a:xfrm>
            <a:off x="838200" y="3844767"/>
            <a:ext cx="6096000" cy="142757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Advanatages: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Moderate speed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Focuses on accuracy over speed </a:t>
            </a:r>
          </a:p>
        </p:txBody>
      </p:sp>
    </p:spTree>
    <p:extLst>
      <p:ext uri="{BB962C8B-B14F-4D97-AF65-F5344CB8AC3E}">
        <p14:creationId xmlns:p14="http://schemas.microsoft.com/office/powerpoint/2010/main" val="35539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33332F-C6DC-444E-A52E-2A5018DD1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1576" y="1488141"/>
            <a:ext cx="6340389" cy="2796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89C8DA-69D1-47BA-8109-86E6AC040F0D}"/>
              </a:ext>
            </a:extLst>
          </p:cNvPr>
          <p:cNvSpPr txBox="1"/>
          <p:nvPr/>
        </p:nvSpPr>
        <p:spPr>
          <a:xfrm>
            <a:off x="862692" y="876368"/>
            <a:ext cx="380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INPUT TEXT(FORMAT-PDF):</a:t>
            </a:r>
            <a:endParaRPr lang="en-IN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C2FD5-7761-464A-ADD6-DECDBD20E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4" y="1488141"/>
            <a:ext cx="4975975" cy="4282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0ACCC-3365-4AA6-873A-880D7623E5E3}"/>
              </a:ext>
            </a:extLst>
          </p:cNvPr>
          <p:cNvSpPr txBox="1"/>
          <p:nvPr/>
        </p:nvSpPr>
        <p:spPr>
          <a:xfrm>
            <a:off x="5437094" y="876368"/>
            <a:ext cx="380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74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34A1-50F3-4F16-B3AE-D427A60B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br>
              <a:rPr lang="en-US" sz="28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15FB2-ED8F-4ED4-B77B-22DD7F71BAC3}"/>
              </a:ext>
            </a:extLst>
          </p:cNvPr>
          <p:cNvSpPr txBox="1"/>
          <p:nvPr/>
        </p:nvSpPr>
        <p:spPr>
          <a:xfrm>
            <a:off x="1611052" y="1452283"/>
            <a:ext cx="910177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4.Pix2Text</a:t>
            </a:r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Open-Source Python3 tool for recognizing layouts, tables, math formulas (LaTeX), and text in images, converting them into Markdown format. A free alternative to Mathpix, empowering seamless conversion of visual content into text-based representations. 80+ languages are supported.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Code for Pix2Text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https://github.com/breezedeus/Pix2Text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ot a positive impact from this tool where we can accurately infer datas such as Text,Equations,Tables,also some meta datas.</a:t>
            </a:r>
          </a:p>
        </p:txBody>
      </p:sp>
    </p:spTree>
    <p:extLst>
      <p:ext uri="{BB962C8B-B14F-4D97-AF65-F5344CB8AC3E}">
        <p14:creationId xmlns:p14="http://schemas.microsoft.com/office/powerpoint/2010/main" val="785818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5682-B7A0-4286-8072-DC1236E3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br>
              <a:rPr lang="en-US" sz="28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B5BA0B-9A23-426E-B554-AF18441F4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0446" y="2228666"/>
            <a:ext cx="506765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FC4AF2-5025-4B6A-B570-3FC57E6D8B02}"/>
              </a:ext>
            </a:extLst>
          </p:cNvPr>
          <p:cNvSpPr txBox="1"/>
          <p:nvPr/>
        </p:nvSpPr>
        <p:spPr>
          <a:xfrm>
            <a:off x="6656294" y="1690688"/>
            <a:ext cx="412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060147-314E-40FC-B225-4B2421450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31" y="2228666"/>
            <a:ext cx="2948940" cy="4305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05AEA2E-91C2-4F33-90A5-69F66E30F9A6}"/>
              </a:ext>
            </a:extLst>
          </p:cNvPr>
          <p:cNvSpPr/>
          <p:nvPr/>
        </p:nvSpPr>
        <p:spPr>
          <a:xfrm>
            <a:off x="1344931" y="1690688"/>
            <a:ext cx="3363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INPUT TEXT(FORMAT-PNG):</a:t>
            </a:r>
            <a:endParaRPr lang="en-IN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56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1718-9B6A-4401-A7BA-76A7CAD6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0F61-BD29-4D2E-9B29-51E4D869A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5.ChartX and ChartVLM</a:t>
            </a:r>
          </a:p>
          <a:p>
            <a:pPr marL="0" indent="0">
              <a:buNone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Versatile Benchmark and Foundation Model for Complicated Chart Reasoning.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Code for ChartX&amp;ChartVLM</a:t>
            </a: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https://github.com/UniModal4Reasoning/ChartVLM/tree/main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Cant able to run the inference due to disk issues.</a:t>
            </a:r>
          </a:p>
        </p:txBody>
      </p:sp>
    </p:spTree>
    <p:extLst>
      <p:ext uri="{BB962C8B-B14F-4D97-AF65-F5344CB8AC3E}">
        <p14:creationId xmlns:p14="http://schemas.microsoft.com/office/powerpoint/2010/main" val="924737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A3D7-2587-4475-A16D-BC6A75A3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endParaRPr lang="en-IN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D788B-535A-4288-BC0B-52C465F0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6.PDFplumber for Tables</a:t>
            </a:r>
          </a:p>
          <a:p>
            <a:pPr marL="0" indent="0">
              <a:buNone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Code for PDFplumber 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https://github.com/AbduRouf/MATHYPOTHESIS/blob/main/pdfplumber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Input given in the format of table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7E616-87F5-4712-B6AC-93E41B52F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9610"/>
            <a:ext cx="5455024" cy="195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33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EB26-B034-4EF3-BC27-D9524AF5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7.Tesseract for Equations</a:t>
            </a:r>
          </a:p>
          <a:p>
            <a:pPr marL="0" indent="0">
              <a:buNone/>
            </a:pPr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Code for Tesseract OCR for equations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https://github.com/AbduRouf/MATHYPOTHESIS/blob/main/Tesseract%20OCR%20for%20Equattions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  <a:p>
            <a:pPr marL="0" indent="0">
              <a:buNone/>
            </a:pPr>
            <a:endParaRPr lang="en-US" altLang="en-US" sz="1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Advanatages: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Open-Source &amp; Customizable </a:t>
            </a:r>
          </a:p>
          <a:p>
            <a:pPr marL="0" indent="0">
              <a:buNone/>
            </a:pPr>
            <a:r>
              <a:rPr lang="en-US" sz="1800"/>
              <a:t>Broad Character Support </a:t>
            </a:r>
          </a:p>
          <a:p>
            <a:pPr marL="0" indent="0">
              <a:buNone/>
            </a:pPr>
            <a:r>
              <a:rPr lang="en-US" sz="1800"/>
              <a:t>Extends with tools like SymPy for equation parsing.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B9CB9F-01BA-4D6F-A1D3-F329B13629F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238628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4183-314F-4698-B5FE-357EB599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BA7D0F-2FDB-476E-8B36-F00E106A93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36338"/>
            <a:ext cx="856577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Exponential growth in materials science literature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overload for researchers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identifying novel connections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literature review process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 in generating new research directions </a:t>
            </a:r>
          </a:p>
        </p:txBody>
      </p:sp>
    </p:spTree>
    <p:extLst>
      <p:ext uri="{BB962C8B-B14F-4D97-AF65-F5344CB8AC3E}">
        <p14:creationId xmlns:p14="http://schemas.microsoft.com/office/powerpoint/2010/main" val="1994350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07C08C-F263-4A1F-9422-C010FDCE0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58" y="3250698"/>
            <a:ext cx="3558848" cy="58679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D756FBA-EFA5-4CB3-8F53-64104B9FBC6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endParaRPr lang="en-IN" sz="2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8F272-6D93-4D9D-8EAF-DB5B94FE7E1D}"/>
              </a:ext>
            </a:extLst>
          </p:cNvPr>
          <p:cNvSpPr/>
          <p:nvPr/>
        </p:nvSpPr>
        <p:spPr>
          <a:xfrm>
            <a:off x="1654058" y="2177561"/>
            <a:ext cx="3363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INPUT TEXT(FORMAT-PNG):</a:t>
            </a:r>
            <a:endParaRPr lang="en-IN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B2CAD-3B25-4A73-B0C7-8757A891A266}"/>
              </a:ext>
            </a:extLst>
          </p:cNvPr>
          <p:cNvSpPr txBox="1"/>
          <p:nvPr/>
        </p:nvSpPr>
        <p:spPr>
          <a:xfrm>
            <a:off x="6736977" y="2177561"/>
            <a:ext cx="412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49E95-5DED-4832-A8E7-1425553D7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407" y="3165137"/>
            <a:ext cx="3543607" cy="67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68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6DFEF6-BA53-4E06-8AB2-8123261AADA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endParaRPr lang="en-IN" sz="2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5D71C4-4B48-4A3B-9517-3B7D2885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7.Easy OCR</a:t>
            </a:r>
          </a:p>
          <a:p>
            <a:pPr marL="0" indent="0">
              <a:buNone/>
            </a:pPr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Code for Easy OCR </a:t>
            </a:r>
          </a:p>
          <a:p>
            <a:r>
              <a:rPr lang="en-US" altLang="en-US" sz="1800" b="1" u="sng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https://github.com/AbduRouf/MATHYPOTHESIS/blob/main/Easy%20OCR</a:t>
            </a:r>
            <a:endParaRPr lang="en-US" altLang="en-US" sz="1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ot well suitable for equations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626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FA3106-85B0-486F-990D-F297D1B1E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5102" y="2356690"/>
            <a:ext cx="5865418" cy="435133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4C18511-3985-4150-BC3A-3C3D8E66A85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endParaRPr lang="en-IN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7DB008-66E9-4C41-B581-7B79F3BE8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42" y="2356690"/>
            <a:ext cx="2948940" cy="4305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892A32-84E5-4470-BD4F-F7009F2AB35A}"/>
              </a:ext>
            </a:extLst>
          </p:cNvPr>
          <p:cNvSpPr/>
          <p:nvPr/>
        </p:nvSpPr>
        <p:spPr>
          <a:xfrm>
            <a:off x="855365" y="1658422"/>
            <a:ext cx="3363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INPUT TEXT(FORMAT-PNG):</a:t>
            </a:r>
            <a:endParaRPr lang="en-IN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802150-36D8-4892-9F49-B6C915C88F56}"/>
              </a:ext>
            </a:extLst>
          </p:cNvPr>
          <p:cNvSpPr txBox="1"/>
          <p:nvPr/>
        </p:nvSpPr>
        <p:spPr>
          <a:xfrm>
            <a:off x="6005102" y="1658422"/>
            <a:ext cx="412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30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AE42-7900-45F1-8166-D8569BA5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PACKAGE INTEGRATION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1010C-78D8-45BB-A5EB-FCFEFA355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experiments Pix2Text shows an accurate fetching of informations from the PDF.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But it only limits to Text,Equations,Table.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We cannot have reasoning from Figures/Graphs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For that we can use ChartVLM,which can able to reason Figures/Graphs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this two and by coverting them in to a single package, we can have a efficient PDF parsing system as per our literature survey.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502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4AC12-EF0F-4BCD-B55C-EBD9A9B4B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After getting an PDF Parsing package,we’ll move to the next module.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Which will intake the data from the parsing package and process using the computational model.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Also from the efficient computation we’ll get our possible hypothesis based on the data and intelligent reasoning.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D6BF64-3290-4317-8210-07CFD8E8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56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2B85-E39C-41D7-8A64-B4D51397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latin typeface="Arial Black" panose="020B0A04020102020204" pitchFamily="34" charset="0"/>
                <a:cs typeface="Times New Roman" panose="02020603050405020304" pitchFamily="18" charset="0"/>
              </a:rPr>
              <a:t>THANK YOU</a:t>
            </a:r>
            <a:endParaRPr lang="en-IN" sz="2800" b="1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9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313D-A1DA-4450-8534-DD52221C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61F4-8DED-45D1-AA16-69FA30B4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“MatHypothesis” 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 innovative AI system which:-</a:t>
            </a:r>
          </a:p>
          <a:p>
            <a:pPr marL="0" indent="0"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Analyzes vast materials science literature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patterns across studies </a:t>
            </a:r>
          </a:p>
          <a:p>
            <a:pPr marL="12573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Generates plausible research hypotheses </a:t>
            </a:r>
          </a:p>
          <a:p>
            <a:pPr marL="12573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Ranks hypotheses by novelty and feasibility </a:t>
            </a:r>
          </a:p>
          <a:p>
            <a:pPr marL="12573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Provides transparent reasoning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41AC0A-1CEA-40E2-9912-D056A579D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4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5DDD-EF27-4B15-BCE4-7800091A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EXPECTED IMPACT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3A43-35B9-4D63-B2DC-FB3361ABC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Accelerated Materials Discovery:</a:t>
            </a:r>
          </a:p>
          <a:p>
            <a:pPr lvl="1">
              <a:lnSpc>
                <a:spcPct val="15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Faster research hypothesis generation</a:t>
            </a:r>
          </a:p>
          <a:p>
            <a:pPr lvl="1">
              <a:lnSpc>
                <a:spcPct val="15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Novel material property predictions</a:t>
            </a:r>
          </a:p>
          <a:p>
            <a:pPr lvl="1">
              <a:lnSpc>
                <a:spcPct val="15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Unexpected relationship identification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Areas:</a:t>
            </a:r>
          </a:p>
          <a:p>
            <a:pPr lvl="1">
              <a:lnSpc>
                <a:spcPct val="15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Energy storage solutions</a:t>
            </a:r>
          </a:p>
          <a:p>
            <a:pPr lvl="1">
              <a:lnSpc>
                <a:spcPct val="15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development</a:t>
            </a:r>
          </a:p>
          <a:p>
            <a:pPr lvl="1">
              <a:lnSpc>
                <a:spcPct val="15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Advanced materials research</a:t>
            </a:r>
          </a:p>
          <a:p>
            <a:pPr lvl="1">
              <a:lnSpc>
                <a:spcPct val="15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technology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76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B4F1-EDC7-46E3-87C8-8492E419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MODULES OF THE PROJECT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9E9B-3574-4AC0-BDC2-D35C571A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(TO BUILD A EFFICIENT PARSER)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LLM FINETUNING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(TO BUILD A COMPUTATIONAL MODEL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23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D6C3-0C9E-42D3-9E25-B72E26B3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MODULE-I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8FE7F-F9E6-445C-93C5-65629FDA2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Data is an important factor in our project.Hence we need to have a PDF Parser which should be able to: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Fetch every informations from the PDF such as Text,Equations,Figure,Tables etc..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identifies multiple content types 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Extracts information with high precision 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Converts complex data into structured formats 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Preserves contextual relationships 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Enables automated knowledge extraction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33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559B-FBD3-4926-B567-D821B353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EXISTING PDF PARSERS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50F56-080B-43F6-A289-74CC7FF4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949"/>
            <a:ext cx="10515600" cy="551329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457200" lvl="0" indent="-4572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Layout Recognition Problems:</a:t>
            </a:r>
            <a:endParaRPr lang="en-US" altLang="en-US" sz="1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Fails to handle multi-column layouts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Incorrect text flow detection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900">
                <a:latin typeface="Times New Roman" panose="02020603050405020304" pitchFamily="18" charset="0"/>
                <a:cs typeface="Times New Roman" panose="02020603050405020304" pitchFamily="18" charset="0"/>
              </a:rPr>
              <a:t>Lost document structure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IN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900">
                <a:latin typeface="Times New Roman" panose="02020603050405020304" pitchFamily="18" charset="0"/>
                <a:cs typeface="Times New Roman" panose="02020603050405020304" pitchFamily="18" charset="0"/>
              </a:rPr>
              <a:t>2.     </a:t>
            </a:r>
            <a:r>
              <a:rPr lang="en-IN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Content Issues:</a:t>
            </a:r>
          </a:p>
          <a:p>
            <a:pPr lvl="2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Poor equation recognition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symbol errors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Formula structure loss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Incorrect LaTeX conversion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70000"/>
              </a:lnSpc>
              <a:buAutoNum type="arabicPeriod" startAt="3"/>
            </a:pPr>
            <a:r>
              <a:rPr lang="en-IN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 Element Failures:</a:t>
            </a:r>
          </a:p>
          <a:p>
            <a:pPr lvl="2">
              <a:lnSpc>
                <a:spcPct val="170000"/>
              </a:lnSpc>
            </a:pPr>
            <a:r>
              <a:rPr lang="en-IN" sz="1900">
                <a:latin typeface="Times New Roman" panose="02020603050405020304" pitchFamily="18" charset="0"/>
                <a:cs typeface="Times New Roman" panose="02020603050405020304" pitchFamily="18" charset="0"/>
              </a:rPr>
              <a:t>Low-quality image extraction</a:t>
            </a:r>
          </a:p>
          <a:p>
            <a:pPr lvl="2"/>
            <a:r>
              <a:rPr lang="en-IN" sz="1900">
                <a:latin typeface="Times New Roman" panose="02020603050405020304" pitchFamily="18" charset="0"/>
                <a:cs typeface="Times New Roman" panose="02020603050405020304" pitchFamily="18" charset="0"/>
              </a:rPr>
              <a:t>Table structure corruption</a:t>
            </a:r>
          </a:p>
          <a:p>
            <a:pPr lvl="2"/>
            <a:r>
              <a:rPr lang="en-IN" sz="1900">
                <a:latin typeface="Times New Roman" panose="02020603050405020304" pitchFamily="18" charset="0"/>
                <a:cs typeface="Times New Roman" panose="02020603050405020304" pitchFamily="18" charset="0"/>
              </a:rPr>
              <a:t>Chart data point loss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07B269-392D-4BFB-B85F-B6332D230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0314A9F-DF87-41A7-909C-789C0FFFE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50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39C6-D882-4B3D-B679-B8093E7A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3" y="25614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:</a:t>
            </a:r>
            <a:b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 TECHNIQUES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8CD7-7834-4B80-B710-0DEB4A30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br>
              <a:rPr lang="en-US" sz="28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EC70-1B2D-4AB7-8911-F87E149B6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Based on Text :</a:t>
            </a:r>
          </a:p>
          <a:p>
            <a:pPr marL="0" indent="0" fontAlgn="base">
              <a:buNone/>
            </a:pPr>
            <a:endParaRPr lang="en-US" sz="19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AutoNum type="arabicPeriod"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PyMuPDF</a:t>
            </a:r>
          </a:p>
          <a:p>
            <a:pPr marL="0" indent="0" fontAlgn="base">
              <a:buNone/>
            </a:pPr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Code for PyMuPDF</a:t>
            </a:r>
          </a:p>
          <a:p>
            <a:pPr fontAlgn="base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https://github.com/AbduRouf/MATHYPOTHESIS/blob/main/PyMuPDF - 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Accuracy Evaluation for PyMuPDF</a:t>
            </a:r>
          </a:p>
          <a:p>
            <a:pPr fontAlgn="base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https://github.com/AbduRouf/MATHYPOTHESIS/blob/main/EVALUATING%20ACCURACY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Advanatages: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Fastest processing speed </a:t>
            </a:r>
          </a:p>
          <a:p>
            <a:pPr marL="0" lv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Efficient memory usage </a:t>
            </a:r>
          </a:p>
          <a:p>
            <a:pPr fontAlgn="base">
              <a:lnSpc>
                <a:spcPct val="160000"/>
              </a:lnSpc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sz="1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sz="1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sz="1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sz="2000"/>
          </a:p>
          <a:p>
            <a:pPr marL="0" indent="0" fontAlgn="base">
              <a:buNone/>
            </a:pPr>
            <a:endParaRPr lang="en-US" sz="1800"/>
          </a:p>
          <a:p>
            <a:pPr fontAlgn="base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10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837</Words>
  <Application>Microsoft Office PowerPoint</Application>
  <PresentationFormat>Widescreen</PresentationFormat>
  <Paragraphs>172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MATHYPOTHESIS “Accelerating Materials Discovery with AI-Driven Hypothesis Generation”  </vt:lpstr>
      <vt:lpstr>PROBLEM STATEMENT</vt:lpstr>
      <vt:lpstr>SOLUTION</vt:lpstr>
      <vt:lpstr>EXPECTED IMPACT</vt:lpstr>
      <vt:lpstr>MODULES OF THE PROJECT</vt:lpstr>
      <vt:lpstr>MODULE-I PDF PARSING</vt:lpstr>
      <vt:lpstr>EXISTING PDF PARSERS</vt:lpstr>
      <vt:lpstr>LITERATURE SURVEY : PDF PARSING TECHNIQUES</vt:lpstr>
      <vt:lpstr>PDF PARSING </vt:lpstr>
      <vt:lpstr>PowerPoint Presentation</vt:lpstr>
      <vt:lpstr>PDF PARSING </vt:lpstr>
      <vt:lpstr>PowerPoint Presentation</vt:lpstr>
      <vt:lpstr>PDF PARSING </vt:lpstr>
      <vt:lpstr>PowerPoint Presentation</vt:lpstr>
      <vt:lpstr>PDF PARSING </vt:lpstr>
      <vt:lpstr>PDF PARSING </vt:lpstr>
      <vt:lpstr>PDF PARSING</vt:lpstr>
      <vt:lpstr>PDF PARSING</vt:lpstr>
      <vt:lpstr>PowerPoint Presentation</vt:lpstr>
      <vt:lpstr>PowerPoint Presentation</vt:lpstr>
      <vt:lpstr>PowerPoint Presentation</vt:lpstr>
      <vt:lpstr>PowerPoint Presentation</vt:lpstr>
      <vt:lpstr>PACKAGE INTEGRATION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 FROM  SCRATCH TO TILL</dc:title>
  <dc:creator>ABDU ROUF</dc:creator>
  <cp:lastModifiedBy>ABDU ROUF</cp:lastModifiedBy>
  <cp:revision>30</cp:revision>
  <dcterms:created xsi:type="dcterms:W3CDTF">2024-10-29T06:15:54Z</dcterms:created>
  <dcterms:modified xsi:type="dcterms:W3CDTF">2024-11-04T12:07:16Z</dcterms:modified>
</cp:coreProperties>
</file>