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59" r:id="rId8"/>
    <p:sldId id="261" r:id="rId9"/>
    <p:sldId id="271" r:id="rId10"/>
    <p:sldId id="305" r:id="rId11"/>
    <p:sldId id="306" r:id="rId12"/>
    <p:sldId id="280" r:id="rId13"/>
    <p:sldId id="307" r:id="rId14"/>
    <p:sldId id="317" r:id="rId15"/>
    <p:sldId id="308" r:id="rId16"/>
    <p:sldId id="309" r:id="rId17"/>
    <p:sldId id="312" r:id="rId18"/>
    <p:sldId id="313" r:id="rId19"/>
    <p:sldId id="319" r:id="rId20"/>
    <p:sldId id="314" r:id="rId21"/>
    <p:sldId id="315" r:id="rId22"/>
    <p:sldId id="318" r:id="rId23"/>
    <p:sldId id="310" r:id="rId24"/>
    <p:sldId id="311" r:id="rId25"/>
    <p:sldId id="316"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718"/>
  </p:normalViewPr>
  <p:slideViewPr>
    <p:cSldViewPr snapToGrid="0">
      <p:cViewPr varScale="1">
        <p:scale>
          <a:sx n="77" d="100"/>
          <a:sy n="77" d="100"/>
        </p:scale>
        <p:origin x="300" y="8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Artificial Intelligence</a:t>
            </a:r>
            <a:br>
              <a:rPr lang="en-US" dirty="0"/>
            </a:br>
            <a:r>
              <a:rPr lang="en-US" dirty="0"/>
              <a:t>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Solution:</a:t>
            </a:r>
            <a:endParaRPr lang="en-US"/>
          </a:p>
        </p:txBody>
      </p:sp>
      <p:pic>
        <p:nvPicPr>
          <p:cNvPr id="8" name="Picture 7" descr="Chart, line chart&#10;&#10;Description automatically generated">
            <a:extLst>
              <a:ext uri="{FF2B5EF4-FFF2-40B4-BE49-F238E27FC236}">
                <a16:creationId xmlns:a16="http://schemas.microsoft.com/office/drawing/2014/main" id="{E0466B89-1BE4-87AB-B90A-BF583F01F88A}"/>
              </a:ext>
            </a:extLst>
          </p:cNvPr>
          <p:cNvPicPr>
            <a:picLocks noChangeAspect="1"/>
          </p:cNvPicPr>
          <p:nvPr/>
        </p:nvPicPr>
        <p:blipFill>
          <a:blip r:embed="rId2"/>
          <a:stretch>
            <a:fillRect/>
          </a:stretch>
        </p:blipFill>
        <p:spPr>
          <a:xfrm>
            <a:off x="1981201" y="2020886"/>
            <a:ext cx="5524512" cy="4171007"/>
          </a:xfrm>
          <a:prstGeom prst="rect">
            <a:avLst/>
          </a:prstGeom>
          <a:noFill/>
        </p:spPr>
      </p:pic>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5/22/2022</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r>
              <a:rPr lang="en-US" dirty="0"/>
              <a:t>ARTIFICIAL INTELLIGENCE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11" name="Picture 10">
            <a:extLst>
              <a:ext uri="{FF2B5EF4-FFF2-40B4-BE49-F238E27FC236}">
                <a16:creationId xmlns:a16="http://schemas.microsoft.com/office/drawing/2014/main" id="{532B4A02-49AA-2C0F-3660-D699D469FC02}"/>
              </a:ext>
            </a:extLst>
          </p:cNvPr>
          <p:cNvPicPr>
            <a:picLocks noChangeAspect="1"/>
          </p:cNvPicPr>
          <p:nvPr/>
        </p:nvPicPr>
        <p:blipFill>
          <a:blip r:embed="rId3"/>
          <a:stretch>
            <a:fillRect/>
          </a:stretch>
        </p:blipFill>
        <p:spPr>
          <a:xfrm>
            <a:off x="8153400" y="3150546"/>
            <a:ext cx="3067050" cy="1666571"/>
          </a:xfrm>
          <a:prstGeom prst="rect">
            <a:avLst/>
          </a:prstGeom>
          <a:ln>
            <a:solidFill>
              <a:schemeClr val="tx1"/>
            </a:solidFill>
          </a:ln>
        </p:spPr>
      </p:pic>
    </p:spTree>
    <p:extLst>
      <p:ext uri="{BB962C8B-B14F-4D97-AF65-F5344CB8AC3E}">
        <p14:creationId xmlns:p14="http://schemas.microsoft.com/office/powerpoint/2010/main" val="193785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864BC6-1284-B14D-6455-9C7B52E183D0}"/>
              </a:ext>
            </a:extLst>
          </p:cNvPr>
          <p:cNvSpPr>
            <a:spLocks noGrp="1"/>
          </p:cNvSpPr>
          <p:nvPr>
            <p:ph type="ctrTitle"/>
          </p:nvPr>
        </p:nvSpPr>
        <p:spPr>
          <a:xfrm>
            <a:off x="553718" y="2502074"/>
            <a:ext cx="10619499" cy="1853852"/>
          </a:xfrm>
        </p:spPr>
        <p:txBody>
          <a:bodyPr/>
          <a:lstStyle/>
          <a:p>
            <a:r>
              <a:rPr lang="en-US" dirty="0"/>
              <a:t>Uninformed Search Algorithms</a:t>
            </a:r>
          </a:p>
        </p:txBody>
      </p:sp>
      <p:sp>
        <p:nvSpPr>
          <p:cNvPr id="4" name="Date Placeholder 3">
            <a:extLst>
              <a:ext uri="{FF2B5EF4-FFF2-40B4-BE49-F238E27FC236}">
                <a16:creationId xmlns:a16="http://schemas.microsoft.com/office/drawing/2014/main" id="{58AC5889-D949-B61B-C3AE-B3E4D3437A35}"/>
              </a:ext>
            </a:extLst>
          </p:cNvPr>
          <p:cNvSpPr>
            <a:spLocks noGrp="1"/>
          </p:cNvSpPr>
          <p:nvPr>
            <p:ph type="dt" sz="half" idx="4294967295"/>
          </p:nvPr>
        </p:nvSpPr>
        <p:spPr>
          <a:xfrm>
            <a:off x="0" y="6356350"/>
            <a:ext cx="1701800" cy="365125"/>
          </a:xfrm>
        </p:spPr>
        <p:txBody>
          <a:bodyPr/>
          <a:lstStyle/>
          <a:p>
            <a:fld id="{7E7AB22C-8B7E-9B4A-8C65-396C3C874D86}" type="datetime1">
              <a:rPr lang="en-US" smtClean="0"/>
              <a:pPr/>
              <a:t>5/22/2022</a:t>
            </a:fld>
            <a:endParaRPr lang="en-US" dirty="0"/>
          </a:p>
        </p:txBody>
      </p:sp>
      <p:sp>
        <p:nvSpPr>
          <p:cNvPr id="5" name="Footer Placeholder 4">
            <a:extLst>
              <a:ext uri="{FF2B5EF4-FFF2-40B4-BE49-F238E27FC236}">
                <a16:creationId xmlns:a16="http://schemas.microsoft.com/office/drawing/2014/main" id="{EB04B7EF-B9B8-F46B-FAF4-F3FC98E0B6D6}"/>
              </a:ext>
            </a:extLst>
          </p:cNvPr>
          <p:cNvSpPr>
            <a:spLocks noGrp="1"/>
          </p:cNvSpPr>
          <p:nvPr>
            <p:ph type="ftr" sz="quarter" idx="4294967295"/>
          </p:nvPr>
        </p:nvSpPr>
        <p:spPr>
          <a:xfrm>
            <a:off x="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2A8538C-108C-54BB-951D-793F4B2CC2BC}"/>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25087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BE11-B275-012D-20FB-89DF6D6208BA}"/>
              </a:ext>
            </a:extLst>
          </p:cNvPr>
          <p:cNvSpPr>
            <a:spLocks noGrp="1"/>
          </p:cNvSpPr>
          <p:nvPr>
            <p:ph type="title"/>
          </p:nvPr>
        </p:nvSpPr>
        <p:spPr/>
        <p:txBody>
          <a:bodyPr/>
          <a:lstStyle/>
          <a:p>
            <a:r>
              <a:rPr lang="en-US" dirty="0"/>
              <a:t>BFS Algorithm</a:t>
            </a:r>
          </a:p>
        </p:txBody>
      </p:sp>
      <p:sp>
        <p:nvSpPr>
          <p:cNvPr id="4" name="Date Placeholder 3">
            <a:extLst>
              <a:ext uri="{FF2B5EF4-FFF2-40B4-BE49-F238E27FC236}">
                <a16:creationId xmlns:a16="http://schemas.microsoft.com/office/drawing/2014/main" id="{308B414C-55DC-56DE-009F-C2E85E1FB16B}"/>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AD4A04BC-6A26-FEAB-C3BE-C6C77DD305A1}"/>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EB20F062-94B8-3B4E-89F1-5BAC4A96BAAF}"/>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8" name="Picture 7">
            <a:extLst>
              <a:ext uri="{FF2B5EF4-FFF2-40B4-BE49-F238E27FC236}">
                <a16:creationId xmlns:a16="http://schemas.microsoft.com/office/drawing/2014/main" id="{2390D5C3-FC69-1C83-854E-DA813F9E9E54}"/>
              </a:ext>
            </a:extLst>
          </p:cNvPr>
          <p:cNvPicPr>
            <a:picLocks noChangeAspect="1"/>
          </p:cNvPicPr>
          <p:nvPr/>
        </p:nvPicPr>
        <p:blipFill>
          <a:blip r:embed="rId2"/>
          <a:stretch>
            <a:fillRect/>
          </a:stretch>
        </p:blipFill>
        <p:spPr>
          <a:xfrm>
            <a:off x="1167492" y="2667304"/>
            <a:ext cx="9144000" cy="3171825"/>
          </a:xfrm>
          <a:prstGeom prst="rect">
            <a:avLst/>
          </a:prstGeom>
        </p:spPr>
      </p:pic>
    </p:spTree>
    <p:extLst>
      <p:ext uri="{BB962C8B-B14F-4D97-AF65-F5344CB8AC3E}">
        <p14:creationId xmlns:p14="http://schemas.microsoft.com/office/powerpoint/2010/main" val="162338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8D6D-D0F1-12CA-B924-0B1EDB588CC5}"/>
              </a:ext>
            </a:extLst>
          </p:cNvPr>
          <p:cNvSpPr>
            <a:spLocks noGrp="1"/>
          </p:cNvSpPr>
          <p:nvPr>
            <p:ph type="title"/>
          </p:nvPr>
        </p:nvSpPr>
        <p:spPr/>
        <p:txBody>
          <a:bodyPr/>
          <a:lstStyle/>
          <a:p>
            <a:r>
              <a:rPr lang="en-US" dirty="0"/>
              <a:t>BFS Algorithm</a:t>
            </a:r>
          </a:p>
        </p:txBody>
      </p:sp>
      <p:sp>
        <p:nvSpPr>
          <p:cNvPr id="4" name="Date Placeholder 3">
            <a:extLst>
              <a:ext uri="{FF2B5EF4-FFF2-40B4-BE49-F238E27FC236}">
                <a16:creationId xmlns:a16="http://schemas.microsoft.com/office/drawing/2014/main" id="{A1C7CEAF-7203-B617-E694-7B85F2E7953F}"/>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FDF77FD3-4993-618B-A2AC-62FF108A1335}"/>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436E7D4B-D758-8A3E-566C-6AF4DBA761F9}"/>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9FFE3DDF-72AC-C286-0F2B-D277F587D7B4}"/>
              </a:ext>
            </a:extLst>
          </p:cNvPr>
          <p:cNvPicPr>
            <a:picLocks noChangeAspect="1"/>
          </p:cNvPicPr>
          <p:nvPr/>
        </p:nvPicPr>
        <p:blipFill>
          <a:blip r:embed="rId2"/>
          <a:stretch>
            <a:fillRect/>
          </a:stretch>
        </p:blipFill>
        <p:spPr>
          <a:xfrm>
            <a:off x="1365338" y="2323382"/>
            <a:ext cx="8840980" cy="3914775"/>
          </a:xfrm>
          <a:prstGeom prst="rect">
            <a:avLst/>
          </a:prstGeom>
        </p:spPr>
      </p:pic>
    </p:spTree>
    <p:extLst>
      <p:ext uri="{BB962C8B-B14F-4D97-AF65-F5344CB8AC3E}">
        <p14:creationId xmlns:p14="http://schemas.microsoft.com/office/powerpoint/2010/main" val="76485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6281-F578-93D5-41FC-C692EA0D6652}"/>
              </a:ext>
            </a:extLst>
          </p:cNvPr>
          <p:cNvSpPr>
            <a:spLocks noGrp="1"/>
          </p:cNvSpPr>
          <p:nvPr>
            <p:ph type="title"/>
          </p:nvPr>
        </p:nvSpPr>
        <p:spPr/>
        <p:txBody>
          <a:bodyPr/>
          <a:lstStyle/>
          <a:p>
            <a:r>
              <a:rPr lang="en-US" dirty="0"/>
              <a:t>DFS Algorithm</a:t>
            </a:r>
          </a:p>
        </p:txBody>
      </p:sp>
      <p:sp>
        <p:nvSpPr>
          <p:cNvPr id="4" name="Date Placeholder 3">
            <a:extLst>
              <a:ext uri="{FF2B5EF4-FFF2-40B4-BE49-F238E27FC236}">
                <a16:creationId xmlns:a16="http://schemas.microsoft.com/office/drawing/2014/main" id="{5D75F231-2A2E-7EA0-8928-73B4F6DD757F}"/>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F4788265-76E6-D51E-2F16-A981B7B35B81}"/>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5E64D295-40A8-520F-DF81-BAE9195C3BAD}"/>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8" name="Picture 7">
            <a:extLst>
              <a:ext uri="{FF2B5EF4-FFF2-40B4-BE49-F238E27FC236}">
                <a16:creationId xmlns:a16="http://schemas.microsoft.com/office/drawing/2014/main" id="{F3A38538-5E32-2381-5AF0-4CEBD385EA08}"/>
              </a:ext>
            </a:extLst>
          </p:cNvPr>
          <p:cNvPicPr>
            <a:picLocks noChangeAspect="1"/>
          </p:cNvPicPr>
          <p:nvPr/>
        </p:nvPicPr>
        <p:blipFill>
          <a:blip r:embed="rId2"/>
          <a:stretch>
            <a:fillRect/>
          </a:stretch>
        </p:blipFill>
        <p:spPr>
          <a:xfrm>
            <a:off x="1167492" y="2590865"/>
            <a:ext cx="9779183" cy="2695119"/>
          </a:xfrm>
          <a:prstGeom prst="rect">
            <a:avLst/>
          </a:prstGeom>
        </p:spPr>
      </p:pic>
    </p:spTree>
    <p:extLst>
      <p:ext uri="{BB962C8B-B14F-4D97-AF65-F5344CB8AC3E}">
        <p14:creationId xmlns:p14="http://schemas.microsoft.com/office/powerpoint/2010/main" val="211268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3A63-31A1-B29D-EBBF-56C9BE4E2866}"/>
              </a:ext>
            </a:extLst>
          </p:cNvPr>
          <p:cNvSpPr>
            <a:spLocks noGrp="1"/>
          </p:cNvSpPr>
          <p:nvPr>
            <p:ph type="title"/>
          </p:nvPr>
        </p:nvSpPr>
        <p:spPr/>
        <p:txBody>
          <a:bodyPr/>
          <a:lstStyle/>
          <a:p>
            <a:r>
              <a:rPr lang="en-US" dirty="0"/>
              <a:t>DFS Algorithm</a:t>
            </a:r>
          </a:p>
        </p:txBody>
      </p:sp>
      <p:sp>
        <p:nvSpPr>
          <p:cNvPr id="4" name="Date Placeholder 3">
            <a:extLst>
              <a:ext uri="{FF2B5EF4-FFF2-40B4-BE49-F238E27FC236}">
                <a16:creationId xmlns:a16="http://schemas.microsoft.com/office/drawing/2014/main" id="{ADAC6946-9C6C-C8BA-8BBA-5794E31A88BD}"/>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3218C1C6-4355-53F5-72BC-2656C70BFFB3}"/>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BE22A415-7BEA-541A-C1C0-165345B8C348}"/>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8" name="Picture 7">
            <a:extLst>
              <a:ext uri="{FF2B5EF4-FFF2-40B4-BE49-F238E27FC236}">
                <a16:creationId xmlns:a16="http://schemas.microsoft.com/office/drawing/2014/main" id="{DF5029A7-9B96-60D6-E14E-1F0FB0CE1A72}"/>
              </a:ext>
            </a:extLst>
          </p:cNvPr>
          <p:cNvPicPr>
            <a:picLocks noChangeAspect="1"/>
          </p:cNvPicPr>
          <p:nvPr/>
        </p:nvPicPr>
        <p:blipFill>
          <a:blip r:embed="rId2"/>
          <a:stretch>
            <a:fillRect/>
          </a:stretch>
        </p:blipFill>
        <p:spPr>
          <a:xfrm>
            <a:off x="1319815" y="2441576"/>
            <a:ext cx="9626860" cy="3671126"/>
          </a:xfrm>
          <a:prstGeom prst="rect">
            <a:avLst/>
          </a:prstGeom>
        </p:spPr>
      </p:pic>
    </p:spTree>
    <p:extLst>
      <p:ext uri="{BB962C8B-B14F-4D97-AF65-F5344CB8AC3E}">
        <p14:creationId xmlns:p14="http://schemas.microsoft.com/office/powerpoint/2010/main" val="53232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3A63-31A1-B29D-EBBF-56C9BE4E2866}"/>
              </a:ext>
            </a:extLst>
          </p:cNvPr>
          <p:cNvSpPr>
            <a:spLocks noGrp="1"/>
          </p:cNvSpPr>
          <p:nvPr>
            <p:ph type="title"/>
          </p:nvPr>
        </p:nvSpPr>
        <p:spPr/>
        <p:txBody>
          <a:bodyPr/>
          <a:lstStyle/>
          <a:p>
            <a:r>
              <a:rPr lang="en-US" dirty="0"/>
              <a:t>Uniform Cost Search Algorithm</a:t>
            </a:r>
          </a:p>
        </p:txBody>
      </p:sp>
      <p:sp>
        <p:nvSpPr>
          <p:cNvPr id="4" name="Date Placeholder 3">
            <a:extLst>
              <a:ext uri="{FF2B5EF4-FFF2-40B4-BE49-F238E27FC236}">
                <a16:creationId xmlns:a16="http://schemas.microsoft.com/office/drawing/2014/main" id="{ADAC6946-9C6C-C8BA-8BBA-5794E31A88BD}"/>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3218C1C6-4355-53F5-72BC-2656C70BFFB3}"/>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BE22A415-7BEA-541A-C1C0-165345B8C348}"/>
              </a:ext>
            </a:extLst>
          </p:cNvPr>
          <p:cNvSpPr>
            <a:spLocks noGrp="1"/>
          </p:cNvSpPr>
          <p:nvPr>
            <p:ph type="sldNum" sz="quarter" idx="12"/>
          </p:nvPr>
        </p:nvSpPr>
        <p:spPr/>
        <p:txBody>
          <a:bodyPr/>
          <a:lstStyle/>
          <a:p>
            <a:fld id="{294A09A9-5501-47C1-A89A-A340965A2BE2}" type="slidenum">
              <a:rPr lang="en-US" smtClean="0"/>
              <a:pPr/>
              <a:t>16</a:t>
            </a:fld>
            <a:endParaRPr lang="en-US" dirty="0"/>
          </a:p>
        </p:txBody>
      </p:sp>
      <p:pic>
        <p:nvPicPr>
          <p:cNvPr id="7" name="Picture 6">
            <a:extLst>
              <a:ext uri="{FF2B5EF4-FFF2-40B4-BE49-F238E27FC236}">
                <a16:creationId xmlns:a16="http://schemas.microsoft.com/office/drawing/2014/main" id="{F9B5B410-F052-61F0-0CF6-848D0397B68A}"/>
              </a:ext>
            </a:extLst>
          </p:cNvPr>
          <p:cNvPicPr>
            <a:picLocks noChangeAspect="1"/>
          </p:cNvPicPr>
          <p:nvPr/>
        </p:nvPicPr>
        <p:blipFill>
          <a:blip r:embed="rId2"/>
          <a:stretch>
            <a:fillRect/>
          </a:stretch>
        </p:blipFill>
        <p:spPr>
          <a:xfrm>
            <a:off x="1728592" y="2335908"/>
            <a:ext cx="8868427" cy="3914775"/>
          </a:xfrm>
          <a:prstGeom prst="rect">
            <a:avLst/>
          </a:prstGeom>
        </p:spPr>
      </p:pic>
    </p:spTree>
    <p:extLst>
      <p:ext uri="{BB962C8B-B14F-4D97-AF65-F5344CB8AC3E}">
        <p14:creationId xmlns:p14="http://schemas.microsoft.com/office/powerpoint/2010/main" val="381519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C351-6D1B-A2D8-3E4D-A6263A3B97EF}"/>
              </a:ext>
            </a:extLst>
          </p:cNvPr>
          <p:cNvSpPr>
            <a:spLocks noGrp="1"/>
          </p:cNvSpPr>
          <p:nvPr>
            <p:ph type="title"/>
          </p:nvPr>
        </p:nvSpPr>
        <p:spPr/>
        <p:txBody>
          <a:bodyPr/>
          <a:lstStyle/>
          <a:p>
            <a:r>
              <a:rPr lang="en-US" dirty="0"/>
              <a:t>Iterative Deepening</a:t>
            </a:r>
          </a:p>
        </p:txBody>
      </p:sp>
      <p:sp>
        <p:nvSpPr>
          <p:cNvPr id="4" name="Date Placeholder 3">
            <a:extLst>
              <a:ext uri="{FF2B5EF4-FFF2-40B4-BE49-F238E27FC236}">
                <a16:creationId xmlns:a16="http://schemas.microsoft.com/office/drawing/2014/main" id="{86B8C791-D6CB-0031-1068-AD2BC4BD81FC}"/>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C6FED02C-16E8-8228-F1EF-E4BD71D05A8C}"/>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FED707AB-DBEF-BCEA-F48C-232984478348}"/>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E383902E-7476-DEE4-C91C-F0ECEAA2CBF9}"/>
              </a:ext>
            </a:extLst>
          </p:cNvPr>
          <p:cNvPicPr>
            <a:picLocks noChangeAspect="1"/>
          </p:cNvPicPr>
          <p:nvPr/>
        </p:nvPicPr>
        <p:blipFill>
          <a:blip r:embed="rId2"/>
          <a:stretch>
            <a:fillRect/>
          </a:stretch>
        </p:blipFill>
        <p:spPr>
          <a:xfrm>
            <a:off x="1325217" y="2412205"/>
            <a:ext cx="9528901" cy="3374819"/>
          </a:xfrm>
          <a:prstGeom prst="rect">
            <a:avLst/>
          </a:prstGeom>
        </p:spPr>
      </p:pic>
    </p:spTree>
    <p:extLst>
      <p:ext uri="{BB962C8B-B14F-4D97-AF65-F5344CB8AC3E}">
        <p14:creationId xmlns:p14="http://schemas.microsoft.com/office/powerpoint/2010/main" val="2367864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BECD-A035-1906-2F66-1A707BD9E0D8}"/>
              </a:ext>
            </a:extLst>
          </p:cNvPr>
          <p:cNvSpPr>
            <a:spLocks noGrp="1"/>
          </p:cNvSpPr>
          <p:nvPr>
            <p:ph type="title"/>
          </p:nvPr>
        </p:nvSpPr>
        <p:spPr/>
        <p:txBody>
          <a:bodyPr/>
          <a:lstStyle/>
          <a:p>
            <a:r>
              <a:rPr lang="en-US" dirty="0"/>
              <a:t>Iterative Deepening</a:t>
            </a:r>
          </a:p>
        </p:txBody>
      </p:sp>
      <p:sp>
        <p:nvSpPr>
          <p:cNvPr id="4" name="Date Placeholder 3">
            <a:extLst>
              <a:ext uri="{FF2B5EF4-FFF2-40B4-BE49-F238E27FC236}">
                <a16:creationId xmlns:a16="http://schemas.microsoft.com/office/drawing/2014/main" id="{46D6542F-B610-6844-4CB2-C073010DE73D}"/>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3415A799-587C-857D-4FD8-9782AFECCC8A}"/>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BC4AA634-ADD7-4C85-8AA8-ECB40B4C348D}"/>
              </a:ext>
            </a:extLst>
          </p:cNvPr>
          <p:cNvSpPr>
            <a:spLocks noGrp="1"/>
          </p:cNvSpPr>
          <p:nvPr>
            <p:ph type="sldNum" sz="quarter" idx="12"/>
          </p:nvPr>
        </p:nvSpPr>
        <p:spPr/>
        <p:txBody>
          <a:bodyPr/>
          <a:lstStyle/>
          <a:p>
            <a:fld id="{294A09A9-5501-47C1-A89A-A340965A2BE2}" type="slidenum">
              <a:rPr lang="en-US" smtClean="0"/>
              <a:pPr/>
              <a:t>18</a:t>
            </a:fld>
            <a:endParaRPr lang="en-US" dirty="0"/>
          </a:p>
        </p:txBody>
      </p:sp>
      <p:pic>
        <p:nvPicPr>
          <p:cNvPr id="8" name="Picture 7">
            <a:extLst>
              <a:ext uri="{FF2B5EF4-FFF2-40B4-BE49-F238E27FC236}">
                <a16:creationId xmlns:a16="http://schemas.microsoft.com/office/drawing/2014/main" id="{7EF21289-04FB-BFD7-8527-4265B900EA35}"/>
              </a:ext>
            </a:extLst>
          </p:cNvPr>
          <p:cNvPicPr>
            <a:picLocks noChangeAspect="1"/>
          </p:cNvPicPr>
          <p:nvPr/>
        </p:nvPicPr>
        <p:blipFill>
          <a:blip r:embed="rId2"/>
          <a:stretch>
            <a:fillRect/>
          </a:stretch>
        </p:blipFill>
        <p:spPr>
          <a:xfrm>
            <a:off x="1524000" y="2447729"/>
            <a:ext cx="9144000" cy="3590925"/>
          </a:xfrm>
          <a:prstGeom prst="rect">
            <a:avLst/>
          </a:prstGeom>
        </p:spPr>
      </p:pic>
    </p:spTree>
    <p:extLst>
      <p:ext uri="{BB962C8B-B14F-4D97-AF65-F5344CB8AC3E}">
        <p14:creationId xmlns:p14="http://schemas.microsoft.com/office/powerpoint/2010/main" val="128853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864BC6-1284-B14D-6455-9C7B52E183D0}"/>
              </a:ext>
            </a:extLst>
          </p:cNvPr>
          <p:cNvSpPr>
            <a:spLocks noGrp="1"/>
          </p:cNvSpPr>
          <p:nvPr>
            <p:ph type="ctrTitle"/>
          </p:nvPr>
        </p:nvSpPr>
        <p:spPr>
          <a:xfrm>
            <a:off x="553718" y="2502074"/>
            <a:ext cx="10619499" cy="1853852"/>
          </a:xfrm>
        </p:spPr>
        <p:txBody>
          <a:bodyPr/>
          <a:lstStyle/>
          <a:p>
            <a:r>
              <a:rPr lang="en-US" dirty="0"/>
              <a:t>Informed Search Algorithms</a:t>
            </a:r>
          </a:p>
        </p:txBody>
      </p:sp>
      <p:sp>
        <p:nvSpPr>
          <p:cNvPr id="4" name="Date Placeholder 3">
            <a:extLst>
              <a:ext uri="{FF2B5EF4-FFF2-40B4-BE49-F238E27FC236}">
                <a16:creationId xmlns:a16="http://schemas.microsoft.com/office/drawing/2014/main" id="{58AC5889-D949-B61B-C3AE-B3E4D3437A35}"/>
              </a:ext>
            </a:extLst>
          </p:cNvPr>
          <p:cNvSpPr>
            <a:spLocks noGrp="1"/>
          </p:cNvSpPr>
          <p:nvPr>
            <p:ph type="dt" sz="half" idx="4294967295"/>
          </p:nvPr>
        </p:nvSpPr>
        <p:spPr>
          <a:xfrm>
            <a:off x="0" y="6356350"/>
            <a:ext cx="1701800" cy="365125"/>
          </a:xfrm>
        </p:spPr>
        <p:txBody>
          <a:bodyPr/>
          <a:lstStyle/>
          <a:p>
            <a:fld id="{7E7AB22C-8B7E-9B4A-8C65-396C3C874D86}" type="datetime1">
              <a:rPr lang="en-US" smtClean="0"/>
              <a:pPr/>
              <a:t>5/22/2022</a:t>
            </a:fld>
            <a:endParaRPr lang="en-US" dirty="0"/>
          </a:p>
        </p:txBody>
      </p:sp>
      <p:sp>
        <p:nvSpPr>
          <p:cNvPr id="5" name="Footer Placeholder 4">
            <a:extLst>
              <a:ext uri="{FF2B5EF4-FFF2-40B4-BE49-F238E27FC236}">
                <a16:creationId xmlns:a16="http://schemas.microsoft.com/office/drawing/2014/main" id="{EB04B7EF-B9B8-F46B-FAF4-F3FC98E0B6D6}"/>
              </a:ext>
            </a:extLst>
          </p:cNvPr>
          <p:cNvSpPr>
            <a:spLocks noGrp="1"/>
          </p:cNvSpPr>
          <p:nvPr>
            <p:ph type="ftr" sz="quarter" idx="4294967295"/>
          </p:nvPr>
        </p:nvSpPr>
        <p:spPr>
          <a:xfrm>
            <a:off x="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2A8538C-108C-54BB-951D-793F4B2CC2BC}"/>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54450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72885"/>
            <a:ext cx="9779182" cy="3366815"/>
          </a:xfrm>
        </p:spPr>
        <p:txBody>
          <a:bodyPr vert="horz" lIns="91440" tIns="45720" rIns="91440" bIns="45720" rtlCol="0" anchor="t">
            <a:normAutofit fontScale="92500" lnSpcReduction="10000"/>
          </a:bodyPr>
          <a:lstStyle/>
          <a:p>
            <a:pPr>
              <a:lnSpc>
                <a:spcPct val="100000"/>
              </a:lnSpc>
            </a:pPr>
            <a:r>
              <a:rPr lang="en-US" dirty="0"/>
              <a:t>Introduction</a:t>
            </a:r>
          </a:p>
          <a:p>
            <a:pPr>
              <a:lnSpc>
                <a:spcPct val="100000"/>
              </a:lnSpc>
            </a:pPr>
            <a:br>
              <a:rPr lang="en-US" dirty="0"/>
            </a:br>
            <a:r>
              <a:rPr lang="en-US" dirty="0"/>
              <a:t>Team Members</a:t>
            </a:r>
          </a:p>
          <a:p>
            <a:pPr>
              <a:lnSpc>
                <a:spcPct val="100000"/>
              </a:lnSpc>
            </a:pPr>
            <a:endParaRPr lang="en-US" dirty="0"/>
          </a:p>
          <a:p>
            <a:pPr>
              <a:lnSpc>
                <a:spcPct val="100000"/>
              </a:lnSpc>
            </a:pPr>
            <a:r>
              <a:rPr lang="en-US" dirty="0"/>
              <a:t>Milestones</a:t>
            </a:r>
          </a:p>
          <a:p>
            <a:pPr>
              <a:lnSpc>
                <a:spcPct val="100000"/>
              </a:lnSpc>
            </a:pPr>
            <a:endParaRPr lang="en-US" dirty="0"/>
          </a:p>
          <a:p>
            <a:pPr>
              <a:lnSpc>
                <a:spcPct val="100000"/>
              </a:lnSpc>
            </a:pPr>
            <a:r>
              <a:rPr lang="en-US" dirty="0"/>
              <a:t>Features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ARTIFICIAL INTELLIGENCE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3A57-44AA-906F-815B-28B4D2B198A3}"/>
              </a:ext>
            </a:extLst>
          </p:cNvPr>
          <p:cNvSpPr>
            <a:spLocks noGrp="1"/>
          </p:cNvSpPr>
          <p:nvPr>
            <p:ph type="title"/>
          </p:nvPr>
        </p:nvSpPr>
        <p:spPr/>
        <p:txBody>
          <a:bodyPr/>
          <a:lstStyle/>
          <a:p>
            <a:r>
              <a:rPr lang="en-US" dirty="0"/>
              <a:t>Greedy Algorithm</a:t>
            </a:r>
          </a:p>
        </p:txBody>
      </p:sp>
      <p:sp>
        <p:nvSpPr>
          <p:cNvPr id="4" name="Date Placeholder 3">
            <a:extLst>
              <a:ext uri="{FF2B5EF4-FFF2-40B4-BE49-F238E27FC236}">
                <a16:creationId xmlns:a16="http://schemas.microsoft.com/office/drawing/2014/main" id="{B575BB56-75BD-8796-2C3E-001F140854A7}"/>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9827E623-AEDB-E3F1-5A2C-EE04AA3BC1DC}"/>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E74532CC-2990-0293-25EE-488E4C8AAAC3}"/>
              </a:ext>
            </a:extLst>
          </p:cNvPr>
          <p:cNvSpPr>
            <a:spLocks noGrp="1"/>
          </p:cNvSpPr>
          <p:nvPr>
            <p:ph type="sldNum" sz="quarter" idx="12"/>
          </p:nvPr>
        </p:nvSpPr>
        <p:spPr/>
        <p:txBody>
          <a:bodyPr/>
          <a:lstStyle/>
          <a:p>
            <a:fld id="{294A09A9-5501-47C1-A89A-A340965A2BE2}" type="slidenum">
              <a:rPr lang="en-US" smtClean="0"/>
              <a:pPr/>
              <a:t>20</a:t>
            </a:fld>
            <a:endParaRPr lang="en-US" dirty="0"/>
          </a:p>
        </p:txBody>
      </p:sp>
      <p:pic>
        <p:nvPicPr>
          <p:cNvPr id="8" name="Picture 7">
            <a:extLst>
              <a:ext uri="{FF2B5EF4-FFF2-40B4-BE49-F238E27FC236}">
                <a16:creationId xmlns:a16="http://schemas.microsoft.com/office/drawing/2014/main" id="{330999FF-DA38-811C-DF2C-989FE3CCF939}"/>
              </a:ext>
            </a:extLst>
          </p:cNvPr>
          <p:cNvPicPr>
            <a:picLocks noChangeAspect="1"/>
          </p:cNvPicPr>
          <p:nvPr/>
        </p:nvPicPr>
        <p:blipFill>
          <a:blip r:embed="rId2"/>
          <a:stretch>
            <a:fillRect/>
          </a:stretch>
        </p:blipFill>
        <p:spPr>
          <a:xfrm>
            <a:off x="1062318" y="2709470"/>
            <a:ext cx="9935308" cy="3115133"/>
          </a:xfrm>
          <a:prstGeom prst="rect">
            <a:avLst/>
          </a:prstGeom>
        </p:spPr>
      </p:pic>
    </p:spTree>
    <p:extLst>
      <p:ext uri="{BB962C8B-B14F-4D97-AF65-F5344CB8AC3E}">
        <p14:creationId xmlns:p14="http://schemas.microsoft.com/office/powerpoint/2010/main" val="7831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1829-D9AF-1D05-2732-7732219F9F20}"/>
              </a:ext>
            </a:extLst>
          </p:cNvPr>
          <p:cNvSpPr>
            <a:spLocks noGrp="1"/>
          </p:cNvSpPr>
          <p:nvPr>
            <p:ph type="title"/>
          </p:nvPr>
        </p:nvSpPr>
        <p:spPr/>
        <p:txBody>
          <a:bodyPr/>
          <a:lstStyle/>
          <a:p>
            <a:r>
              <a:rPr lang="en-US" dirty="0"/>
              <a:t>Greedy Algorithm</a:t>
            </a:r>
          </a:p>
        </p:txBody>
      </p:sp>
      <p:sp>
        <p:nvSpPr>
          <p:cNvPr id="4" name="Date Placeholder 3">
            <a:extLst>
              <a:ext uri="{FF2B5EF4-FFF2-40B4-BE49-F238E27FC236}">
                <a16:creationId xmlns:a16="http://schemas.microsoft.com/office/drawing/2014/main" id="{293B68FD-A7A8-595F-58C6-F25A9BD05B71}"/>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11BE1E25-304A-5837-C300-57501F2D6A2D}"/>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75830675-ABBB-F244-6B43-EB9C346A445F}"/>
              </a:ext>
            </a:extLst>
          </p:cNvPr>
          <p:cNvSpPr>
            <a:spLocks noGrp="1"/>
          </p:cNvSpPr>
          <p:nvPr>
            <p:ph type="sldNum" sz="quarter" idx="12"/>
          </p:nvPr>
        </p:nvSpPr>
        <p:spPr/>
        <p:txBody>
          <a:bodyPr/>
          <a:lstStyle/>
          <a:p>
            <a:fld id="{294A09A9-5501-47C1-A89A-A340965A2BE2}" type="slidenum">
              <a:rPr lang="en-US" smtClean="0"/>
              <a:pPr/>
              <a:t>21</a:t>
            </a:fld>
            <a:endParaRPr lang="en-US" dirty="0"/>
          </a:p>
        </p:txBody>
      </p:sp>
      <p:pic>
        <p:nvPicPr>
          <p:cNvPr id="8" name="Picture 7">
            <a:extLst>
              <a:ext uri="{FF2B5EF4-FFF2-40B4-BE49-F238E27FC236}">
                <a16:creationId xmlns:a16="http://schemas.microsoft.com/office/drawing/2014/main" id="{E5A65748-CC45-C9C3-3070-5F2E556EA528}"/>
              </a:ext>
            </a:extLst>
          </p:cNvPr>
          <p:cNvPicPr>
            <a:picLocks noChangeAspect="1"/>
          </p:cNvPicPr>
          <p:nvPr/>
        </p:nvPicPr>
        <p:blipFill>
          <a:blip r:embed="rId2"/>
          <a:stretch>
            <a:fillRect/>
          </a:stretch>
        </p:blipFill>
        <p:spPr>
          <a:xfrm>
            <a:off x="2066795" y="2441575"/>
            <a:ext cx="6648926" cy="3914775"/>
          </a:xfrm>
          <a:prstGeom prst="rect">
            <a:avLst/>
          </a:prstGeom>
        </p:spPr>
      </p:pic>
    </p:spTree>
    <p:extLst>
      <p:ext uri="{BB962C8B-B14F-4D97-AF65-F5344CB8AC3E}">
        <p14:creationId xmlns:p14="http://schemas.microsoft.com/office/powerpoint/2010/main" val="8586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2395-5277-2757-7E9D-DB986658FE71}"/>
              </a:ext>
            </a:extLst>
          </p:cNvPr>
          <p:cNvSpPr>
            <a:spLocks noGrp="1"/>
          </p:cNvSpPr>
          <p:nvPr>
            <p:ph type="title"/>
          </p:nvPr>
        </p:nvSpPr>
        <p:spPr/>
        <p:txBody>
          <a:bodyPr/>
          <a:lstStyle/>
          <a:p>
            <a:r>
              <a:rPr lang="en-US" dirty="0"/>
              <a:t>A-star Algorithm</a:t>
            </a:r>
          </a:p>
        </p:txBody>
      </p:sp>
      <p:sp>
        <p:nvSpPr>
          <p:cNvPr id="4" name="Date Placeholder 3">
            <a:extLst>
              <a:ext uri="{FF2B5EF4-FFF2-40B4-BE49-F238E27FC236}">
                <a16:creationId xmlns:a16="http://schemas.microsoft.com/office/drawing/2014/main" id="{D418B67B-A372-2E7A-0739-92D89AE831ED}"/>
              </a:ext>
            </a:extLst>
          </p:cNvPr>
          <p:cNvSpPr>
            <a:spLocks noGrp="1"/>
          </p:cNvSpPr>
          <p:nvPr>
            <p:ph type="dt" sz="half" idx="10"/>
          </p:nvPr>
        </p:nvSpPr>
        <p:spPr/>
        <p:txBody>
          <a:bodyPr/>
          <a:lstStyle/>
          <a:p>
            <a:fld id="{F5592931-05C6-8543-8B6E-A8BD29BD5C2B}" type="datetime1">
              <a:rPr lang="en-US" smtClean="0"/>
              <a:pPr/>
              <a:t>5/22/2022</a:t>
            </a:fld>
            <a:endParaRPr lang="en-US" dirty="0"/>
          </a:p>
        </p:txBody>
      </p:sp>
      <p:sp>
        <p:nvSpPr>
          <p:cNvPr id="5" name="Footer Placeholder 4">
            <a:extLst>
              <a:ext uri="{FF2B5EF4-FFF2-40B4-BE49-F238E27FC236}">
                <a16:creationId xmlns:a16="http://schemas.microsoft.com/office/drawing/2014/main" id="{22444101-EF87-A39C-89FF-3E09793DA730}"/>
              </a:ext>
            </a:extLst>
          </p:cNvPr>
          <p:cNvSpPr>
            <a:spLocks noGrp="1"/>
          </p:cNvSpPr>
          <p:nvPr>
            <p:ph type="ftr" sz="quarter" idx="11"/>
          </p:nvPr>
        </p:nvSpPr>
        <p:spPr/>
        <p:txBody>
          <a:bodyPr/>
          <a:lstStyle/>
          <a:p>
            <a:r>
              <a:rPr lang="en-US" dirty="0"/>
              <a:t>ARTIFICIAL INTELLIGENCE</a:t>
            </a:r>
          </a:p>
        </p:txBody>
      </p:sp>
      <p:sp>
        <p:nvSpPr>
          <p:cNvPr id="6" name="Slide Number Placeholder 5">
            <a:extLst>
              <a:ext uri="{FF2B5EF4-FFF2-40B4-BE49-F238E27FC236}">
                <a16:creationId xmlns:a16="http://schemas.microsoft.com/office/drawing/2014/main" id="{AF7167CF-66E9-FCF2-9B26-3DF2F0ADD617}"/>
              </a:ext>
            </a:extLst>
          </p:cNvPr>
          <p:cNvSpPr>
            <a:spLocks noGrp="1"/>
          </p:cNvSpPr>
          <p:nvPr>
            <p:ph type="sldNum" sz="quarter" idx="12"/>
          </p:nvPr>
        </p:nvSpPr>
        <p:spPr/>
        <p:txBody>
          <a:bodyPr/>
          <a:lstStyle/>
          <a:p>
            <a:fld id="{294A09A9-5501-47C1-A89A-A340965A2BE2}" type="slidenum">
              <a:rPr lang="en-US" smtClean="0"/>
              <a:pPr/>
              <a:t>22</a:t>
            </a:fld>
            <a:endParaRPr lang="en-US" dirty="0"/>
          </a:p>
        </p:txBody>
      </p:sp>
      <p:pic>
        <p:nvPicPr>
          <p:cNvPr id="8" name="Picture 7">
            <a:extLst>
              <a:ext uri="{FF2B5EF4-FFF2-40B4-BE49-F238E27FC236}">
                <a16:creationId xmlns:a16="http://schemas.microsoft.com/office/drawing/2014/main" id="{62983873-50D0-4DF8-ED8C-D2814C7A9472}"/>
              </a:ext>
            </a:extLst>
          </p:cNvPr>
          <p:cNvPicPr>
            <a:picLocks noChangeAspect="1"/>
          </p:cNvPicPr>
          <p:nvPr/>
        </p:nvPicPr>
        <p:blipFill>
          <a:blip r:embed="rId2"/>
          <a:stretch>
            <a:fillRect/>
          </a:stretch>
        </p:blipFill>
        <p:spPr>
          <a:xfrm>
            <a:off x="2235445" y="2343242"/>
            <a:ext cx="7721110" cy="3914775"/>
          </a:xfrm>
          <a:prstGeom prst="rect">
            <a:avLst/>
          </a:prstGeom>
        </p:spPr>
      </p:pic>
    </p:spTree>
    <p:extLst>
      <p:ext uri="{BB962C8B-B14F-4D97-AF65-F5344CB8AC3E}">
        <p14:creationId xmlns:p14="http://schemas.microsoft.com/office/powerpoint/2010/main" val="227518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officialzerocode@gmail.com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25582"/>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We aim to create a software to be used in solving directed and undirected graphs using multiple graph solving algorithms such as Breadth first and Depth First while having a simple yet attractive GUI that is both user friendly and delivers the necessary information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5/22/2022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ARTIFICIAL INTELLIGENCE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Milestones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5/22/2022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ARTIFICIAL INTELLIGENCE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30" name="Oval 29">
            <a:extLst>
              <a:ext uri="{FF2B5EF4-FFF2-40B4-BE49-F238E27FC236}">
                <a16:creationId xmlns:a16="http://schemas.microsoft.com/office/drawing/2014/main" id="{E706558D-9D9A-4D27-83E6-ED80F2CFBD4E}"/>
              </a:ext>
            </a:extLst>
          </p:cNvPr>
          <p:cNvSpPr/>
          <p:nvPr/>
        </p:nvSpPr>
        <p:spPr>
          <a:xfrm>
            <a:off x="1665914" y="1645971"/>
            <a:ext cx="958036" cy="9580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M1</a:t>
            </a:r>
          </a:p>
        </p:txBody>
      </p:sp>
      <p:sp>
        <p:nvSpPr>
          <p:cNvPr id="34" name="Text Placeholder 15">
            <a:extLst>
              <a:ext uri="{FF2B5EF4-FFF2-40B4-BE49-F238E27FC236}">
                <a16:creationId xmlns:a16="http://schemas.microsoft.com/office/drawing/2014/main" id="{A5703362-B2CF-4094-8C46-AA000B9810D7}"/>
              </a:ext>
            </a:extLst>
          </p:cNvPr>
          <p:cNvSpPr txBox="1">
            <a:spLocks/>
          </p:cNvSpPr>
          <p:nvPr/>
        </p:nvSpPr>
        <p:spPr>
          <a:xfrm>
            <a:off x="1248858" y="3477959"/>
            <a:ext cx="1796396" cy="1515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GUI Planning</a:t>
            </a:r>
          </a:p>
        </p:txBody>
      </p:sp>
      <p:sp>
        <p:nvSpPr>
          <p:cNvPr id="35" name="Text Placeholder 16">
            <a:extLst>
              <a:ext uri="{FF2B5EF4-FFF2-40B4-BE49-F238E27FC236}">
                <a16:creationId xmlns:a16="http://schemas.microsoft.com/office/drawing/2014/main" id="{C4AEF01C-0827-44A5-B196-F9E93D0E1AB5}"/>
              </a:ext>
            </a:extLst>
          </p:cNvPr>
          <p:cNvSpPr txBox="1">
            <a:spLocks/>
          </p:cNvSpPr>
          <p:nvPr/>
        </p:nvSpPr>
        <p:spPr>
          <a:xfrm>
            <a:off x="1248858" y="3828011"/>
            <a:ext cx="1813567" cy="706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Successfully Designed a template for GUI</a:t>
            </a:r>
          </a:p>
          <a:p>
            <a:endParaRPr lang="en-US" sz="1600" dirty="0"/>
          </a:p>
        </p:txBody>
      </p:sp>
      <p:sp>
        <p:nvSpPr>
          <p:cNvPr id="20" name="Oval 19">
            <a:extLst>
              <a:ext uri="{FF2B5EF4-FFF2-40B4-BE49-F238E27FC236}">
                <a16:creationId xmlns:a16="http://schemas.microsoft.com/office/drawing/2014/main" id="{2C4AB5B9-D2D4-F2A2-5365-7B80BF076252}"/>
              </a:ext>
            </a:extLst>
          </p:cNvPr>
          <p:cNvSpPr/>
          <p:nvPr/>
        </p:nvSpPr>
        <p:spPr>
          <a:xfrm>
            <a:off x="3215642" y="1622202"/>
            <a:ext cx="958036" cy="9580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M2</a:t>
            </a:r>
          </a:p>
        </p:txBody>
      </p:sp>
      <p:sp>
        <p:nvSpPr>
          <p:cNvPr id="21" name="Oval 20">
            <a:extLst>
              <a:ext uri="{FF2B5EF4-FFF2-40B4-BE49-F238E27FC236}">
                <a16:creationId xmlns:a16="http://schemas.microsoft.com/office/drawing/2014/main" id="{C40B51EA-562A-BEEA-52F0-48D950448F69}"/>
              </a:ext>
            </a:extLst>
          </p:cNvPr>
          <p:cNvSpPr/>
          <p:nvPr/>
        </p:nvSpPr>
        <p:spPr>
          <a:xfrm>
            <a:off x="4836483" y="1638456"/>
            <a:ext cx="958036" cy="9580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M3</a:t>
            </a:r>
          </a:p>
        </p:txBody>
      </p:sp>
      <p:sp>
        <p:nvSpPr>
          <p:cNvPr id="22" name="Oval 21">
            <a:extLst>
              <a:ext uri="{FF2B5EF4-FFF2-40B4-BE49-F238E27FC236}">
                <a16:creationId xmlns:a16="http://schemas.microsoft.com/office/drawing/2014/main" id="{51576167-2C4E-020F-665E-D0E4C71005A2}"/>
              </a:ext>
            </a:extLst>
          </p:cNvPr>
          <p:cNvSpPr/>
          <p:nvPr/>
        </p:nvSpPr>
        <p:spPr>
          <a:xfrm>
            <a:off x="6499008" y="1638456"/>
            <a:ext cx="958036" cy="9580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M4</a:t>
            </a:r>
          </a:p>
        </p:txBody>
      </p:sp>
      <p:sp>
        <p:nvSpPr>
          <p:cNvPr id="23" name="Oval 22">
            <a:extLst>
              <a:ext uri="{FF2B5EF4-FFF2-40B4-BE49-F238E27FC236}">
                <a16:creationId xmlns:a16="http://schemas.microsoft.com/office/drawing/2014/main" id="{E667E34F-0FF4-6B3E-7110-F0A76A0055BA}"/>
              </a:ext>
            </a:extLst>
          </p:cNvPr>
          <p:cNvSpPr/>
          <p:nvPr/>
        </p:nvSpPr>
        <p:spPr>
          <a:xfrm>
            <a:off x="8009279" y="1661080"/>
            <a:ext cx="958036" cy="9580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M5</a:t>
            </a:r>
          </a:p>
        </p:txBody>
      </p:sp>
      <p:sp>
        <p:nvSpPr>
          <p:cNvPr id="24" name="Oval 23">
            <a:extLst>
              <a:ext uri="{FF2B5EF4-FFF2-40B4-BE49-F238E27FC236}">
                <a16:creationId xmlns:a16="http://schemas.microsoft.com/office/drawing/2014/main" id="{277C39F7-66C4-8683-BAD4-C88ECF83FAE9}"/>
              </a:ext>
            </a:extLst>
          </p:cNvPr>
          <p:cNvSpPr/>
          <p:nvPr/>
        </p:nvSpPr>
        <p:spPr>
          <a:xfrm>
            <a:off x="9614204" y="1670621"/>
            <a:ext cx="958036" cy="9580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solidFill>
              </a:rPr>
              <a:t>M6</a:t>
            </a:r>
          </a:p>
        </p:txBody>
      </p:sp>
      <p:sp>
        <p:nvSpPr>
          <p:cNvPr id="42" name="Oval 41" descr="timeline endpoints">
            <a:extLst>
              <a:ext uri="{FF2B5EF4-FFF2-40B4-BE49-F238E27FC236}">
                <a16:creationId xmlns:a16="http://schemas.microsoft.com/office/drawing/2014/main" id="{8C09B847-EFED-5903-FB60-943B21631FA8}"/>
              </a:ext>
            </a:extLst>
          </p:cNvPr>
          <p:cNvSpPr/>
          <p:nvPr/>
        </p:nvSpPr>
        <p:spPr>
          <a:xfrm>
            <a:off x="15222901" y="1670621"/>
            <a:ext cx="133797" cy="197447"/>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46" name="Text Placeholder 15">
            <a:extLst>
              <a:ext uri="{FF2B5EF4-FFF2-40B4-BE49-F238E27FC236}">
                <a16:creationId xmlns:a16="http://schemas.microsoft.com/office/drawing/2014/main" id="{ECE7A274-009C-DC61-EA5D-BC7A4B2AF85F}"/>
              </a:ext>
            </a:extLst>
          </p:cNvPr>
          <p:cNvSpPr txBox="1">
            <a:spLocks/>
          </p:cNvSpPr>
          <p:nvPr/>
        </p:nvSpPr>
        <p:spPr>
          <a:xfrm>
            <a:off x="2854199" y="3471110"/>
            <a:ext cx="1796396" cy="1515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GUI Realization</a:t>
            </a:r>
          </a:p>
        </p:txBody>
      </p:sp>
      <p:sp>
        <p:nvSpPr>
          <p:cNvPr id="47" name="Text Placeholder 16">
            <a:extLst>
              <a:ext uri="{FF2B5EF4-FFF2-40B4-BE49-F238E27FC236}">
                <a16:creationId xmlns:a16="http://schemas.microsoft.com/office/drawing/2014/main" id="{1F5D7249-C137-47C7-142A-E81B46CA6F6A}"/>
              </a:ext>
            </a:extLst>
          </p:cNvPr>
          <p:cNvSpPr txBox="1">
            <a:spLocks/>
          </p:cNvSpPr>
          <p:nvPr/>
        </p:nvSpPr>
        <p:spPr>
          <a:xfrm>
            <a:off x="2854199" y="3821162"/>
            <a:ext cx="1813567" cy="706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Developed Working GUI with Pyqt5</a:t>
            </a:r>
          </a:p>
          <a:p>
            <a:endParaRPr lang="en-US" sz="1600" dirty="0"/>
          </a:p>
        </p:txBody>
      </p:sp>
      <p:sp>
        <p:nvSpPr>
          <p:cNvPr id="48" name="Text Placeholder 15">
            <a:extLst>
              <a:ext uri="{FF2B5EF4-FFF2-40B4-BE49-F238E27FC236}">
                <a16:creationId xmlns:a16="http://schemas.microsoft.com/office/drawing/2014/main" id="{C20D494D-6E1F-ECFF-AEA0-14CA78AF0BCB}"/>
              </a:ext>
            </a:extLst>
          </p:cNvPr>
          <p:cNvSpPr txBox="1">
            <a:spLocks/>
          </p:cNvSpPr>
          <p:nvPr/>
        </p:nvSpPr>
        <p:spPr>
          <a:xfrm>
            <a:off x="4540751" y="3485029"/>
            <a:ext cx="1813567" cy="1515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Algorithms Implementation</a:t>
            </a:r>
          </a:p>
        </p:txBody>
      </p:sp>
      <p:sp>
        <p:nvSpPr>
          <p:cNvPr id="49" name="Text Placeholder 16">
            <a:extLst>
              <a:ext uri="{FF2B5EF4-FFF2-40B4-BE49-F238E27FC236}">
                <a16:creationId xmlns:a16="http://schemas.microsoft.com/office/drawing/2014/main" id="{40959E56-4A8F-0ADC-9032-9D60603839A5}"/>
              </a:ext>
            </a:extLst>
          </p:cNvPr>
          <p:cNvSpPr txBox="1">
            <a:spLocks/>
          </p:cNvSpPr>
          <p:nvPr/>
        </p:nvSpPr>
        <p:spPr>
          <a:xfrm>
            <a:off x="4540751" y="3987816"/>
            <a:ext cx="1813567" cy="706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Successfully Wrote and implemented code for the Required Algorithms</a:t>
            </a:r>
          </a:p>
          <a:p>
            <a:endParaRPr lang="en-US" sz="1600" dirty="0"/>
          </a:p>
        </p:txBody>
      </p:sp>
      <p:sp>
        <p:nvSpPr>
          <p:cNvPr id="50" name="Text Placeholder 15">
            <a:extLst>
              <a:ext uri="{FF2B5EF4-FFF2-40B4-BE49-F238E27FC236}">
                <a16:creationId xmlns:a16="http://schemas.microsoft.com/office/drawing/2014/main" id="{27D08320-AEA2-F135-7AD6-01DB5FCFF8D1}"/>
              </a:ext>
            </a:extLst>
          </p:cNvPr>
          <p:cNvSpPr txBox="1">
            <a:spLocks/>
          </p:cNvSpPr>
          <p:nvPr/>
        </p:nvSpPr>
        <p:spPr>
          <a:xfrm>
            <a:off x="6273107" y="3490549"/>
            <a:ext cx="1796396" cy="1515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Major Bug Fixes</a:t>
            </a:r>
          </a:p>
        </p:txBody>
      </p:sp>
      <p:sp>
        <p:nvSpPr>
          <p:cNvPr id="51" name="Text Placeholder 16">
            <a:extLst>
              <a:ext uri="{FF2B5EF4-FFF2-40B4-BE49-F238E27FC236}">
                <a16:creationId xmlns:a16="http://schemas.microsoft.com/office/drawing/2014/main" id="{31255FC6-7CDB-858A-36BE-C0074DC659EF}"/>
              </a:ext>
            </a:extLst>
          </p:cNvPr>
          <p:cNvSpPr txBox="1">
            <a:spLocks/>
          </p:cNvSpPr>
          <p:nvPr/>
        </p:nvSpPr>
        <p:spPr>
          <a:xfrm>
            <a:off x="6273107" y="3930877"/>
            <a:ext cx="1813567" cy="706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Successfully Fixed All Bugs Found During Testing</a:t>
            </a:r>
          </a:p>
          <a:p>
            <a:endParaRPr lang="en-US" sz="1600" dirty="0"/>
          </a:p>
        </p:txBody>
      </p:sp>
      <p:sp>
        <p:nvSpPr>
          <p:cNvPr id="52" name="Text Placeholder 15">
            <a:extLst>
              <a:ext uri="{FF2B5EF4-FFF2-40B4-BE49-F238E27FC236}">
                <a16:creationId xmlns:a16="http://schemas.microsoft.com/office/drawing/2014/main" id="{CB4F2362-2CF6-054F-6BA4-A11DD2C71CA8}"/>
              </a:ext>
            </a:extLst>
          </p:cNvPr>
          <p:cNvSpPr txBox="1">
            <a:spLocks/>
          </p:cNvSpPr>
          <p:nvPr/>
        </p:nvSpPr>
        <p:spPr>
          <a:xfrm>
            <a:off x="7776479" y="3475093"/>
            <a:ext cx="1796396" cy="1515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Error Handling</a:t>
            </a:r>
          </a:p>
        </p:txBody>
      </p:sp>
      <p:sp>
        <p:nvSpPr>
          <p:cNvPr id="53" name="Text Placeholder 16">
            <a:extLst>
              <a:ext uri="{FF2B5EF4-FFF2-40B4-BE49-F238E27FC236}">
                <a16:creationId xmlns:a16="http://schemas.microsoft.com/office/drawing/2014/main" id="{DFB2753B-27AD-EB89-3581-C8E5B8DAAA46}"/>
              </a:ext>
            </a:extLst>
          </p:cNvPr>
          <p:cNvSpPr txBox="1">
            <a:spLocks/>
          </p:cNvSpPr>
          <p:nvPr/>
        </p:nvSpPr>
        <p:spPr>
          <a:xfrm>
            <a:off x="7776479" y="3825145"/>
            <a:ext cx="1813567" cy="706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Successfully Implemented Error Handling in Form of GUI popups</a:t>
            </a:r>
          </a:p>
          <a:p>
            <a:endParaRPr lang="en-US" sz="1600" dirty="0"/>
          </a:p>
        </p:txBody>
      </p:sp>
      <p:sp>
        <p:nvSpPr>
          <p:cNvPr id="54" name="Text Placeholder 15">
            <a:extLst>
              <a:ext uri="{FF2B5EF4-FFF2-40B4-BE49-F238E27FC236}">
                <a16:creationId xmlns:a16="http://schemas.microsoft.com/office/drawing/2014/main" id="{0BB2A43C-01E9-2FB5-4697-008AEE16F228}"/>
              </a:ext>
            </a:extLst>
          </p:cNvPr>
          <p:cNvSpPr txBox="1">
            <a:spLocks/>
          </p:cNvSpPr>
          <p:nvPr/>
        </p:nvSpPr>
        <p:spPr>
          <a:xfrm>
            <a:off x="9314786" y="3494478"/>
            <a:ext cx="1796396" cy="1515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Exe Production</a:t>
            </a:r>
          </a:p>
        </p:txBody>
      </p:sp>
      <p:sp>
        <p:nvSpPr>
          <p:cNvPr id="55" name="Text Placeholder 16">
            <a:extLst>
              <a:ext uri="{FF2B5EF4-FFF2-40B4-BE49-F238E27FC236}">
                <a16:creationId xmlns:a16="http://schemas.microsoft.com/office/drawing/2014/main" id="{2D4EC771-D9EF-02E9-546C-7244E144B7F8}"/>
              </a:ext>
            </a:extLst>
          </p:cNvPr>
          <p:cNvSpPr txBox="1">
            <a:spLocks/>
          </p:cNvSpPr>
          <p:nvPr/>
        </p:nvSpPr>
        <p:spPr>
          <a:xfrm>
            <a:off x="9314786" y="3844530"/>
            <a:ext cx="1813567" cy="7064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Successfully Produced an exe of the Project using </a:t>
            </a:r>
            <a:r>
              <a:rPr lang="en-US" sz="1600" dirty="0" err="1"/>
              <a:t>pyinstaller</a:t>
            </a:r>
            <a:endParaRPr lang="en-US" sz="1600" dirty="0"/>
          </a:p>
          <a:p>
            <a:endParaRPr lang="en-US" sz="1600"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29" y="86964"/>
            <a:ext cx="8401624" cy="1325563"/>
          </a:xfrm>
        </p:spPr>
        <p:txBody>
          <a:bodyPr/>
          <a:lstStyle/>
          <a:p>
            <a:r>
              <a:rPr lang="en-US" dirty="0"/>
              <a:t>Meet our team</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1014988" y="2593809"/>
            <a:ext cx="7151981" cy="381475"/>
          </a:xfrm>
        </p:spPr>
        <p:txBody>
          <a:bodyPr/>
          <a:lstStyle/>
          <a:p>
            <a:pPr marL="285750" indent="-285750">
              <a:buFont typeface="Arial" panose="020B0604020202020204" pitchFamily="34" charset="0"/>
              <a:buChar char="•"/>
            </a:pPr>
            <a:r>
              <a:rPr lang="en-US" sz="2400" dirty="0" err="1"/>
              <a:t>Adham</a:t>
            </a:r>
            <a:r>
              <a:rPr lang="en-US" sz="2400" dirty="0"/>
              <a:t> Ahmed				19P1250</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1014988" y="1782618"/>
            <a:ext cx="7064299" cy="600497"/>
          </a:xfrm>
        </p:spPr>
        <p:txBody>
          <a:bodyPr/>
          <a:lstStyle/>
          <a:p>
            <a:pPr marL="285750" indent="-285750">
              <a:buFont typeface="Arial" panose="020B0604020202020204" pitchFamily="34" charset="0"/>
              <a:buChar char="•"/>
            </a:pPr>
            <a:r>
              <a:rPr lang="en-US" sz="2400" dirty="0"/>
              <a:t>Abdulrahman Ayman			19P6458</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1014988" y="3185978"/>
            <a:ext cx="6738623" cy="486045"/>
          </a:xfrm>
        </p:spPr>
        <p:txBody>
          <a:bodyPr/>
          <a:lstStyle/>
          <a:p>
            <a:pPr marL="285750" indent="-285750">
              <a:buFont typeface="Arial" panose="020B0604020202020204" pitchFamily="34" charset="0"/>
              <a:buChar char="•"/>
            </a:pPr>
            <a:r>
              <a:rPr lang="en-US" sz="2400" dirty="0"/>
              <a:t>Osama Ayman				19P1609</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5/22/2022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ARTIFICIAL INTELLIGENCE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a:t>
            </a:fld>
            <a:endParaRPr lang="en-US" dirty="0"/>
          </a:p>
        </p:txBody>
      </p:sp>
      <p:sp>
        <p:nvSpPr>
          <p:cNvPr id="29" name="Text Placeholder 37">
            <a:extLst>
              <a:ext uri="{FF2B5EF4-FFF2-40B4-BE49-F238E27FC236}">
                <a16:creationId xmlns:a16="http://schemas.microsoft.com/office/drawing/2014/main" id="{71109EF7-C5B6-4EE3-A5E8-3D3D69C8A7DB}"/>
              </a:ext>
            </a:extLst>
          </p:cNvPr>
          <p:cNvSpPr txBox="1">
            <a:spLocks/>
          </p:cNvSpPr>
          <p:nvPr/>
        </p:nvSpPr>
        <p:spPr>
          <a:xfrm>
            <a:off x="1014988" y="3882717"/>
            <a:ext cx="7064299" cy="486045"/>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AbdulRaouf</a:t>
            </a:r>
            <a:r>
              <a:rPr lang="en-US" sz="2400" dirty="0"/>
              <a:t> Monir			19P4442</a:t>
            </a:r>
          </a:p>
        </p:txBody>
      </p:sp>
      <p:sp>
        <p:nvSpPr>
          <p:cNvPr id="10" name="Text Placeholder 37">
            <a:extLst>
              <a:ext uri="{FF2B5EF4-FFF2-40B4-BE49-F238E27FC236}">
                <a16:creationId xmlns:a16="http://schemas.microsoft.com/office/drawing/2014/main" id="{7BB53A6A-A4AB-E959-5B8B-C8DAC9E9EB3D}"/>
              </a:ext>
            </a:extLst>
          </p:cNvPr>
          <p:cNvSpPr txBox="1">
            <a:spLocks/>
          </p:cNvSpPr>
          <p:nvPr/>
        </p:nvSpPr>
        <p:spPr>
          <a:xfrm>
            <a:off x="1014988" y="4685580"/>
            <a:ext cx="6738623" cy="486045"/>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a:t>Osama Ali					19P6937 </a:t>
            </a:r>
            <a:endParaRPr lang="en-US"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Features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72885"/>
            <a:ext cx="9779182" cy="3366815"/>
          </a:xfrm>
        </p:spPr>
        <p:txBody>
          <a:bodyPr vert="horz" lIns="91440" tIns="45720" rIns="91440" bIns="45720" rtlCol="0" anchor="t">
            <a:normAutofit/>
          </a:bodyPr>
          <a:lstStyle/>
          <a:p>
            <a:pPr marL="457200" indent="-457200">
              <a:lnSpc>
                <a:spcPct val="100000"/>
              </a:lnSpc>
              <a:buFont typeface="Arial" panose="020B0604020202020204" pitchFamily="34" charset="0"/>
              <a:buChar char="•"/>
            </a:pPr>
            <a:r>
              <a:rPr lang="en-US" dirty="0"/>
              <a:t>Simple and User-Friendly GUI</a:t>
            </a:r>
          </a:p>
          <a:p>
            <a:pPr marL="457200" indent="-457200">
              <a:lnSpc>
                <a:spcPct val="100000"/>
              </a:lnSpc>
              <a:buFont typeface="Arial" panose="020B0604020202020204" pitchFamily="34" charset="0"/>
              <a:buChar char="•"/>
            </a:pPr>
            <a:r>
              <a:rPr lang="en-US" dirty="0"/>
              <a:t>Choosing between Directed and Undirected Graph</a:t>
            </a:r>
          </a:p>
          <a:p>
            <a:pPr marL="457200" indent="-457200">
              <a:lnSpc>
                <a:spcPct val="100000"/>
              </a:lnSpc>
              <a:buFont typeface="Arial" panose="020B0604020202020204" pitchFamily="34" charset="0"/>
              <a:buChar char="•"/>
            </a:pPr>
            <a:r>
              <a:rPr lang="en-US" dirty="0"/>
              <a:t>Real Time Visualization of Algorithms</a:t>
            </a:r>
          </a:p>
          <a:p>
            <a:pPr marL="457200" indent="-457200">
              <a:lnSpc>
                <a:spcPct val="100000"/>
              </a:lnSpc>
              <a:buFont typeface="Arial" panose="020B0604020202020204" pitchFamily="34" charset="0"/>
              <a:buChar char="•"/>
            </a:pPr>
            <a:r>
              <a:rPr lang="en-US" dirty="0"/>
              <a:t>Assigning Multiple Goals To a Graph</a:t>
            </a:r>
          </a:p>
          <a:p>
            <a:pPr marL="457200" indent="-457200">
              <a:lnSpc>
                <a:spcPct val="100000"/>
              </a:lnSpc>
              <a:buFont typeface="Arial" panose="020B0604020202020204" pitchFamily="34" charset="0"/>
              <a:buChar char="•"/>
            </a:pPr>
            <a:r>
              <a:rPr lang="en-US" dirty="0"/>
              <a:t>Producing Search Path, Shortest path and Cost (when found) using a popup after solving each problem</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ARTIFICIAL INTELLIGENCE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9548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075128" y="768350"/>
            <a:ext cx="9779183" cy="1325563"/>
          </a:xfrm>
        </p:spPr>
        <p:txBody>
          <a:bodyPr/>
          <a:lstStyle/>
          <a:p>
            <a:r>
              <a:rPr lang="en-US" dirty="0"/>
              <a:t>Example:</a:t>
            </a:r>
            <a:br>
              <a:rPr lang="en-US" dirty="0"/>
            </a:br>
            <a:r>
              <a:rPr lang="en-US" dirty="0"/>
              <a:t>	</a:t>
            </a:r>
            <a:r>
              <a:rPr lang="en-US" sz="1800" dirty="0"/>
              <a:t>Given The Following Graph:</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5/22/2022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ARTIFICIAL INTELLIGENCE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pic>
        <p:nvPicPr>
          <p:cNvPr id="8" name="Picture 7">
            <a:extLst>
              <a:ext uri="{FF2B5EF4-FFF2-40B4-BE49-F238E27FC236}">
                <a16:creationId xmlns:a16="http://schemas.microsoft.com/office/drawing/2014/main" id="{8F372188-7290-C61E-52CC-12FEF72DDDD8}"/>
              </a:ext>
            </a:extLst>
          </p:cNvPr>
          <p:cNvPicPr>
            <a:picLocks noChangeAspect="1"/>
          </p:cNvPicPr>
          <p:nvPr/>
        </p:nvPicPr>
        <p:blipFill>
          <a:blip r:embed="rId2"/>
          <a:stretch>
            <a:fillRect/>
          </a:stretch>
        </p:blipFill>
        <p:spPr>
          <a:xfrm>
            <a:off x="3237442" y="2459268"/>
            <a:ext cx="5454554" cy="3897082"/>
          </a:xfrm>
          <a:prstGeom prst="rect">
            <a:avLst/>
          </a:prstGeom>
        </p:spPr>
      </p:pic>
    </p:spTree>
    <p:extLst>
      <p:ext uri="{BB962C8B-B14F-4D97-AF65-F5344CB8AC3E}">
        <p14:creationId xmlns:p14="http://schemas.microsoft.com/office/powerpoint/2010/main" val="210479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065892" y="156730"/>
            <a:ext cx="9779183" cy="1325563"/>
          </a:xfrm>
        </p:spPr>
        <p:txBody>
          <a:bodyPr/>
          <a:lstStyle/>
          <a:p>
            <a:r>
              <a:rPr lang="en-US" dirty="0"/>
              <a:t>Process:</a:t>
            </a:r>
            <a:endParaRPr lang="en-US" sz="1800"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Our Software lets user choose The Desired Algorithm then the Initial and Goal Nodes, The user the Presses solves the software does its magic and produces the desired solution to the user.</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5/22/2022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ARTIFICIAL INTELLIGENCE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pic>
        <p:nvPicPr>
          <p:cNvPr id="12" name="Picture 11">
            <a:extLst>
              <a:ext uri="{FF2B5EF4-FFF2-40B4-BE49-F238E27FC236}">
                <a16:creationId xmlns:a16="http://schemas.microsoft.com/office/drawing/2014/main" id="{C963A6B3-9931-507C-B26C-14C18A85E113}"/>
              </a:ext>
            </a:extLst>
          </p:cNvPr>
          <p:cNvPicPr>
            <a:picLocks noChangeAspect="1"/>
          </p:cNvPicPr>
          <p:nvPr/>
        </p:nvPicPr>
        <p:blipFill>
          <a:blip r:embed="rId2"/>
          <a:stretch>
            <a:fillRect/>
          </a:stretch>
        </p:blipFill>
        <p:spPr>
          <a:xfrm>
            <a:off x="942975" y="4709535"/>
            <a:ext cx="10306050" cy="1133475"/>
          </a:xfrm>
          <a:prstGeom prst="rect">
            <a:avLst/>
          </a:prstGeom>
        </p:spPr>
      </p:pic>
    </p:spTree>
    <p:extLst>
      <p:ext uri="{BB962C8B-B14F-4D97-AF65-F5344CB8AC3E}">
        <p14:creationId xmlns:p14="http://schemas.microsoft.com/office/powerpoint/2010/main" val="325094475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180</TotalTime>
  <Words>361</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Office Theme</vt:lpstr>
      <vt:lpstr>Artificial Intelligence Project</vt:lpstr>
      <vt:lpstr>Agenda</vt:lpstr>
      <vt:lpstr>Introduction</vt:lpstr>
      <vt:lpstr>Milestones</vt:lpstr>
      <vt:lpstr>PowerPoint Presentation</vt:lpstr>
      <vt:lpstr>Meet our team</vt:lpstr>
      <vt:lpstr>Features</vt:lpstr>
      <vt:lpstr>Example:  Given The Following Graph:</vt:lpstr>
      <vt:lpstr>Process:</vt:lpstr>
      <vt:lpstr>Solution:</vt:lpstr>
      <vt:lpstr>Uninformed Search Algorithms</vt:lpstr>
      <vt:lpstr>BFS Algorithm</vt:lpstr>
      <vt:lpstr>BFS Algorithm</vt:lpstr>
      <vt:lpstr>DFS Algorithm</vt:lpstr>
      <vt:lpstr>DFS Algorithm</vt:lpstr>
      <vt:lpstr>Uniform Cost Search Algorithm</vt:lpstr>
      <vt:lpstr>Iterative Deepening</vt:lpstr>
      <vt:lpstr>Iterative Deepening</vt:lpstr>
      <vt:lpstr>Informed Search Algorithms</vt:lpstr>
      <vt:lpstr>Greedy Algorithm</vt:lpstr>
      <vt:lpstr>Greedy Algorithm</vt:lpstr>
      <vt:lpstr>A-star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AbdulRahman Ayman Mahmoud Abbas ElSherbiny 19P6458</dc:creator>
  <cp:lastModifiedBy>HP</cp:lastModifiedBy>
  <cp:revision>19</cp:revision>
  <dcterms:created xsi:type="dcterms:W3CDTF">2022-04-20T19:21:52Z</dcterms:created>
  <dcterms:modified xsi:type="dcterms:W3CDTF">2022-05-22T14:01:27Z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