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4"/>
  </p:notesMasterIdLst>
  <p:sldIdLst>
    <p:sldId id="256" r:id="rId2"/>
    <p:sldId id="257" r:id="rId3"/>
    <p:sldId id="258" r:id="rId4"/>
    <p:sldId id="262" r:id="rId5"/>
    <p:sldId id="291" r:id="rId6"/>
    <p:sldId id="292" r:id="rId7"/>
    <p:sldId id="293" r:id="rId8"/>
    <p:sldId id="295" r:id="rId9"/>
    <p:sldId id="296" r:id="rId10"/>
    <p:sldId id="277" r:id="rId11"/>
    <p:sldId id="294" r:id="rId12"/>
    <p:sldId id="286" r:id="rId13"/>
    <p:sldId id="287" r:id="rId14"/>
    <p:sldId id="288" r:id="rId15"/>
    <p:sldId id="289" r:id="rId16"/>
    <p:sldId id="290" r:id="rId17"/>
    <p:sldId id="280" r:id="rId18"/>
    <p:sldId id="281" r:id="rId19"/>
    <p:sldId id="282" r:id="rId20"/>
    <p:sldId id="283" r:id="rId21"/>
    <p:sldId id="285" r:id="rId22"/>
    <p:sldId id="274" r:id="rId23"/>
  </p:sldIdLst>
  <p:sldSz cx="9144000" cy="5143500" type="screen16x9"/>
  <p:notesSz cx="6858000" cy="9144000"/>
  <p:embeddedFontLst>
    <p:embeddedFont>
      <p:font typeface="Roboto Black" panose="02000000000000000000" pitchFamily="2" charset="0"/>
      <p:bold r:id="rId25"/>
      <p:boldItalic r:id="rId26"/>
    </p:embeddedFont>
    <p:embeddedFont>
      <p:font typeface="Roboto Light" panose="02000000000000000000" pitchFamily="2" charset="0"/>
      <p:regular r:id="rId27"/>
      <p:bold r:id="rId28"/>
      <p:italic r:id="rId29"/>
      <p:boldItalic r:id="rId30"/>
    </p:embeddedFont>
    <p:embeddedFont>
      <p:font typeface="Roboto Mono Thin" panose="00000009000000000000" pitchFamily="49" charset="0"/>
      <p:regular r:id="rId31"/>
      <p:bold r:id="rId32"/>
      <p:italic r:id="rId33"/>
      <p:boldItalic r:id="rId34"/>
    </p:embeddedFont>
    <p:embeddedFont>
      <p:font typeface="Roboto Thin"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045108-30EF-4BF8-B655-13C358B99C6A}">
  <a:tblStyle styleId="{12045108-30EF-4BF8-B655-13C358B99C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7185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7321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113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6601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81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5913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7221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5bb3dc62fd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5bb3dc62fd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4081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5bb3dc62fd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5bb3dc62fd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5880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5bb3dc62fd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5bb3dc62fd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743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5bb3dc62fd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5bb3dc62fd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0692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5bb3dc62fd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5bb3dc62fd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4217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4957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5717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3170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5325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8005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6" r:id="rId6"/>
    <p:sldLayoutId id="2147483660" r:id="rId7"/>
    <p:sldLayoutId id="214748366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1.jpeg"/></Relationships>
</file>

<file path=ppt/slides/_rels/slide22.xml.rels><?xml version="1.0" encoding="UTF-8" standalone="yes"?>
<Relationships xmlns="http://schemas.openxmlformats.org/package/2006/relationships"><Relationship Id="rId3" Type="http://schemas.openxmlformats.org/officeDocument/2006/relationships/hyperlink" Target="mailto:addyouremail@freepik.com"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273548" y="886309"/>
            <a:ext cx="3129600" cy="130537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PROJECT</a:t>
            </a:r>
            <a:endParaRPr dirty="0">
              <a:solidFill>
                <a:schemeClr val="accent1"/>
              </a:solidFill>
            </a:endParaRPr>
          </a:p>
          <a:p>
            <a:pPr marL="0" lvl="0" indent="0" algn="r" rtl="0">
              <a:spcBef>
                <a:spcPts val="0"/>
              </a:spcBef>
              <a:spcAft>
                <a:spcPts val="0"/>
              </a:spcAft>
              <a:buNone/>
            </a:pPr>
            <a:r>
              <a:rPr lang="es" dirty="0">
                <a:solidFill>
                  <a:schemeClr val="accent1"/>
                </a:solidFill>
              </a:rPr>
              <a:t>PROPOSAL</a:t>
            </a:r>
            <a:endParaRPr dirty="0">
              <a:solidFill>
                <a:schemeClr val="accent1"/>
              </a:solidFill>
            </a:endParaRPr>
          </a:p>
        </p:txBody>
      </p:sp>
      <p:sp>
        <p:nvSpPr>
          <p:cNvPr id="110" name="Google Shape;110;p22"/>
          <p:cNvSpPr txBox="1">
            <a:spLocks noGrp="1"/>
          </p:cNvSpPr>
          <p:nvPr>
            <p:ph type="subTitle" idx="1"/>
          </p:nvPr>
        </p:nvSpPr>
        <p:spPr>
          <a:xfrm>
            <a:off x="4440658" y="2205753"/>
            <a:ext cx="4510710" cy="271076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400" dirty="0"/>
              <a:t>Presented By:</a:t>
            </a:r>
          </a:p>
          <a:p>
            <a:pPr marL="0" indent="0"/>
            <a:r>
              <a:rPr lang="es" sz="2400" dirty="0"/>
              <a:t>Team 7</a:t>
            </a:r>
          </a:p>
          <a:p>
            <a:pPr marL="0" indent="0" algn="l"/>
            <a:r>
              <a:rPr lang="es" sz="1800" dirty="0"/>
              <a:t>AbdulRaouf Monir 19P4442</a:t>
            </a:r>
          </a:p>
          <a:p>
            <a:pPr marL="0" indent="0" algn="l"/>
            <a:r>
              <a:rPr lang="es" sz="1800" dirty="0"/>
              <a:t>AbdulRahman Ayman </a:t>
            </a:r>
            <a:r>
              <a:rPr lang="en-US" sz="1800" dirty="0"/>
              <a:t>19P6458</a:t>
            </a:r>
            <a:endParaRPr lang="es" sz="1800" dirty="0"/>
          </a:p>
          <a:p>
            <a:pPr marL="0" indent="0" algn="l"/>
            <a:r>
              <a:rPr lang="es" sz="1800" dirty="0"/>
              <a:t>Ahmed Sameh </a:t>
            </a:r>
            <a:r>
              <a:rPr lang="en-US" sz="1800" dirty="0"/>
              <a:t>19P5861</a:t>
            </a:r>
            <a:endParaRPr lang="es" sz="1800" dirty="0"/>
          </a:p>
          <a:p>
            <a:pPr marL="0" indent="0" algn="l"/>
            <a:r>
              <a:rPr lang="es" sz="1800" dirty="0"/>
              <a:t>Tasneem Hisham </a:t>
            </a:r>
            <a:r>
              <a:rPr lang="en-US" sz="1800" dirty="0"/>
              <a:t>19P4152</a:t>
            </a:r>
            <a:endParaRPr lang="es" sz="1800" dirty="0"/>
          </a:p>
          <a:p>
            <a:pPr marL="0" indent="0" algn="l"/>
            <a:r>
              <a:rPr lang="es" sz="1800" dirty="0"/>
              <a:t>Elsaeed Ahmed </a:t>
            </a:r>
            <a:r>
              <a:rPr lang="en-US" sz="1800" dirty="0"/>
              <a:t>19P1087 </a:t>
            </a:r>
            <a:endParaRPr lang="es" sz="1800" dirty="0"/>
          </a:p>
          <a:p>
            <a:pPr marL="0" lvl="0" indent="0" algn="r" rtl="0">
              <a:spcBef>
                <a:spcPts val="0"/>
              </a:spcBef>
              <a:spcAft>
                <a:spcPts val="0"/>
              </a:spcAft>
              <a:buNone/>
            </a:pPr>
            <a:endParaRPr lang="en-US" sz="2400"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03 Queries</a:t>
            </a: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8" name="Picture 7">
            <a:extLst>
              <a:ext uri="{FF2B5EF4-FFF2-40B4-BE49-F238E27FC236}">
                <a16:creationId xmlns:a16="http://schemas.microsoft.com/office/drawing/2014/main" id="{7472707B-8841-1128-3DF4-83A1B821A955}"/>
              </a:ext>
            </a:extLst>
          </p:cNvPr>
          <p:cNvPicPr>
            <a:picLocks noChangeAspect="1"/>
          </p:cNvPicPr>
          <p:nvPr/>
        </p:nvPicPr>
        <p:blipFill>
          <a:blip r:embed="rId3"/>
          <a:stretch>
            <a:fillRect/>
          </a:stretch>
        </p:blipFill>
        <p:spPr>
          <a:xfrm>
            <a:off x="1222276" y="1555949"/>
            <a:ext cx="5810702" cy="2734057"/>
          </a:xfrm>
          <a:prstGeom prst="rect">
            <a:avLst/>
          </a:prstGeom>
        </p:spPr>
      </p:pic>
    </p:spTree>
    <p:extLst>
      <p:ext uri="{BB962C8B-B14F-4D97-AF65-F5344CB8AC3E}">
        <p14:creationId xmlns:p14="http://schemas.microsoft.com/office/powerpoint/2010/main" val="282314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03 Queries</a:t>
            </a: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a:extLst>
              <a:ext uri="{FF2B5EF4-FFF2-40B4-BE49-F238E27FC236}">
                <a16:creationId xmlns:a16="http://schemas.microsoft.com/office/drawing/2014/main" id="{F06DC26B-3BBE-46A3-960E-D13EA8426E29}"/>
              </a:ext>
            </a:extLst>
          </p:cNvPr>
          <p:cNvPicPr>
            <a:picLocks noChangeAspect="1"/>
          </p:cNvPicPr>
          <p:nvPr/>
        </p:nvPicPr>
        <p:blipFill>
          <a:blip r:embed="rId3"/>
          <a:stretch>
            <a:fillRect/>
          </a:stretch>
        </p:blipFill>
        <p:spPr>
          <a:xfrm>
            <a:off x="1414356" y="1764893"/>
            <a:ext cx="6563641" cy="2734057"/>
          </a:xfrm>
          <a:prstGeom prst="rect">
            <a:avLst/>
          </a:prstGeom>
        </p:spPr>
      </p:pic>
    </p:spTree>
    <p:extLst>
      <p:ext uri="{BB962C8B-B14F-4D97-AF65-F5344CB8AC3E}">
        <p14:creationId xmlns:p14="http://schemas.microsoft.com/office/powerpoint/2010/main" val="205476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04 Test Cases</a:t>
            </a:r>
            <a:endParaRPr dirty="0"/>
          </a:p>
        </p:txBody>
      </p:sp>
      <p:sp>
        <p:nvSpPr>
          <p:cNvPr id="280" name="Google Shape;280;p25"/>
          <p:cNvSpPr txBox="1">
            <a:spLocks noGrp="1"/>
          </p:cNvSpPr>
          <p:nvPr>
            <p:ph type="ctrTitle" idx="4"/>
          </p:nvPr>
        </p:nvSpPr>
        <p:spPr>
          <a:xfrm>
            <a:off x="557169" y="1410587"/>
            <a:ext cx="7332186"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When we define that Dr. Mahmoud Khalil teaches deep learning, we expect it to infer that deep learning is taught by Dr. Mahmoud</a:t>
            </a: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6" name="Picture 5">
            <a:extLst>
              <a:ext uri="{FF2B5EF4-FFF2-40B4-BE49-F238E27FC236}">
                <a16:creationId xmlns:a16="http://schemas.microsoft.com/office/drawing/2014/main" id="{AA6B4830-DB23-458F-3306-616CEDD08446}"/>
              </a:ext>
            </a:extLst>
          </p:cNvPr>
          <p:cNvPicPr>
            <a:picLocks noChangeAspect="1"/>
          </p:cNvPicPr>
          <p:nvPr/>
        </p:nvPicPr>
        <p:blipFill>
          <a:blip r:embed="rId3"/>
          <a:stretch>
            <a:fillRect/>
          </a:stretch>
        </p:blipFill>
        <p:spPr>
          <a:xfrm>
            <a:off x="1253926" y="2017187"/>
            <a:ext cx="6125430" cy="2902803"/>
          </a:xfrm>
          <a:prstGeom prst="rect">
            <a:avLst/>
          </a:prstGeom>
        </p:spPr>
      </p:pic>
    </p:spTree>
    <p:extLst>
      <p:ext uri="{BB962C8B-B14F-4D97-AF65-F5344CB8AC3E}">
        <p14:creationId xmlns:p14="http://schemas.microsoft.com/office/powerpoint/2010/main" val="3884918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04 Test Cases</a:t>
            </a:r>
            <a:endParaRPr dirty="0"/>
          </a:p>
        </p:txBody>
      </p:sp>
      <p:sp>
        <p:nvSpPr>
          <p:cNvPr id="280" name="Google Shape;280;p25"/>
          <p:cNvSpPr txBox="1">
            <a:spLocks noGrp="1"/>
          </p:cNvSpPr>
          <p:nvPr>
            <p:ph type="ctrTitle" idx="4"/>
          </p:nvPr>
        </p:nvSpPr>
        <p:spPr>
          <a:xfrm>
            <a:off x="557169" y="1410587"/>
            <a:ext cx="7332186"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When we define that math1 is registered by Saeed, we expect it to infer that Saeed is enrolled in the course, and the same applies for the rest. It also infers that he is admitted by the faculty of engineering. </a:t>
            </a: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a:extLst>
              <a:ext uri="{FF2B5EF4-FFF2-40B4-BE49-F238E27FC236}">
                <a16:creationId xmlns:a16="http://schemas.microsoft.com/office/drawing/2014/main" id="{5D8476B0-E1CE-2162-54CF-BE71BA359828}"/>
              </a:ext>
            </a:extLst>
          </p:cNvPr>
          <p:cNvPicPr>
            <a:picLocks noChangeAspect="1"/>
          </p:cNvPicPr>
          <p:nvPr/>
        </p:nvPicPr>
        <p:blipFill>
          <a:blip r:embed="rId3"/>
          <a:stretch>
            <a:fillRect/>
          </a:stretch>
        </p:blipFill>
        <p:spPr>
          <a:xfrm>
            <a:off x="2309497" y="2017187"/>
            <a:ext cx="4525006" cy="2912329"/>
          </a:xfrm>
          <a:prstGeom prst="rect">
            <a:avLst/>
          </a:prstGeom>
        </p:spPr>
      </p:pic>
    </p:spTree>
    <p:extLst>
      <p:ext uri="{BB962C8B-B14F-4D97-AF65-F5344CB8AC3E}">
        <p14:creationId xmlns:p14="http://schemas.microsoft.com/office/powerpoint/2010/main" val="2373542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04 Test Cases</a:t>
            </a:r>
            <a:endParaRPr dirty="0"/>
          </a:p>
        </p:txBody>
      </p:sp>
      <p:sp>
        <p:nvSpPr>
          <p:cNvPr id="280" name="Google Shape;280;p25"/>
          <p:cNvSpPr txBox="1">
            <a:spLocks noGrp="1"/>
          </p:cNvSpPr>
          <p:nvPr>
            <p:ph type="ctrTitle" idx="4"/>
          </p:nvPr>
        </p:nvSpPr>
        <p:spPr>
          <a:xfrm>
            <a:off x="557169" y="1410587"/>
            <a:ext cx="7332186"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When the faculty of engineering has a professor or a TA, we expect it to infer that there are staff at the faculty of engineering. </a:t>
            </a: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4" name="Picture 3">
            <a:extLst>
              <a:ext uri="{FF2B5EF4-FFF2-40B4-BE49-F238E27FC236}">
                <a16:creationId xmlns:a16="http://schemas.microsoft.com/office/drawing/2014/main" id="{F2C8E372-8A60-2B73-8A5A-DF005D32AF64}"/>
              </a:ext>
            </a:extLst>
          </p:cNvPr>
          <p:cNvPicPr>
            <a:picLocks noChangeAspect="1"/>
          </p:cNvPicPr>
          <p:nvPr/>
        </p:nvPicPr>
        <p:blipFill>
          <a:blip r:embed="rId3"/>
          <a:stretch>
            <a:fillRect/>
          </a:stretch>
        </p:blipFill>
        <p:spPr>
          <a:xfrm>
            <a:off x="2542171" y="2017186"/>
            <a:ext cx="4059658" cy="3126313"/>
          </a:xfrm>
          <a:prstGeom prst="rect">
            <a:avLst/>
          </a:prstGeom>
        </p:spPr>
      </p:pic>
    </p:spTree>
    <p:extLst>
      <p:ext uri="{BB962C8B-B14F-4D97-AF65-F5344CB8AC3E}">
        <p14:creationId xmlns:p14="http://schemas.microsoft.com/office/powerpoint/2010/main" val="128948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04 Test Cases</a:t>
            </a:r>
            <a:endParaRPr dirty="0"/>
          </a:p>
        </p:txBody>
      </p:sp>
      <p:sp>
        <p:nvSpPr>
          <p:cNvPr id="280" name="Google Shape;280;p25"/>
          <p:cNvSpPr txBox="1">
            <a:spLocks noGrp="1"/>
          </p:cNvSpPr>
          <p:nvPr>
            <p:ph type="ctrTitle" idx="4"/>
          </p:nvPr>
        </p:nvSpPr>
        <p:spPr>
          <a:xfrm>
            <a:off x="557169" y="1410587"/>
            <a:ext cx="7332186" cy="32826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When we input that SFS individual is taught by Dr Islam, the reasoner infers that SFS is a course. </a:t>
            </a: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4" name="Picture 3">
            <a:extLst>
              <a:ext uri="{FF2B5EF4-FFF2-40B4-BE49-F238E27FC236}">
                <a16:creationId xmlns:a16="http://schemas.microsoft.com/office/drawing/2014/main" id="{701417A6-20D5-42A4-7674-2AE7989D06D5}"/>
              </a:ext>
            </a:extLst>
          </p:cNvPr>
          <p:cNvPicPr>
            <a:picLocks noChangeAspect="1"/>
          </p:cNvPicPr>
          <p:nvPr/>
        </p:nvPicPr>
        <p:blipFill>
          <a:blip r:embed="rId3"/>
          <a:stretch>
            <a:fillRect/>
          </a:stretch>
        </p:blipFill>
        <p:spPr>
          <a:xfrm>
            <a:off x="1757390" y="1898287"/>
            <a:ext cx="4925632" cy="3001091"/>
          </a:xfrm>
          <a:prstGeom prst="rect">
            <a:avLst/>
          </a:prstGeom>
        </p:spPr>
      </p:pic>
    </p:spTree>
    <p:extLst>
      <p:ext uri="{BB962C8B-B14F-4D97-AF65-F5344CB8AC3E}">
        <p14:creationId xmlns:p14="http://schemas.microsoft.com/office/powerpoint/2010/main" val="1056750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04 Test Cases</a:t>
            </a:r>
            <a:endParaRPr dirty="0"/>
          </a:p>
        </p:txBody>
      </p:sp>
      <p:sp>
        <p:nvSpPr>
          <p:cNvPr id="280" name="Google Shape;280;p25"/>
          <p:cNvSpPr txBox="1">
            <a:spLocks noGrp="1"/>
          </p:cNvSpPr>
          <p:nvPr>
            <p:ph type="ctrTitle" idx="4"/>
          </p:nvPr>
        </p:nvSpPr>
        <p:spPr>
          <a:xfrm>
            <a:off x="557169" y="1410587"/>
            <a:ext cx="7332186"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 continuation to inference of SFS is a course, Additional inference is made that Dr Islam is from the Teaching staff, and that he teaches the SFS course</a:t>
            </a: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4" name="Picture 3">
            <a:extLst>
              <a:ext uri="{FF2B5EF4-FFF2-40B4-BE49-F238E27FC236}">
                <a16:creationId xmlns:a16="http://schemas.microsoft.com/office/drawing/2014/main" id="{A4E0DE52-CAFE-64E2-E61C-907536E2BFF3}"/>
              </a:ext>
            </a:extLst>
          </p:cNvPr>
          <p:cNvPicPr>
            <a:picLocks noChangeAspect="1"/>
          </p:cNvPicPr>
          <p:nvPr/>
        </p:nvPicPr>
        <p:blipFill>
          <a:blip r:embed="rId3"/>
          <a:stretch>
            <a:fillRect/>
          </a:stretch>
        </p:blipFill>
        <p:spPr>
          <a:xfrm>
            <a:off x="2366654" y="2017186"/>
            <a:ext cx="4410691" cy="2874563"/>
          </a:xfrm>
          <a:prstGeom prst="rect">
            <a:avLst/>
          </a:prstGeom>
        </p:spPr>
      </p:pic>
    </p:spTree>
    <p:extLst>
      <p:ext uri="{BB962C8B-B14F-4D97-AF65-F5344CB8AC3E}">
        <p14:creationId xmlns:p14="http://schemas.microsoft.com/office/powerpoint/2010/main" val="1232224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31"/>
          <p:cNvSpPr txBox="1">
            <a:spLocks noGrp="1"/>
          </p:cNvSpPr>
          <p:nvPr>
            <p:ph type="ctrTitle"/>
          </p:nvPr>
        </p:nvSpPr>
        <p:spPr>
          <a:xfrm>
            <a:off x="311700" y="10353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05 Application Interface</a:t>
            </a:r>
            <a:endParaRPr dirty="0"/>
          </a:p>
        </p:txBody>
      </p:sp>
      <p:cxnSp>
        <p:nvCxnSpPr>
          <p:cNvPr id="614" name="Google Shape;614;p31"/>
          <p:cNvCxnSpPr/>
          <p:nvPr/>
        </p:nvCxnSpPr>
        <p:spPr>
          <a:xfrm>
            <a:off x="311700" y="65068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descr="A screenshot of a computer&#10;&#10;Description automatically generated">
            <a:extLst>
              <a:ext uri="{FF2B5EF4-FFF2-40B4-BE49-F238E27FC236}">
                <a16:creationId xmlns:a16="http://schemas.microsoft.com/office/drawing/2014/main" id="{AB8C8507-CD65-C33E-FF07-CBE634819E6C}"/>
              </a:ext>
            </a:extLst>
          </p:cNvPr>
          <p:cNvPicPr>
            <a:picLocks noChangeAspect="1"/>
          </p:cNvPicPr>
          <p:nvPr/>
        </p:nvPicPr>
        <p:blipFill>
          <a:blip r:embed="rId3"/>
          <a:stretch>
            <a:fillRect/>
          </a:stretch>
        </p:blipFill>
        <p:spPr>
          <a:xfrm>
            <a:off x="1708337" y="902310"/>
            <a:ext cx="5551315" cy="4137660"/>
          </a:xfrm>
          <a:prstGeom prst="rect">
            <a:avLst/>
          </a:prstGeom>
        </p:spPr>
      </p:pic>
    </p:spTree>
    <p:extLst>
      <p:ext uri="{BB962C8B-B14F-4D97-AF65-F5344CB8AC3E}">
        <p14:creationId xmlns:p14="http://schemas.microsoft.com/office/powerpoint/2010/main" val="1742905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31"/>
          <p:cNvSpPr txBox="1">
            <a:spLocks noGrp="1"/>
          </p:cNvSpPr>
          <p:nvPr>
            <p:ph type="ctrTitle"/>
          </p:nvPr>
        </p:nvSpPr>
        <p:spPr>
          <a:xfrm>
            <a:off x="311700" y="10353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05 Application Interface</a:t>
            </a:r>
            <a:endParaRPr dirty="0"/>
          </a:p>
        </p:txBody>
      </p:sp>
      <p:cxnSp>
        <p:nvCxnSpPr>
          <p:cNvPr id="614" name="Google Shape;614;p31"/>
          <p:cNvCxnSpPr/>
          <p:nvPr/>
        </p:nvCxnSpPr>
        <p:spPr>
          <a:xfrm>
            <a:off x="311700" y="65068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4" name="Picture 3" descr="A screenshot of a computer&#10;&#10;Description automatically generated">
            <a:extLst>
              <a:ext uri="{FF2B5EF4-FFF2-40B4-BE49-F238E27FC236}">
                <a16:creationId xmlns:a16="http://schemas.microsoft.com/office/drawing/2014/main" id="{8D87BFC8-8ACD-1EB3-B12C-5E295A095747}"/>
              </a:ext>
            </a:extLst>
          </p:cNvPr>
          <p:cNvPicPr>
            <a:picLocks noChangeAspect="1"/>
          </p:cNvPicPr>
          <p:nvPr/>
        </p:nvPicPr>
        <p:blipFill>
          <a:blip r:embed="rId3"/>
          <a:stretch>
            <a:fillRect/>
          </a:stretch>
        </p:blipFill>
        <p:spPr>
          <a:xfrm>
            <a:off x="1761677" y="899160"/>
            <a:ext cx="5367294" cy="4000500"/>
          </a:xfrm>
          <a:prstGeom prst="rect">
            <a:avLst/>
          </a:prstGeom>
        </p:spPr>
      </p:pic>
    </p:spTree>
    <p:extLst>
      <p:ext uri="{BB962C8B-B14F-4D97-AF65-F5344CB8AC3E}">
        <p14:creationId xmlns:p14="http://schemas.microsoft.com/office/powerpoint/2010/main" val="759083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31"/>
          <p:cNvSpPr txBox="1">
            <a:spLocks noGrp="1"/>
          </p:cNvSpPr>
          <p:nvPr>
            <p:ph type="ctrTitle"/>
          </p:nvPr>
        </p:nvSpPr>
        <p:spPr>
          <a:xfrm>
            <a:off x="311700" y="10353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05 Application Interface</a:t>
            </a:r>
            <a:endParaRPr dirty="0"/>
          </a:p>
        </p:txBody>
      </p:sp>
      <p:cxnSp>
        <p:nvCxnSpPr>
          <p:cNvPr id="614" name="Google Shape;614;p31"/>
          <p:cNvCxnSpPr/>
          <p:nvPr/>
        </p:nvCxnSpPr>
        <p:spPr>
          <a:xfrm>
            <a:off x="311700" y="65068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descr="A screenshot of a computer&#10;&#10;Description automatically generated">
            <a:extLst>
              <a:ext uri="{FF2B5EF4-FFF2-40B4-BE49-F238E27FC236}">
                <a16:creationId xmlns:a16="http://schemas.microsoft.com/office/drawing/2014/main" id="{5609D09C-3634-308B-4E57-99465D8AEBFB}"/>
              </a:ext>
            </a:extLst>
          </p:cNvPr>
          <p:cNvPicPr>
            <a:picLocks noChangeAspect="1"/>
          </p:cNvPicPr>
          <p:nvPr/>
        </p:nvPicPr>
        <p:blipFill>
          <a:blip r:embed="rId3"/>
          <a:stretch>
            <a:fillRect/>
          </a:stretch>
        </p:blipFill>
        <p:spPr>
          <a:xfrm>
            <a:off x="1936371" y="818340"/>
            <a:ext cx="5271258" cy="3928920"/>
          </a:xfrm>
          <a:prstGeom prst="rect">
            <a:avLst/>
          </a:prstGeom>
        </p:spPr>
      </p:pic>
    </p:spTree>
    <p:extLst>
      <p:ext uri="{BB962C8B-B14F-4D97-AF65-F5344CB8AC3E}">
        <p14:creationId xmlns:p14="http://schemas.microsoft.com/office/powerpoint/2010/main" val="666019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TABLE OF CONTENTS</a:t>
            </a:r>
            <a:endParaRPr/>
          </a:p>
        </p:txBody>
      </p:sp>
      <p:sp>
        <p:nvSpPr>
          <p:cNvPr id="220" name="Google Shape;220;p23"/>
          <p:cNvSpPr txBox="1">
            <a:spLocks noGrp="1"/>
          </p:cNvSpPr>
          <p:nvPr>
            <p:ph type="title" idx="2"/>
          </p:nvPr>
        </p:nvSpPr>
        <p:spPr>
          <a:xfrm>
            <a:off x="5339757" y="2683241"/>
            <a:ext cx="552825"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05</a:t>
            </a:r>
            <a:endParaRPr dirty="0">
              <a:solidFill>
                <a:schemeClr val="accent1"/>
              </a:solidFill>
            </a:endParaRPr>
          </a:p>
        </p:txBody>
      </p:sp>
      <p:sp>
        <p:nvSpPr>
          <p:cNvPr id="226" name="Google Shape;226;p23"/>
          <p:cNvSpPr txBox="1">
            <a:spLocks noGrp="1"/>
          </p:cNvSpPr>
          <p:nvPr>
            <p:ph type="title" idx="8"/>
          </p:nvPr>
        </p:nvSpPr>
        <p:spPr>
          <a:xfrm>
            <a:off x="2827575" y="1901250"/>
            <a:ext cx="552825"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01</a:t>
            </a:r>
            <a:endParaRPr dirty="0">
              <a:solidFill>
                <a:schemeClr val="accent1"/>
              </a:solidFill>
            </a:endParaRPr>
          </a:p>
        </p:txBody>
      </p:sp>
      <p:sp>
        <p:nvSpPr>
          <p:cNvPr id="228" name="Google Shape;228;p23"/>
          <p:cNvSpPr txBox="1">
            <a:spLocks noGrp="1"/>
          </p:cNvSpPr>
          <p:nvPr>
            <p:ph type="title" idx="13"/>
          </p:nvPr>
        </p:nvSpPr>
        <p:spPr>
          <a:xfrm>
            <a:off x="2827575" y="2797975"/>
            <a:ext cx="552825"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02</a:t>
            </a:r>
            <a:endParaRPr dirty="0">
              <a:solidFill>
                <a:schemeClr val="accent1"/>
              </a:solidFill>
            </a:endParaRPr>
          </a:p>
        </p:txBody>
      </p:sp>
      <p:sp>
        <p:nvSpPr>
          <p:cNvPr id="230" name="Google Shape;230;p23"/>
          <p:cNvSpPr txBox="1">
            <a:spLocks noGrp="1"/>
          </p:cNvSpPr>
          <p:nvPr>
            <p:ph type="title" idx="15"/>
          </p:nvPr>
        </p:nvSpPr>
        <p:spPr>
          <a:xfrm>
            <a:off x="2827575" y="3694700"/>
            <a:ext cx="552825"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03</a:t>
            </a:r>
            <a:endParaRPr dirty="0">
              <a:solidFill>
                <a:schemeClr val="accent1"/>
              </a:solidFill>
            </a:endParaRPr>
          </a:p>
        </p:txBody>
      </p:sp>
      <p:sp>
        <p:nvSpPr>
          <p:cNvPr id="231" name="Google Shape;231;p23"/>
          <p:cNvSpPr txBox="1">
            <a:spLocks noGrp="1"/>
          </p:cNvSpPr>
          <p:nvPr>
            <p:ph type="ctrTitle" idx="16"/>
          </p:nvPr>
        </p:nvSpPr>
        <p:spPr>
          <a:xfrm>
            <a:off x="643488" y="2014601"/>
            <a:ext cx="2076000" cy="45708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2000" dirty="0"/>
              <a:t>Ontology</a:t>
            </a:r>
            <a:endParaRPr sz="2000" dirty="0"/>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2" name="Google Shape;231;p23">
            <a:extLst>
              <a:ext uri="{FF2B5EF4-FFF2-40B4-BE49-F238E27FC236}">
                <a16:creationId xmlns:a16="http://schemas.microsoft.com/office/drawing/2014/main" id="{D813BC90-6B08-6B6B-CCA8-1ACDEA34C323}"/>
              </a:ext>
            </a:extLst>
          </p:cNvPr>
          <p:cNvSpPr txBox="1">
            <a:spLocks/>
          </p:cNvSpPr>
          <p:nvPr/>
        </p:nvSpPr>
        <p:spPr>
          <a:xfrm>
            <a:off x="5763602" y="2832754"/>
            <a:ext cx="2635331" cy="45708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en-US" sz="2000" dirty="0"/>
              <a:t>Application Interface</a:t>
            </a:r>
          </a:p>
        </p:txBody>
      </p:sp>
      <p:sp>
        <p:nvSpPr>
          <p:cNvPr id="23" name="Google Shape;231;p23">
            <a:extLst>
              <a:ext uri="{FF2B5EF4-FFF2-40B4-BE49-F238E27FC236}">
                <a16:creationId xmlns:a16="http://schemas.microsoft.com/office/drawing/2014/main" id="{9CC66B36-8565-43DA-F971-B8BE9F5E0583}"/>
              </a:ext>
            </a:extLst>
          </p:cNvPr>
          <p:cNvSpPr txBox="1">
            <a:spLocks/>
          </p:cNvSpPr>
          <p:nvPr/>
        </p:nvSpPr>
        <p:spPr>
          <a:xfrm>
            <a:off x="643488" y="2872731"/>
            <a:ext cx="2076000" cy="45708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en-US" sz="2000" dirty="0"/>
              <a:t>DFD</a:t>
            </a:r>
          </a:p>
        </p:txBody>
      </p:sp>
      <p:sp>
        <p:nvSpPr>
          <p:cNvPr id="2" name="Google Shape;231;p23">
            <a:extLst>
              <a:ext uri="{FF2B5EF4-FFF2-40B4-BE49-F238E27FC236}">
                <a16:creationId xmlns:a16="http://schemas.microsoft.com/office/drawing/2014/main" id="{2933BC97-B65D-5277-4DC0-034207705C3F}"/>
              </a:ext>
            </a:extLst>
          </p:cNvPr>
          <p:cNvSpPr txBox="1">
            <a:spLocks/>
          </p:cNvSpPr>
          <p:nvPr/>
        </p:nvSpPr>
        <p:spPr>
          <a:xfrm>
            <a:off x="311700" y="3769456"/>
            <a:ext cx="2407788" cy="45708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en-US" sz="2000" dirty="0"/>
              <a:t>Queries</a:t>
            </a:r>
          </a:p>
        </p:txBody>
      </p:sp>
      <p:sp>
        <p:nvSpPr>
          <p:cNvPr id="3" name="Google Shape;220;p23">
            <a:extLst>
              <a:ext uri="{FF2B5EF4-FFF2-40B4-BE49-F238E27FC236}">
                <a16:creationId xmlns:a16="http://schemas.microsoft.com/office/drawing/2014/main" id="{E8CEF6B7-5DB2-BF8B-D161-37F761A30517}"/>
              </a:ext>
            </a:extLst>
          </p:cNvPr>
          <p:cNvSpPr txBox="1">
            <a:spLocks/>
          </p:cNvSpPr>
          <p:nvPr/>
        </p:nvSpPr>
        <p:spPr>
          <a:xfrm>
            <a:off x="5299808" y="1826493"/>
            <a:ext cx="552825"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a:solidFill>
                  <a:schemeClr val="accent1"/>
                </a:solidFill>
              </a:rPr>
              <a:t>04</a:t>
            </a:r>
            <a:endParaRPr lang="es" dirty="0">
              <a:solidFill>
                <a:schemeClr val="accent1"/>
              </a:solidFill>
            </a:endParaRPr>
          </a:p>
        </p:txBody>
      </p:sp>
      <p:sp>
        <p:nvSpPr>
          <p:cNvPr id="4" name="Google Shape;231;p23">
            <a:extLst>
              <a:ext uri="{FF2B5EF4-FFF2-40B4-BE49-F238E27FC236}">
                <a16:creationId xmlns:a16="http://schemas.microsoft.com/office/drawing/2014/main" id="{E4B8D208-C3E0-1C3E-C31D-65022F00A00A}"/>
              </a:ext>
            </a:extLst>
          </p:cNvPr>
          <p:cNvSpPr txBox="1">
            <a:spLocks/>
          </p:cNvSpPr>
          <p:nvPr/>
        </p:nvSpPr>
        <p:spPr>
          <a:xfrm>
            <a:off x="5299808" y="1960232"/>
            <a:ext cx="2083125" cy="45708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en-US" sz="2000" dirty="0"/>
              <a:t>Test Cases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31"/>
          <p:cNvSpPr txBox="1">
            <a:spLocks noGrp="1"/>
          </p:cNvSpPr>
          <p:nvPr>
            <p:ph type="ctrTitle"/>
          </p:nvPr>
        </p:nvSpPr>
        <p:spPr>
          <a:xfrm>
            <a:off x="311700" y="10353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05 University Application Interface</a:t>
            </a:r>
            <a:endParaRPr dirty="0"/>
          </a:p>
        </p:txBody>
      </p:sp>
      <p:cxnSp>
        <p:nvCxnSpPr>
          <p:cNvPr id="614" name="Google Shape;614;p31"/>
          <p:cNvCxnSpPr/>
          <p:nvPr/>
        </p:nvCxnSpPr>
        <p:spPr>
          <a:xfrm>
            <a:off x="311700" y="65068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4" name="Picture 3" descr="A screenshot of a computer&#10;&#10;Description automatically generated">
            <a:extLst>
              <a:ext uri="{FF2B5EF4-FFF2-40B4-BE49-F238E27FC236}">
                <a16:creationId xmlns:a16="http://schemas.microsoft.com/office/drawing/2014/main" id="{A80FEE25-2D15-8508-F1CB-E7E294F3F075}"/>
              </a:ext>
            </a:extLst>
          </p:cNvPr>
          <p:cNvPicPr>
            <a:picLocks noChangeAspect="1"/>
          </p:cNvPicPr>
          <p:nvPr/>
        </p:nvPicPr>
        <p:blipFill>
          <a:blip r:embed="rId3"/>
          <a:stretch>
            <a:fillRect/>
          </a:stretch>
        </p:blipFill>
        <p:spPr>
          <a:xfrm>
            <a:off x="4621625" y="1259474"/>
            <a:ext cx="4338037" cy="323334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26527186-3DB2-5789-5032-B8A8BBCEAAA9}"/>
              </a:ext>
            </a:extLst>
          </p:cNvPr>
          <p:cNvPicPr>
            <a:picLocks noChangeAspect="1"/>
          </p:cNvPicPr>
          <p:nvPr/>
        </p:nvPicPr>
        <p:blipFill>
          <a:blip r:embed="rId4"/>
          <a:stretch>
            <a:fillRect/>
          </a:stretch>
        </p:blipFill>
        <p:spPr>
          <a:xfrm>
            <a:off x="77657" y="1259474"/>
            <a:ext cx="4338037" cy="3233346"/>
          </a:xfrm>
          <a:prstGeom prst="rect">
            <a:avLst/>
          </a:prstGeom>
        </p:spPr>
      </p:pic>
    </p:spTree>
    <p:extLst>
      <p:ext uri="{BB962C8B-B14F-4D97-AF65-F5344CB8AC3E}">
        <p14:creationId xmlns:p14="http://schemas.microsoft.com/office/powerpoint/2010/main" val="3684572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31"/>
          <p:cNvSpPr txBox="1">
            <a:spLocks noGrp="1"/>
          </p:cNvSpPr>
          <p:nvPr>
            <p:ph type="ctrTitle"/>
          </p:nvPr>
        </p:nvSpPr>
        <p:spPr>
          <a:xfrm>
            <a:off x="311700" y="10353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05 Application Interface</a:t>
            </a:r>
            <a:endParaRPr dirty="0"/>
          </a:p>
        </p:txBody>
      </p:sp>
      <p:cxnSp>
        <p:nvCxnSpPr>
          <p:cNvPr id="614" name="Google Shape;614;p31"/>
          <p:cNvCxnSpPr/>
          <p:nvPr/>
        </p:nvCxnSpPr>
        <p:spPr>
          <a:xfrm>
            <a:off x="311700" y="65068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descr="A screenshot of a movie&#10;&#10;Description automatically generated">
            <a:extLst>
              <a:ext uri="{FF2B5EF4-FFF2-40B4-BE49-F238E27FC236}">
                <a16:creationId xmlns:a16="http://schemas.microsoft.com/office/drawing/2014/main" id="{D29E52C5-0C9C-9C35-292C-2D5F5B22CE8B}"/>
              </a:ext>
            </a:extLst>
          </p:cNvPr>
          <p:cNvPicPr>
            <a:picLocks noChangeAspect="1"/>
          </p:cNvPicPr>
          <p:nvPr/>
        </p:nvPicPr>
        <p:blipFill>
          <a:blip r:embed="rId3"/>
          <a:stretch>
            <a:fillRect/>
          </a:stretch>
        </p:blipFill>
        <p:spPr>
          <a:xfrm>
            <a:off x="176717" y="1197831"/>
            <a:ext cx="4252940" cy="3169919"/>
          </a:xfrm>
          <a:prstGeom prst="rect">
            <a:avLst/>
          </a:prstGeom>
        </p:spPr>
      </p:pic>
      <p:pic>
        <p:nvPicPr>
          <p:cNvPr id="5" name="Picture 4" descr="A screenshot of a movie&#10;&#10;Description automatically generated">
            <a:extLst>
              <a:ext uri="{FF2B5EF4-FFF2-40B4-BE49-F238E27FC236}">
                <a16:creationId xmlns:a16="http://schemas.microsoft.com/office/drawing/2014/main" id="{E8297AC2-6AD6-678D-0103-4834087C3739}"/>
              </a:ext>
            </a:extLst>
          </p:cNvPr>
          <p:cNvPicPr>
            <a:picLocks noChangeAspect="1"/>
          </p:cNvPicPr>
          <p:nvPr/>
        </p:nvPicPr>
        <p:blipFill>
          <a:blip r:embed="rId4"/>
          <a:stretch>
            <a:fillRect/>
          </a:stretch>
        </p:blipFill>
        <p:spPr>
          <a:xfrm>
            <a:off x="4714345" y="1197831"/>
            <a:ext cx="4252941" cy="3169920"/>
          </a:xfrm>
          <a:prstGeom prst="rect">
            <a:avLst/>
          </a:prstGeom>
        </p:spPr>
      </p:pic>
    </p:spTree>
    <p:extLst>
      <p:ext uri="{BB962C8B-B14F-4D97-AF65-F5344CB8AC3E}">
        <p14:creationId xmlns:p14="http://schemas.microsoft.com/office/powerpoint/2010/main" val="3349685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THANKS!</a:t>
            </a:r>
            <a:endParaRPr/>
          </a:p>
        </p:txBody>
      </p:sp>
      <p:sp>
        <p:nvSpPr>
          <p:cNvPr id="1127" name="Google Shape;1127;p40"/>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dirty="0"/>
              <a:t>Does anyone have any question?</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s" sz="1000" dirty="0">
                <a:uFill>
                  <a:noFill/>
                </a:uFill>
                <a:hlinkClick r:id="rId3"/>
              </a:rPr>
              <a:t>addyouremail@freepik.com</a:t>
            </a:r>
            <a:endParaRPr lang="en-US" sz="1000" dirty="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1 - Ontology</a:t>
            </a:r>
            <a:endParaRPr sz="3000" dirty="0"/>
          </a:p>
        </p:txBody>
      </p:sp>
      <p:sp>
        <p:nvSpPr>
          <p:cNvPr id="263" name="Google Shape;263;p24"/>
          <p:cNvSpPr txBox="1">
            <a:spLocks noGrp="1"/>
          </p:cNvSpPr>
          <p:nvPr>
            <p:ph type="subTitle" idx="1"/>
          </p:nvPr>
        </p:nvSpPr>
        <p:spPr>
          <a:xfrm>
            <a:off x="4893700" y="2589100"/>
            <a:ext cx="3457500" cy="201338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US" sz="1600" dirty="0"/>
              <a:t>The domain of a university encompasses a wide range of entities, including faculties, students, courses, majors, minors, staff, and facilities.</a:t>
            </a:r>
            <a:endParaRPr sz="1600" dirty="0"/>
          </a:p>
        </p:txBody>
      </p:sp>
      <p:cxnSp>
        <p:nvCxnSpPr>
          <p:cNvPr id="264" name="Google Shape;264;p24"/>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103376" y="1739486"/>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01 Ontology</a:t>
            </a:r>
            <a:endParaRPr dirty="0">
              <a:solidFill>
                <a:srgbClr val="FFFFFF"/>
              </a:solidFill>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pic>
        <p:nvPicPr>
          <p:cNvPr id="9" name="Picture 8">
            <a:extLst>
              <a:ext uri="{FF2B5EF4-FFF2-40B4-BE49-F238E27FC236}">
                <a16:creationId xmlns:a16="http://schemas.microsoft.com/office/drawing/2014/main" id="{942BF81F-A31A-72E9-2568-9A01C3B9CD3F}"/>
              </a:ext>
            </a:extLst>
          </p:cNvPr>
          <p:cNvPicPr>
            <a:picLocks noChangeAspect="1"/>
          </p:cNvPicPr>
          <p:nvPr/>
        </p:nvPicPr>
        <p:blipFill>
          <a:blip r:embed="rId3"/>
          <a:stretch>
            <a:fillRect/>
          </a:stretch>
        </p:blipFill>
        <p:spPr>
          <a:xfrm>
            <a:off x="1688205" y="1446029"/>
            <a:ext cx="5767589" cy="338346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02 DFD (Context Level)</a:t>
            </a:r>
            <a:endParaRPr dirty="0">
              <a:solidFill>
                <a:srgbClr val="FFFFFF"/>
              </a:solidFill>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descr="A diagram of a university web bachelor&#10;&#10;Description automatically generated">
            <a:extLst>
              <a:ext uri="{FF2B5EF4-FFF2-40B4-BE49-F238E27FC236}">
                <a16:creationId xmlns:a16="http://schemas.microsoft.com/office/drawing/2014/main" id="{BD357966-BE12-F492-67A2-28CBA60F57D6}"/>
              </a:ext>
            </a:extLst>
          </p:cNvPr>
          <p:cNvPicPr>
            <a:picLocks noChangeAspect="1"/>
          </p:cNvPicPr>
          <p:nvPr/>
        </p:nvPicPr>
        <p:blipFill>
          <a:blip r:embed="rId3"/>
          <a:stretch>
            <a:fillRect/>
          </a:stretch>
        </p:blipFill>
        <p:spPr>
          <a:xfrm>
            <a:off x="947737" y="1771650"/>
            <a:ext cx="7248525" cy="1600200"/>
          </a:xfrm>
          <a:prstGeom prst="rect">
            <a:avLst/>
          </a:prstGeom>
        </p:spPr>
      </p:pic>
    </p:spTree>
    <p:extLst>
      <p:ext uri="{BB962C8B-B14F-4D97-AF65-F5344CB8AC3E}">
        <p14:creationId xmlns:p14="http://schemas.microsoft.com/office/powerpoint/2010/main" val="2367956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02 DFD (Level DFD 0)</a:t>
            </a:r>
            <a:endParaRPr dirty="0">
              <a:solidFill>
                <a:srgbClr val="FFFFFF"/>
              </a:solidFill>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pic>
        <p:nvPicPr>
          <p:cNvPr id="4" name="Picture 3" descr="A diagram of a process&#10;&#10;Description automatically generated">
            <a:extLst>
              <a:ext uri="{FF2B5EF4-FFF2-40B4-BE49-F238E27FC236}">
                <a16:creationId xmlns:a16="http://schemas.microsoft.com/office/drawing/2014/main" id="{B9AA320F-2375-5C3E-CA0C-34556A1198EB}"/>
              </a:ext>
            </a:extLst>
          </p:cNvPr>
          <p:cNvPicPr>
            <a:picLocks noChangeAspect="1"/>
          </p:cNvPicPr>
          <p:nvPr/>
        </p:nvPicPr>
        <p:blipFill>
          <a:blip r:embed="rId3"/>
          <a:stretch>
            <a:fillRect/>
          </a:stretch>
        </p:blipFill>
        <p:spPr>
          <a:xfrm>
            <a:off x="1670250" y="1660500"/>
            <a:ext cx="5629275" cy="2838450"/>
          </a:xfrm>
          <a:prstGeom prst="rect">
            <a:avLst/>
          </a:prstGeom>
        </p:spPr>
      </p:pic>
    </p:spTree>
    <p:extLst>
      <p:ext uri="{BB962C8B-B14F-4D97-AF65-F5344CB8AC3E}">
        <p14:creationId xmlns:p14="http://schemas.microsoft.com/office/powerpoint/2010/main" val="2948516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02 DFD (Level DFD 1)</a:t>
            </a:r>
            <a:endParaRPr dirty="0">
              <a:solidFill>
                <a:srgbClr val="FFFFFF"/>
              </a:solidFill>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descr="A diagram of a software process&#10;&#10;Description automatically generated">
            <a:extLst>
              <a:ext uri="{FF2B5EF4-FFF2-40B4-BE49-F238E27FC236}">
                <a16:creationId xmlns:a16="http://schemas.microsoft.com/office/drawing/2014/main" id="{0AD82E4C-9A64-E9DF-0ECF-CF27FEDE7DEE}"/>
              </a:ext>
            </a:extLst>
          </p:cNvPr>
          <p:cNvPicPr>
            <a:picLocks noChangeAspect="1"/>
          </p:cNvPicPr>
          <p:nvPr/>
        </p:nvPicPr>
        <p:blipFill>
          <a:blip r:embed="rId3"/>
          <a:stretch>
            <a:fillRect/>
          </a:stretch>
        </p:blipFill>
        <p:spPr>
          <a:xfrm>
            <a:off x="1390650" y="1565250"/>
            <a:ext cx="6362700" cy="2933700"/>
          </a:xfrm>
          <a:prstGeom prst="rect">
            <a:avLst/>
          </a:prstGeom>
        </p:spPr>
      </p:pic>
    </p:spTree>
    <p:extLst>
      <p:ext uri="{BB962C8B-B14F-4D97-AF65-F5344CB8AC3E}">
        <p14:creationId xmlns:p14="http://schemas.microsoft.com/office/powerpoint/2010/main" val="3170478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03 Queries</a:t>
            </a: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a:extLst>
              <a:ext uri="{FF2B5EF4-FFF2-40B4-BE49-F238E27FC236}">
                <a16:creationId xmlns:a16="http://schemas.microsoft.com/office/drawing/2014/main" id="{449BB3FB-B66E-7EAF-EAC6-985BCF05C535}"/>
              </a:ext>
            </a:extLst>
          </p:cNvPr>
          <p:cNvPicPr>
            <a:picLocks noChangeAspect="1"/>
          </p:cNvPicPr>
          <p:nvPr/>
        </p:nvPicPr>
        <p:blipFill>
          <a:blip r:embed="rId3"/>
          <a:stretch>
            <a:fillRect/>
          </a:stretch>
        </p:blipFill>
        <p:spPr>
          <a:xfrm>
            <a:off x="1288356" y="1658838"/>
            <a:ext cx="6778228" cy="1964895"/>
          </a:xfrm>
          <a:prstGeom prst="rect">
            <a:avLst/>
          </a:prstGeom>
        </p:spPr>
      </p:pic>
      <p:pic>
        <p:nvPicPr>
          <p:cNvPr id="4" name="Picture 3">
            <a:extLst>
              <a:ext uri="{FF2B5EF4-FFF2-40B4-BE49-F238E27FC236}">
                <a16:creationId xmlns:a16="http://schemas.microsoft.com/office/drawing/2014/main" id="{79047D8A-B4C9-BC44-FB49-6B44193742A1}"/>
              </a:ext>
            </a:extLst>
          </p:cNvPr>
          <p:cNvPicPr>
            <a:picLocks noChangeAspect="1"/>
          </p:cNvPicPr>
          <p:nvPr/>
        </p:nvPicPr>
        <p:blipFill>
          <a:blip r:embed="rId4"/>
          <a:stretch>
            <a:fillRect/>
          </a:stretch>
        </p:blipFill>
        <p:spPr>
          <a:xfrm>
            <a:off x="1571103" y="3851160"/>
            <a:ext cx="4963218" cy="647790"/>
          </a:xfrm>
          <a:prstGeom prst="rect">
            <a:avLst/>
          </a:prstGeom>
        </p:spPr>
      </p:pic>
    </p:spTree>
    <p:extLst>
      <p:ext uri="{BB962C8B-B14F-4D97-AF65-F5344CB8AC3E}">
        <p14:creationId xmlns:p14="http://schemas.microsoft.com/office/powerpoint/2010/main" val="1398176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03 Queries</a:t>
            </a: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5" name="Picture 4">
            <a:extLst>
              <a:ext uri="{FF2B5EF4-FFF2-40B4-BE49-F238E27FC236}">
                <a16:creationId xmlns:a16="http://schemas.microsoft.com/office/drawing/2014/main" id="{CCEF5D27-5037-F55F-268F-FDD16A563D6E}"/>
              </a:ext>
            </a:extLst>
          </p:cNvPr>
          <p:cNvPicPr>
            <a:picLocks noChangeAspect="1"/>
          </p:cNvPicPr>
          <p:nvPr/>
        </p:nvPicPr>
        <p:blipFill>
          <a:blip r:embed="rId3"/>
          <a:stretch>
            <a:fillRect/>
          </a:stretch>
        </p:blipFill>
        <p:spPr>
          <a:xfrm>
            <a:off x="1203856" y="2352266"/>
            <a:ext cx="7339520" cy="1169867"/>
          </a:xfrm>
          <a:prstGeom prst="rect">
            <a:avLst/>
          </a:prstGeom>
        </p:spPr>
      </p:pic>
    </p:spTree>
    <p:extLst>
      <p:ext uri="{BB962C8B-B14F-4D97-AF65-F5344CB8AC3E}">
        <p14:creationId xmlns:p14="http://schemas.microsoft.com/office/powerpoint/2010/main" val="1838694834"/>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290</Words>
  <Application>Microsoft Office PowerPoint</Application>
  <PresentationFormat>On-screen Show (16:9)</PresentationFormat>
  <Paragraphs>49</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Roboto Mono Thin</vt:lpstr>
      <vt:lpstr>Arial</vt:lpstr>
      <vt:lpstr>Roboto Black</vt:lpstr>
      <vt:lpstr>Roboto Light</vt:lpstr>
      <vt:lpstr>Roboto Thin</vt:lpstr>
      <vt:lpstr>WEB PROPOSAL</vt:lpstr>
      <vt:lpstr>PROJECT PROPOSAL</vt:lpstr>
      <vt:lpstr>TABLE OF CONTENTS</vt:lpstr>
      <vt:lpstr>1 - Ontology</vt:lpstr>
      <vt:lpstr>01 Ontology</vt:lpstr>
      <vt:lpstr>02 DFD (Context Level)</vt:lpstr>
      <vt:lpstr>02 DFD (Level DFD 0)</vt:lpstr>
      <vt:lpstr>02 DFD (Level DFD 1)</vt:lpstr>
      <vt:lpstr>03 Queries</vt:lpstr>
      <vt:lpstr>03 Queries</vt:lpstr>
      <vt:lpstr>03 Queries</vt:lpstr>
      <vt:lpstr>03 Queries</vt:lpstr>
      <vt:lpstr>04 Test Cases</vt:lpstr>
      <vt:lpstr>04 Test Cases</vt:lpstr>
      <vt:lpstr>04 Test Cases</vt:lpstr>
      <vt:lpstr>04 Test Cases</vt:lpstr>
      <vt:lpstr>04 Test Cases</vt:lpstr>
      <vt:lpstr>05 Application Interface</vt:lpstr>
      <vt:lpstr>05 Application Interface</vt:lpstr>
      <vt:lpstr>05 Application Interface</vt:lpstr>
      <vt:lpstr>05 University Application Interface</vt:lpstr>
      <vt:lpstr>05 Application Interface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PROJECT PROPOSAL</dc:title>
  <dc:creator>AbdulRaouf</dc:creator>
  <cp:lastModifiedBy>AbdulRaouf Monir Kamal Mahmoud 19P4442</cp:lastModifiedBy>
  <cp:revision>76</cp:revision>
  <dcterms:modified xsi:type="dcterms:W3CDTF">2024-05-14T15:44:12Z</dcterms:modified>
</cp:coreProperties>
</file>