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Inter" panose="020B0604020202020204" charset="0"/>
      <p:regular r:id="rId11"/>
    </p:embeddedFont>
  </p:embeddedFontLst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4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spaces/abduaziz/stt_ner" TargetMode="External"/><Relationship Id="rId4" Type="http://schemas.openxmlformats.org/officeDocument/2006/relationships/hyperlink" Target="https://docs.google.com/document/d/1LFKZKDcZQDoQ1oEXNpzCb9OUhCyh2m6x/edit?usp=sharing&amp;ouid=108583037462387626348&amp;rtpof=true&amp;sd=tr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m4a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9.png"/><Relationship Id="rId4" Type="http://schemas.openxmlformats.org/officeDocument/2006/relationships/audio" Target="../media/media2.m4a"/><Relationship Id="rId9" Type="http://schemas.openxmlformats.org/officeDocument/2006/relationships/hyperlink" Target="https://huggingface.co/spaces/abduaziz/stt_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427798"/>
            <a:ext cx="5267444" cy="52674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99521" y="13767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7599521" y="1966436"/>
            <a:ext cx="6244709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Building a Speech-to-Text &amp; NER Pipeline for Uzbek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7599521" y="44260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Speech-to-text pipeline development. Challenges and solutions. Results and insights.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53559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59228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Docs: </a:t>
            </a:r>
            <a:r>
              <a:rPr lang="en-US" sz="1750" u="sng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link​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| Gradio space: </a:t>
            </a:r>
            <a:r>
              <a:rPr lang="en-US" sz="1750" u="sng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64898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Abduaziz Abdurakhmonov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1753" y="543520"/>
            <a:ext cx="8443793" cy="648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Methodology: A Two-Step Approach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691753" y="1686163"/>
            <a:ext cx="2698790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1. Speech-to-Text (STT)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91753" y="2208014"/>
            <a:ext cx="6382345" cy="1264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Dataset:</a:t>
            </a: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dataset of 44,000 rows (~70 hours) was used. 40,000 rows were used for training, and 4,000 for testing. Preprocessing steps included noise reduction, volume normalization, and silence trimming.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691753" y="3650813"/>
            <a:ext cx="6382345" cy="948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Model:</a:t>
            </a: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 </a:t>
            </a:r>
            <a:r>
              <a:rPr lang="en-US" sz="15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openai/whisper-small</a:t>
            </a: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model was employed. Fine-tuning was performed using a batch size of 16 (train), 16 (eval), a learning rate of 2e-5, and trained for 6000 steps.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563922" y="1686163"/>
            <a:ext cx="416599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2. Named Entity Recognition (NER)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563922" y="2208014"/>
            <a:ext cx="6382345" cy="948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Dataset:</a:t>
            </a: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 NER model was trained using 16,000 rows of data, employing BIO tagging for entities (DATE, EVENT, LOC, ORG, PER). Preprocessing included BIO tagging, tokenization, and padding.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563922" y="3334583"/>
            <a:ext cx="6382345" cy="948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Model:</a:t>
            </a: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Fine-tuning utilized the </a:t>
            </a:r>
            <a:r>
              <a:rPr lang="en-US" sz="15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xlm-roberta-large</a:t>
            </a: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model with a learning rate of 2e-5 over 6 epochs, leveraging FP16 precision for efficient training.</a:t>
            </a:r>
            <a:endParaRPr lang="en-US" sz="15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8" y="5127784"/>
            <a:ext cx="237172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8280" y="416362"/>
            <a:ext cx="4594622" cy="495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Challenges and Solutions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528280" y="1288852"/>
            <a:ext cx="3169801" cy="396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NER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528280" y="1835825"/>
            <a:ext cx="6602849" cy="241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11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 Imbalance:</a:t>
            </a: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Unequal distribution of entity types skewed model predictions.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528280" y="2130028"/>
            <a:ext cx="6602849" cy="241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11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Overfitting:</a:t>
            </a: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 model overfit the training data, leading to poor generalization.</a:t>
            </a:r>
            <a:endParaRPr lang="en-US" sz="11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80" y="2541270"/>
            <a:ext cx="2499003" cy="249900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28280" y="5210056"/>
            <a:ext cx="3169801" cy="396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Solutions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528280" y="5757029"/>
            <a:ext cx="6602849" cy="4829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11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Weighted Loss Function:</a:t>
            </a: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Addressed class imbalance using `</a:t>
            </a:r>
            <a:r>
              <a:rPr lang="en-US" sz="11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compute_class_weight</a:t>
            </a: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` to improve model fairness.</a:t>
            </a:r>
            <a:endParaRPr lang="en-US" sz="1150" dirty="0"/>
          </a:p>
        </p:txBody>
      </p:sp>
      <p:sp>
        <p:nvSpPr>
          <p:cNvPr id="9" name="Text 6"/>
          <p:cNvSpPr/>
          <p:nvPr/>
        </p:nvSpPr>
        <p:spPr>
          <a:xfrm>
            <a:off x="528280" y="6292691"/>
            <a:ext cx="6602849" cy="4829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11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 Stopping &amp; Learning Rate Tuning:</a:t>
            </a: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These techniques mitigated overfitting and improved model stability.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528280" y="6911459"/>
            <a:ext cx="6602849" cy="241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endParaRPr lang="en-US" sz="1150" dirty="0"/>
          </a:p>
        </p:txBody>
      </p:sp>
      <p:sp>
        <p:nvSpPr>
          <p:cNvPr id="11" name="Text 8"/>
          <p:cNvSpPr/>
          <p:nvPr/>
        </p:nvSpPr>
        <p:spPr>
          <a:xfrm>
            <a:off x="7506891" y="1288852"/>
            <a:ext cx="3169801" cy="396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STT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7506891" y="1835825"/>
            <a:ext cx="6602849" cy="241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11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Audio Quality:</a:t>
            </a: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Noise and silence reduced accuracy.</a:t>
            </a:r>
            <a:endParaRPr lang="en-US" sz="1150" dirty="0"/>
          </a:p>
        </p:txBody>
      </p:sp>
      <p:sp>
        <p:nvSpPr>
          <p:cNvPr id="13" name="Text 10"/>
          <p:cNvSpPr/>
          <p:nvPr/>
        </p:nvSpPr>
        <p:spPr>
          <a:xfrm>
            <a:off x="7506891" y="2130028"/>
            <a:ext cx="6602849" cy="4829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11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Limitations:</a:t>
            </a: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Google Colab's limited resources constrained batch size and training time.</a:t>
            </a:r>
            <a:endParaRPr lang="en-US" sz="115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891" y="2782729"/>
            <a:ext cx="2499003" cy="2499003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7506891" y="5451515"/>
            <a:ext cx="6602849" cy="241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endParaRPr lang="en-US" sz="1150" dirty="0"/>
          </a:p>
        </p:txBody>
      </p:sp>
      <p:sp>
        <p:nvSpPr>
          <p:cNvPr id="16" name="Text 12"/>
          <p:cNvSpPr/>
          <p:nvPr/>
        </p:nvSpPr>
        <p:spPr>
          <a:xfrm>
            <a:off x="7506891" y="5828824"/>
            <a:ext cx="6602849" cy="241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endParaRPr lang="en-US" sz="1150" dirty="0"/>
          </a:p>
        </p:txBody>
      </p:sp>
      <p:sp>
        <p:nvSpPr>
          <p:cNvPr id="17" name="Text 13"/>
          <p:cNvSpPr/>
          <p:nvPr/>
        </p:nvSpPr>
        <p:spPr>
          <a:xfrm>
            <a:off x="7506891" y="6206133"/>
            <a:ext cx="6602849" cy="4829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11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Audio Preprocessing:</a:t>
            </a: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Noise reduction, silence trimming, and volume normalization improved input data quality.</a:t>
            </a:r>
            <a:endParaRPr lang="en-US" sz="1150" dirty="0"/>
          </a:p>
        </p:txBody>
      </p:sp>
      <p:sp>
        <p:nvSpPr>
          <p:cNvPr id="18" name="Text 14"/>
          <p:cNvSpPr/>
          <p:nvPr/>
        </p:nvSpPr>
        <p:spPr>
          <a:xfrm>
            <a:off x="7506891" y="6741795"/>
            <a:ext cx="6602849" cy="4829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11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High-Performance Computing:</a:t>
            </a: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Migrating to Runpod's A40 GPU accelerated training (reduced time to ~7 hours).</a:t>
            </a:r>
            <a:endParaRPr lang="en-US" sz="1150" dirty="0"/>
          </a:p>
        </p:txBody>
      </p:sp>
      <p:sp>
        <p:nvSpPr>
          <p:cNvPr id="19" name="Text 15"/>
          <p:cNvSpPr/>
          <p:nvPr/>
        </p:nvSpPr>
        <p:spPr>
          <a:xfrm>
            <a:off x="7506891" y="7277457"/>
            <a:ext cx="6602849" cy="4829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n-US" sz="11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Hyperparameter Optimization:</a:t>
            </a: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Tuning batch size, learning rate and training steps enhanced model performance.</a:t>
            </a:r>
            <a:endParaRPr lang="en-US" sz="1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8166" y="446365"/>
            <a:ext cx="4261723" cy="532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Results and Insights</a:t>
            </a:r>
            <a:endParaRPr lang="en-US" sz="3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66" y="1222415"/>
            <a:ext cx="405884" cy="405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68166" y="1790581"/>
            <a:ext cx="3210044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Named Entity Recognition (NER)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568166" y="2154317"/>
            <a:ext cx="6625233" cy="1039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NER model performed well in extracting and classifying named entities from Uzbek text, with an overall </a:t>
            </a: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F1 score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 </a:t>
            </a: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0.6239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Despite challenges such as class imbalance and overfitting, the model demonstrated significant improvements with targeted fine-tuning.</a:t>
            </a:r>
            <a:endParaRPr lang="en-US" sz="1250" dirty="0"/>
          </a:p>
        </p:txBody>
      </p:sp>
      <p:sp>
        <p:nvSpPr>
          <p:cNvPr id="6" name="Text 3"/>
          <p:cNvSpPr/>
          <p:nvPr/>
        </p:nvSpPr>
        <p:spPr>
          <a:xfrm>
            <a:off x="568166" y="3290888"/>
            <a:ext cx="6625233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Metrics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568166" y="3648075"/>
            <a:ext cx="6625233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Precision: 62.17%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568166" y="3964662"/>
            <a:ext cx="6625233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Recall: 62.62%</a:t>
            </a: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568166" y="4281249"/>
            <a:ext cx="6625233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F1: 62.39%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568166" y="4597837"/>
            <a:ext cx="6625233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Accuracy: 94.93%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568167" y="5148064"/>
            <a:ext cx="887254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Example-1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250" dirty="0"/>
          </a:p>
        </p:txBody>
      </p:sp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882" y="1222415"/>
            <a:ext cx="405884" cy="405884"/>
          </a:xfrm>
          <a:prstGeom prst="rect">
            <a:avLst/>
          </a:prstGeom>
        </p:spPr>
      </p:pic>
      <p:sp>
        <p:nvSpPr>
          <p:cNvPr id="17" name="Text 13"/>
          <p:cNvSpPr/>
          <p:nvPr/>
        </p:nvSpPr>
        <p:spPr>
          <a:xfrm>
            <a:off x="7436882" y="1790581"/>
            <a:ext cx="2130862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Speech-to-Text (STT)</a:t>
            </a:r>
            <a:endParaRPr lang="en-US" sz="1650" dirty="0"/>
          </a:p>
        </p:txBody>
      </p:sp>
      <p:sp>
        <p:nvSpPr>
          <p:cNvPr id="18" name="Text 14"/>
          <p:cNvSpPr/>
          <p:nvPr/>
        </p:nvSpPr>
        <p:spPr>
          <a:xfrm>
            <a:off x="7436882" y="2154317"/>
            <a:ext cx="6625352" cy="1039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STT model successfully transcribed Uzbek speech into text, achieving a </a:t>
            </a: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Word Error Rate (WER)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 </a:t>
            </a: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35.8660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Preprocessing techniques like noise reduction and volume normalization were essential in improving transcription accuracy, especially in real-world noisy environments.</a:t>
            </a:r>
            <a:endParaRPr lang="en-US" sz="1250" dirty="0"/>
          </a:p>
        </p:txBody>
      </p:sp>
      <p:sp>
        <p:nvSpPr>
          <p:cNvPr id="19" name="Text 15"/>
          <p:cNvSpPr/>
          <p:nvPr/>
        </p:nvSpPr>
        <p:spPr>
          <a:xfrm>
            <a:off x="7436882" y="3290888"/>
            <a:ext cx="6625352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Metrics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250" dirty="0"/>
          </a:p>
        </p:txBody>
      </p:sp>
      <p:sp>
        <p:nvSpPr>
          <p:cNvPr id="20" name="Text 16"/>
          <p:cNvSpPr/>
          <p:nvPr/>
        </p:nvSpPr>
        <p:spPr>
          <a:xfrm>
            <a:off x="7436882" y="3648075"/>
            <a:ext cx="6625352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WER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</a:t>
            </a: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35.86%</a:t>
            </a:r>
            <a:endParaRPr lang="en-US" sz="1250" dirty="0"/>
          </a:p>
        </p:txBody>
      </p:sp>
      <p:sp>
        <p:nvSpPr>
          <p:cNvPr id="21" name="Text 17"/>
          <p:cNvSpPr/>
          <p:nvPr/>
        </p:nvSpPr>
        <p:spPr>
          <a:xfrm>
            <a:off x="7436882" y="3964662"/>
            <a:ext cx="6625352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Loss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</a:t>
            </a: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0.37</a:t>
            </a:r>
            <a:endParaRPr lang="en-US" sz="1250" dirty="0"/>
          </a:p>
        </p:txBody>
      </p:sp>
      <p:sp>
        <p:nvSpPr>
          <p:cNvPr id="25" name="Text 21"/>
          <p:cNvSpPr/>
          <p:nvPr/>
        </p:nvSpPr>
        <p:spPr>
          <a:xfrm>
            <a:off x="568166" y="7829193"/>
            <a:ext cx="134940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Wanna try? Here is gradio space: </a:t>
            </a:r>
            <a:r>
              <a:rPr lang="en-US" sz="1250" u="sng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https://huggingface.co/spaces/abduaziz/stt_ner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(running on CPU free)</a:t>
            </a:r>
            <a:endParaRPr lang="en-US" sz="1250" dirty="0"/>
          </a:p>
        </p:txBody>
      </p:sp>
      <p:pic>
        <p:nvPicPr>
          <p:cNvPr id="26" name="Recording2">
            <a:hlinkClick r:id="" action="ppaction://media"/>
            <a:extLst>
              <a:ext uri="{FF2B5EF4-FFF2-40B4-BE49-F238E27FC236}">
                <a16:creationId xmlns:a16="http://schemas.microsoft.com/office/drawing/2014/main" id="{FD4A0CB6-2365-90C5-4B40-9EFD62921D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55421" y="5082527"/>
            <a:ext cx="390867" cy="3908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5A6EF7-3563-1195-A9E7-1D055148DF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166" y="5549623"/>
            <a:ext cx="5589310" cy="2183686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6135603F-1A3A-530C-5831-87FD05844AA7}"/>
              </a:ext>
            </a:extLst>
          </p:cNvPr>
          <p:cNvSpPr/>
          <p:nvPr/>
        </p:nvSpPr>
        <p:spPr>
          <a:xfrm>
            <a:off x="7436882" y="5148064"/>
            <a:ext cx="887254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Example-2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25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4832CDF-CA4C-19E4-CA18-3546784931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6882" y="5494411"/>
            <a:ext cx="5395198" cy="2238898"/>
          </a:xfrm>
          <a:prstGeom prst="rect">
            <a:avLst/>
          </a:prstGeom>
        </p:spPr>
      </p:pic>
      <p:pic>
        <p:nvPicPr>
          <p:cNvPr id="35" name="Voice 001">
            <a:hlinkClick r:id="" action="ppaction://media"/>
            <a:extLst>
              <a:ext uri="{FF2B5EF4-FFF2-40B4-BE49-F238E27FC236}">
                <a16:creationId xmlns:a16="http://schemas.microsoft.com/office/drawing/2014/main" id="{511C2B71-3FD7-23CE-667E-0DCF8FC2E4B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95257" y="5092687"/>
            <a:ext cx="390868" cy="390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87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77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494</Words>
  <Application>Microsoft Office PowerPoint</Application>
  <PresentationFormat>Custom</PresentationFormat>
  <Paragraphs>44</Paragraphs>
  <Slides>4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Inter</vt:lpstr>
      <vt:lpstr>Consolas</vt:lpstr>
      <vt:lpstr>Arial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MSI Laptop</cp:lastModifiedBy>
  <cp:revision>2</cp:revision>
  <dcterms:created xsi:type="dcterms:W3CDTF">2024-12-16T15:10:27Z</dcterms:created>
  <dcterms:modified xsi:type="dcterms:W3CDTF">2024-12-16T15:33:50Z</dcterms:modified>
</cp:coreProperties>
</file>