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281" r:id="rId76"/>
    <p:sldId id="282" r:id="rId77"/>
    <p:sldId id="334" r:id="rId78"/>
    <p:sldId id="335" r:id="rId79"/>
    <p:sldId id="336" r:id="rId80"/>
    <p:sldId id="345" r:id="rId81"/>
    <p:sldId id="337" r:id="rId82"/>
    <p:sldId id="346" r:id="rId83"/>
    <p:sldId id="338" r:id="rId84"/>
    <p:sldId id="339" r:id="rId85"/>
    <p:sldId id="347" r:id="rId86"/>
    <p:sldId id="340" r:id="rId87"/>
    <p:sldId id="348" r:id="rId88"/>
    <p:sldId id="341" r:id="rId89"/>
    <p:sldId id="342" r:id="rId90"/>
    <p:sldId id="343" r:id="rId91"/>
    <p:sldId id="344" r:id="rId92"/>
    <p:sldId id="349" r:id="rId93"/>
    <p:sldId id="350"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4C79477-A2A2-4144-A948-1545F58A003E}"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79477-A2A2-4144-A948-1545F58A003E}"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Software_prototyping" TargetMode="External"/><Relationship Id="rId2" Type="http://schemas.openxmlformats.org/officeDocument/2006/relationships/hyperlink" Target="http://en.wikipedia.org/wiki/Waterfall_model" TargetMode="External"/><Relationship Id="rId1" Type="http://schemas.openxmlformats.org/officeDocument/2006/relationships/slideLayout" Target="../slideLayouts/slideLayout2.xml"/><Relationship Id="rId5" Type="http://schemas.openxmlformats.org/officeDocument/2006/relationships/hyperlink" Target="http://en.wikipedia.org/wiki/Software_development_methodology" TargetMode="External"/><Relationship Id="rId4" Type="http://schemas.openxmlformats.org/officeDocument/2006/relationships/hyperlink" Target="http://en.wikipedia.org/wiki/Spiral_mode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melsatar.files.wordpress.com/2012/03/waterfall.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lsatar.files.wordpress.com/2012/03/ev-proto.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en.wikipedia.org/wiki/Bi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en.wikipedia.org/w/index.php?title=Computer_storage_capacity&amp;action=edit" TargetMode="External"/><Relationship Id="rId3" Type="http://schemas.openxmlformats.org/officeDocument/2006/relationships/hyperlink" Target="http://en.wikipedia.org/wiki/Central_processing_unit" TargetMode="External"/><Relationship Id="rId7" Type="http://schemas.openxmlformats.org/officeDocument/2006/relationships/hyperlink" Target="http://en.wikipedia.org/wiki/Primary_storage" TargetMode="External"/><Relationship Id="rId2" Type="http://schemas.openxmlformats.org/officeDocument/2006/relationships/hyperlink" Target="http://en.wikipedia.org/wiki/Computer_memory" TargetMode="External"/><Relationship Id="rId1" Type="http://schemas.openxmlformats.org/officeDocument/2006/relationships/slideLayout" Target="../slideLayouts/slideLayout2.xml"/><Relationship Id="rId6" Type="http://schemas.openxmlformats.org/officeDocument/2006/relationships/hyperlink" Target="http://en.wikipedia.org/wiki/Data_(computing)" TargetMode="External"/><Relationship Id="rId5" Type="http://schemas.openxmlformats.org/officeDocument/2006/relationships/hyperlink" Target="http://en.wikipedia.org/wiki/Input/output" TargetMode="External"/><Relationship Id="rId4" Type="http://schemas.openxmlformats.org/officeDocument/2006/relationships/hyperlink" Target="http://en.wikipedia.org/wiki/Computer" TargetMode="External"/><Relationship Id="rId9" Type="http://schemas.openxmlformats.org/officeDocument/2006/relationships/hyperlink" Target="http://en.wikipedia.org/wiki/Non-volatile_memory"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Storage_medium" TargetMode="External"/><Relationship Id="rId7" Type="http://schemas.openxmlformats.org/officeDocument/2006/relationships/hyperlink" Target="http://en.wikipedia.org/wiki/Computer" TargetMode="External"/><Relationship Id="rId2" Type="http://schemas.openxmlformats.org/officeDocument/2006/relationships/hyperlink" Target="http://en.wikipedia.org/wiki/Non-volatile_storage" TargetMode="External"/><Relationship Id="rId1" Type="http://schemas.openxmlformats.org/officeDocument/2006/relationships/slideLayout" Target="../slideLayouts/slideLayout2.xml"/><Relationship Id="rId6" Type="http://schemas.openxmlformats.org/officeDocument/2006/relationships/hyperlink" Target="http://en.wikipedia.org/wiki/Audio_storage" TargetMode="External"/><Relationship Id="rId5" Type="http://schemas.openxmlformats.org/officeDocument/2006/relationships/hyperlink" Target="http://en.wikipedia.org/wiki/Video" TargetMode="External"/><Relationship Id="rId4" Type="http://schemas.openxmlformats.org/officeDocument/2006/relationships/hyperlink" Target="http://en.wikipedia.org/wiki/Plastic"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Autofit/>
          </a:bodyPr>
          <a:lstStyle/>
          <a:p>
            <a:r>
              <a:rPr lang="en-US" sz="4000" dirty="0" smtClean="0">
                <a:solidFill>
                  <a:srgbClr val="00B050"/>
                </a:solidFill>
              </a:rPr>
              <a:t>Fundamentals IS</a:t>
            </a:r>
            <a:endParaRPr lang="en-US" sz="4000" dirty="0">
              <a:solidFill>
                <a:srgbClr val="00B050"/>
              </a:solidFill>
            </a:endParaRPr>
          </a:p>
        </p:txBody>
      </p:sp>
      <p:sp>
        <p:nvSpPr>
          <p:cNvPr id="3" name="Content Placeholder 2"/>
          <p:cNvSpPr>
            <a:spLocks noGrp="1"/>
          </p:cNvSpPr>
          <p:nvPr>
            <p:ph idx="1"/>
          </p:nvPr>
        </p:nvSpPr>
        <p:spPr>
          <a:xfrm>
            <a:off x="533400" y="1447800"/>
            <a:ext cx="8229600" cy="4525963"/>
          </a:xfrm>
        </p:spPr>
        <p:txBody>
          <a:bodyPr>
            <a:noAutofit/>
          </a:bodyPr>
          <a:lstStyle/>
          <a:p>
            <a:pPr>
              <a:buNone/>
            </a:pPr>
            <a:r>
              <a:rPr lang="en-US" sz="6000" b="1" dirty="0" smtClean="0">
                <a:latin typeface="Adobe Caslon Pro Bold" pitchFamily="18" charset="0"/>
              </a:rPr>
              <a:t>Chapter 1</a:t>
            </a:r>
          </a:p>
          <a:p>
            <a:pPr>
              <a:buNone/>
            </a:pPr>
            <a:r>
              <a:rPr lang="en-US" sz="4000" dirty="0" smtClean="0">
                <a:solidFill>
                  <a:srgbClr val="00B050"/>
                </a:solidFill>
              </a:rPr>
              <a:t> </a:t>
            </a:r>
            <a:r>
              <a:rPr lang="en-US" sz="2800" b="1" dirty="0">
                <a:solidFill>
                  <a:srgbClr val="00B050"/>
                </a:solidFill>
              </a:rPr>
              <a:t>Fundamentals of Information Systems</a:t>
            </a:r>
          </a:p>
          <a:p>
            <a:pPr>
              <a:buFont typeface="Wingdings" pitchFamily="2" charset="2"/>
              <a:buChar char="Ø"/>
            </a:pPr>
            <a:r>
              <a:rPr lang="en-US" sz="2800" dirty="0" smtClean="0"/>
              <a:t>Contents of the chapter </a:t>
            </a:r>
          </a:p>
          <a:p>
            <a:pPr lvl="2">
              <a:buFont typeface="Wingdings" pitchFamily="2" charset="2"/>
              <a:buChar char="Ø"/>
            </a:pPr>
            <a:r>
              <a:rPr lang="en-US" sz="2800" dirty="0" smtClean="0">
                <a:effectLst>
                  <a:outerShdw blurRad="38100" dist="38100" dir="2700000" algn="tl">
                    <a:srgbClr val="000000">
                      <a:alpha val="43137"/>
                    </a:srgbClr>
                  </a:outerShdw>
                </a:effectLst>
                <a:latin typeface="Adobe Arabic" pitchFamily="18" charset="-78"/>
                <a:cs typeface="Adobe Arabic" pitchFamily="18" charset="-78"/>
              </a:rPr>
              <a:t>Overview </a:t>
            </a:r>
            <a:r>
              <a:rPr lang="en-US" sz="2800" dirty="0">
                <a:effectLst>
                  <a:outerShdw blurRad="38100" dist="38100" dir="2700000" algn="tl">
                    <a:srgbClr val="000000">
                      <a:alpha val="43137"/>
                    </a:srgbClr>
                  </a:outerShdw>
                </a:effectLst>
                <a:latin typeface="Adobe Arabic" pitchFamily="18" charset="-78"/>
                <a:cs typeface="Adobe Arabic" pitchFamily="18" charset="-78"/>
              </a:rPr>
              <a:t>of IS</a:t>
            </a:r>
          </a:p>
          <a:p>
            <a:pPr lvl="2">
              <a:buFont typeface="Wingdings" pitchFamily="2" charset="2"/>
              <a:buChar char="Ø"/>
            </a:pPr>
            <a:r>
              <a:rPr lang="en-US" sz="2800" dirty="0">
                <a:effectLst>
                  <a:outerShdw blurRad="38100" dist="38100" dir="2700000" algn="tl">
                    <a:srgbClr val="000000">
                      <a:alpha val="43137"/>
                    </a:srgbClr>
                  </a:outerShdw>
                </a:effectLst>
                <a:latin typeface="Adobe Arabic" pitchFamily="18" charset="-78"/>
                <a:cs typeface="Adobe Arabic" pitchFamily="18" charset="-78"/>
              </a:rPr>
              <a:t> Data vs. Information</a:t>
            </a:r>
          </a:p>
          <a:p>
            <a:pPr lvl="2">
              <a:buFont typeface="Wingdings" pitchFamily="2" charset="2"/>
              <a:buChar char="Ø"/>
            </a:pPr>
            <a:r>
              <a:rPr lang="en-US" sz="2800" dirty="0">
                <a:effectLst>
                  <a:outerShdw blurRad="38100" dist="38100" dir="2700000" algn="tl">
                    <a:srgbClr val="000000">
                      <a:alpha val="43137"/>
                    </a:srgbClr>
                  </a:outerShdw>
                </a:effectLst>
                <a:latin typeface="Adobe Arabic" pitchFamily="18" charset="-78"/>
                <a:cs typeface="Adobe Arabic" pitchFamily="18" charset="-78"/>
              </a:rPr>
              <a:t>IS building blocks</a:t>
            </a:r>
          </a:p>
          <a:p>
            <a:pPr lvl="2">
              <a:buFont typeface="Wingdings" pitchFamily="2" charset="2"/>
              <a:buChar char="Ø"/>
            </a:pPr>
            <a:r>
              <a:rPr lang="en-US" sz="2800" dirty="0">
                <a:effectLst>
                  <a:outerShdw blurRad="38100" dist="38100" dir="2700000" algn="tl">
                    <a:srgbClr val="000000">
                      <a:alpha val="43137"/>
                    </a:srgbClr>
                  </a:outerShdw>
                </a:effectLst>
                <a:latin typeface="Adobe Arabic" pitchFamily="18" charset="-78"/>
                <a:cs typeface="Adobe Arabic" pitchFamily="18" charset="-78"/>
              </a:rPr>
              <a:t>IS development phases (SDLC)</a:t>
            </a:r>
          </a:p>
          <a:p>
            <a:pPr lvl="2">
              <a:buFont typeface="Wingdings" pitchFamily="2" charset="2"/>
              <a:buChar char="Ø"/>
            </a:pPr>
            <a:r>
              <a:rPr lang="en-US" sz="2800" dirty="0">
                <a:effectLst>
                  <a:outerShdw blurRad="38100" dist="38100" dir="2700000" algn="tl">
                    <a:srgbClr val="000000">
                      <a:alpha val="43137"/>
                    </a:srgbClr>
                  </a:outerShdw>
                </a:effectLst>
                <a:latin typeface="Adobe Arabic" pitchFamily="18" charset="-78"/>
                <a:cs typeface="Adobe Arabic" pitchFamily="18" charset="-78"/>
              </a:rPr>
              <a:t>IS development methodologies</a:t>
            </a:r>
          </a:p>
          <a:p>
            <a:pPr>
              <a:buNone/>
            </a:pP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normAutofit fontScale="90000"/>
          </a:bodyPr>
          <a:lstStyle/>
          <a:p>
            <a:r>
              <a:rPr lang="en-US" b="1" dirty="0" smtClean="0">
                <a:solidFill>
                  <a:srgbClr val="00B050"/>
                </a:solidFill>
                <a:latin typeface="Andalus" pitchFamily="18" charset="-78"/>
                <a:cs typeface="Andalus" pitchFamily="18" charset="-78"/>
              </a:rPr>
              <a:t>The Building block of information system</a:t>
            </a:r>
            <a:endParaRPr lang="en-US" dirty="0">
              <a:solidFill>
                <a:srgbClr val="00B050"/>
              </a:solidFill>
              <a:latin typeface="Andalus" pitchFamily="18" charset="-78"/>
              <a:cs typeface="Andalus" pitchFamily="18" charset="-78"/>
            </a:endParaRPr>
          </a:p>
        </p:txBody>
      </p:sp>
      <p:sp>
        <p:nvSpPr>
          <p:cNvPr id="3" name="Content Placeholder 2"/>
          <p:cNvSpPr>
            <a:spLocks noGrp="1"/>
          </p:cNvSpPr>
          <p:nvPr>
            <p:ph idx="1"/>
          </p:nvPr>
        </p:nvSpPr>
        <p:spPr>
          <a:xfrm>
            <a:off x="304800" y="762000"/>
            <a:ext cx="8534400" cy="5943600"/>
          </a:xfrm>
        </p:spPr>
        <p:txBody>
          <a:bodyPr>
            <a:normAutofit/>
          </a:bodyPr>
          <a:lstStyle/>
          <a:p>
            <a:pPr lvl="0">
              <a:buFont typeface="Wingdings" pitchFamily="2" charset="2"/>
              <a:buChar char="q"/>
            </a:pPr>
            <a:r>
              <a:rPr lang="en-US" sz="4000" b="1" dirty="0" smtClean="0">
                <a:latin typeface="Times New Roman" pitchFamily="18" charset="0"/>
                <a:cs typeface="Times New Roman" pitchFamily="18" charset="0"/>
              </a:rPr>
              <a:t>Knowledge </a:t>
            </a:r>
            <a:r>
              <a:rPr lang="en-US" sz="4000" dirty="0">
                <a:latin typeface="Times New Roman" pitchFamily="18" charset="0"/>
                <a:cs typeface="Times New Roman" pitchFamily="18" charset="0"/>
              </a:rPr>
              <a:t>— </a:t>
            </a:r>
            <a:r>
              <a:rPr lang="en-US" sz="3600" dirty="0">
                <a:latin typeface="Andalus" pitchFamily="18" charset="-78"/>
                <a:cs typeface="Andalus" pitchFamily="18" charset="-78"/>
              </a:rPr>
              <a:t>the raw material used to create useful information. </a:t>
            </a:r>
            <a:endParaRPr lang="en-US" sz="4000" dirty="0">
              <a:latin typeface="Andalus" pitchFamily="18" charset="-78"/>
              <a:cs typeface="Andalus" pitchFamily="18" charset="-78"/>
            </a:endParaRPr>
          </a:p>
          <a:p>
            <a:pPr lvl="0">
              <a:buFont typeface="Wingdings" pitchFamily="2" charset="2"/>
              <a:buChar char="q"/>
            </a:pPr>
            <a:r>
              <a:rPr lang="en-US" sz="4000" b="1" dirty="0">
                <a:latin typeface="Times New Roman" pitchFamily="18" charset="0"/>
                <a:cs typeface="Times New Roman" pitchFamily="18" charset="0"/>
              </a:rPr>
              <a:t>Process </a:t>
            </a:r>
            <a:r>
              <a:rPr lang="en-US" sz="4000" dirty="0">
                <a:latin typeface="Times New Roman" pitchFamily="18" charset="0"/>
                <a:cs typeface="Times New Roman" pitchFamily="18" charset="0"/>
              </a:rPr>
              <a:t>— </a:t>
            </a:r>
            <a:r>
              <a:rPr lang="en-US" sz="3600" dirty="0">
                <a:latin typeface="Times New Roman" pitchFamily="18" charset="0"/>
                <a:cs typeface="Times New Roman" pitchFamily="18" charset="0"/>
              </a:rPr>
              <a:t>the activities (including management) that carry out the mission of the business.</a:t>
            </a:r>
            <a:endParaRPr lang="en-US" sz="4000" dirty="0">
              <a:latin typeface="Times New Roman" pitchFamily="18" charset="0"/>
              <a:cs typeface="Times New Roman" pitchFamily="18" charset="0"/>
            </a:endParaRPr>
          </a:p>
          <a:p>
            <a:pPr lvl="0">
              <a:buFont typeface="Wingdings" pitchFamily="2" charset="2"/>
              <a:buChar char="q"/>
            </a:pPr>
            <a:r>
              <a:rPr lang="en-US" sz="4000" b="1" dirty="0">
                <a:latin typeface="Times New Roman" pitchFamily="18" charset="0"/>
                <a:cs typeface="Times New Roman" pitchFamily="18" charset="0"/>
              </a:rPr>
              <a:t>Communication </a:t>
            </a:r>
            <a:r>
              <a:rPr lang="en-US" sz="4000" dirty="0">
                <a:latin typeface="Times New Roman" pitchFamily="18" charset="0"/>
                <a:cs typeface="Times New Roman" pitchFamily="18" charset="0"/>
              </a:rPr>
              <a:t>— </a:t>
            </a:r>
            <a:r>
              <a:rPr lang="en-US" sz="3600" dirty="0">
                <a:latin typeface="Times New Roman" pitchFamily="18" charset="0"/>
                <a:cs typeface="Times New Roman" pitchFamily="18" charset="0"/>
              </a:rPr>
              <a:t>how the system interfaces with its users and other information systems.</a:t>
            </a:r>
            <a:endParaRPr lang="en-US" sz="4000" dirty="0">
              <a:latin typeface="Times New Roman" pitchFamily="18" charset="0"/>
              <a:cs typeface="Times New Roman" pitchFamily="18" charset="0"/>
            </a:endParaRPr>
          </a:p>
          <a:p>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solidFill>
                  <a:srgbClr val="00B050"/>
                </a:solidFill>
                <a:latin typeface="Andalus" pitchFamily="18" charset="-78"/>
                <a:cs typeface="Andalus" pitchFamily="18" charset="-78"/>
              </a:rPr>
              <a:t>System Development Life Cycle (SDLC) </a:t>
            </a:r>
            <a:endParaRPr lang="en-US" dirty="0">
              <a:solidFill>
                <a:srgbClr val="00B050"/>
              </a:solidFill>
              <a:latin typeface="Andalus" pitchFamily="18" charset="-78"/>
              <a:cs typeface="Andalus" pitchFamily="18" charset="-78"/>
            </a:endParaRPr>
          </a:p>
        </p:txBody>
      </p:sp>
      <p:sp>
        <p:nvSpPr>
          <p:cNvPr id="3" name="Content Placeholder 2"/>
          <p:cNvSpPr>
            <a:spLocks noGrp="1"/>
          </p:cNvSpPr>
          <p:nvPr>
            <p:ph idx="1"/>
          </p:nvPr>
        </p:nvSpPr>
        <p:spPr>
          <a:xfrm>
            <a:off x="152400" y="1066800"/>
            <a:ext cx="8839200" cy="5562600"/>
          </a:xfrm>
        </p:spPr>
        <p:txBody>
          <a:bodyPr>
            <a:noAutofit/>
          </a:bodyPr>
          <a:lstStyle/>
          <a:p>
            <a:pPr lvl="0"/>
            <a:r>
              <a:rPr lang="en-US" sz="3600" dirty="0" smtClean="0">
                <a:latin typeface="Times New Roman" pitchFamily="18" charset="0"/>
                <a:cs typeface="Times New Roman" pitchFamily="18" charset="0"/>
              </a:rPr>
              <a:t>The SDLC is a comprehensive tool for solving organizational problems, particularly these relating to the flow of computer based information</a:t>
            </a:r>
          </a:p>
          <a:p>
            <a:pPr lvl="0"/>
            <a:r>
              <a:rPr lang="en-US" sz="3600" dirty="0" smtClean="0">
                <a:latin typeface="Times New Roman" pitchFamily="18" charset="0"/>
                <a:cs typeface="Times New Roman" pitchFamily="18" charset="0"/>
              </a:rPr>
              <a:t>There are four common SDLC phase</a:t>
            </a:r>
          </a:p>
          <a:p>
            <a:pPr marL="1600200" lvl="2" indent="-742950">
              <a:buFont typeface="+mj-lt"/>
              <a:buAutoNum type="arabicPeriod"/>
            </a:pPr>
            <a:r>
              <a:rPr lang="en-US" sz="3200" dirty="0" smtClean="0">
                <a:latin typeface="Times New Roman" pitchFamily="18" charset="0"/>
                <a:cs typeface="Times New Roman" pitchFamily="18" charset="0"/>
              </a:rPr>
              <a:t>Planning and selection</a:t>
            </a:r>
          </a:p>
          <a:p>
            <a:pPr marL="1600200" lvl="2" indent="-742950">
              <a:buFont typeface="+mj-lt"/>
              <a:buAutoNum type="arabicPeriod"/>
            </a:pPr>
            <a:r>
              <a:rPr lang="en-US" sz="3200" dirty="0" smtClean="0">
                <a:latin typeface="Times New Roman" pitchFamily="18" charset="0"/>
                <a:cs typeface="Times New Roman" pitchFamily="18" charset="0"/>
              </a:rPr>
              <a:t>Analysis </a:t>
            </a:r>
          </a:p>
          <a:p>
            <a:pPr marL="1600200" lvl="2" indent="-742950">
              <a:buFont typeface="+mj-lt"/>
              <a:buAutoNum type="arabicPeriod"/>
            </a:pPr>
            <a:r>
              <a:rPr lang="en-US" sz="3200" dirty="0" smtClean="0">
                <a:latin typeface="Times New Roman" pitchFamily="18" charset="0"/>
                <a:cs typeface="Times New Roman" pitchFamily="18" charset="0"/>
              </a:rPr>
              <a:t>Design and </a:t>
            </a:r>
          </a:p>
          <a:p>
            <a:pPr marL="1600200" lvl="2" indent="-742950">
              <a:buFont typeface="+mj-lt"/>
              <a:buAutoNum type="arabicPeriod"/>
            </a:pPr>
            <a:r>
              <a:rPr lang="en-US" sz="3200" dirty="0" smtClean="0">
                <a:latin typeface="Times New Roman" pitchFamily="18" charset="0"/>
                <a:cs typeface="Times New Roman" pitchFamily="18" charset="0"/>
              </a:rPr>
              <a:t>Implementation and operation phase.</a:t>
            </a:r>
          </a:p>
          <a:p>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apture.PNG"/>
          <p:cNvPicPr>
            <a:picLocks noGrp="1" noChangeAspect="1"/>
          </p:cNvPicPr>
          <p:nvPr>
            <p:ph idx="1"/>
          </p:nvPr>
        </p:nvPicPr>
        <p:blipFill>
          <a:blip r:embed="rId2" cstate="print"/>
          <a:stretch>
            <a:fillRect/>
          </a:stretch>
        </p:blipFill>
        <p:spPr>
          <a:xfrm>
            <a:off x="304799" y="457200"/>
            <a:ext cx="8340193" cy="6019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fontScale="77500" lnSpcReduction="20000"/>
          </a:bodyPr>
          <a:lstStyle/>
          <a:p>
            <a:pPr>
              <a:buNone/>
            </a:pPr>
            <a:r>
              <a:rPr lang="en-US" sz="4600" b="1" dirty="0" smtClean="0">
                <a:ln w="19050">
                  <a:solidFill>
                    <a:schemeClr val="tx2">
                      <a:tint val="1000"/>
                    </a:schemeClr>
                  </a:solidFill>
                  <a:prstDash val="solid"/>
                </a:ln>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System Planning and Selection</a:t>
            </a:r>
          </a:p>
          <a:p>
            <a:pPr>
              <a:buFont typeface="Wingdings" pitchFamily="2" charset="2"/>
              <a:buChar char="Ø"/>
            </a:pPr>
            <a:r>
              <a:rPr lang="en-US" dirty="0" smtClean="0">
                <a:latin typeface="Times New Roman" pitchFamily="18" charset="0"/>
                <a:cs typeface="Times New Roman" pitchFamily="18" charset="0"/>
              </a:rPr>
              <a:t>The first phase in the SDLC has two primary activities</a:t>
            </a:r>
          </a:p>
          <a:p>
            <a:pPr marL="514350" lvl="0" indent="-514350">
              <a:buFont typeface="+mj-lt"/>
              <a:buAutoNum type="arabicPeriod"/>
            </a:pPr>
            <a:r>
              <a:rPr lang="en-US" b="1" dirty="0" smtClean="0">
                <a:solidFill>
                  <a:srgbClr val="FF0000"/>
                </a:solidFill>
                <a:latin typeface="Times New Roman" pitchFamily="18" charset="0"/>
                <a:cs typeface="Times New Roman" pitchFamily="18" charset="0"/>
              </a:rPr>
              <a:t>Identifying the need for a new or enhanced system</a:t>
            </a:r>
            <a:endParaRPr lang="en-US" dirty="0" smtClean="0">
              <a:solidFill>
                <a:srgbClr val="FF0000"/>
              </a:solidFill>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Information needs of the organization are examined and projects to meet these needs are identified from</a:t>
            </a:r>
          </a:p>
          <a:p>
            <a:pPr lvl="1">
              <a:buFont typeface="Wingdings" pitchFamily="2" charset="2"/>
              <a:buChar char="Ø"/>
            </a:pPr>
            <a:r>
              <a:rPr lang="en-US" dirty="0" smtClean="0">
                <a:latin typeface="Times New Roman" pitchFamily="18" charset="0"/>
                <a:cs typeface="Times New Roman" pitchFamily="18" charset="0"/>
              </a:rPr>
              <a:t>Requests to deal with problems in current procedures</a:t>
            </a:r>
          </a:p>
          <a:p>
            <a:pPr lvl="1">
              <a:buFont typeface="Wingdings" pitchFamily="2" charset="2"/>
              <a:buChar char="Ø"/>
            </a:pPr>
            <a:r>
              <a:rPr lang="en-US" dirty="0" smtClean="0">
                <a:latin typeface="Times New Roman" pitchFamily="18" charset="0"/>
                <a:cs typeface="Times New Roman" pitchFamily="18" charset="0"/>
              </a:rPr>
              <a:t>The desire to perform additional tasks</a:t>
            </a:r>
          </a:p>
          <a:p>
            <a:pPr lvl="1">
              <a:buFont typeface="Wingdings" pitchFamily="2" charset="2"/>
              <a:buChar char="Ø"/>
            </a:pPr>
            <a:r>
              <a:rPr lang="en-US" dirty="0" smtClean="0">
                <a:latin typeface="Times New Roman" pitchFamily="18" charset="0"/>
                <a:cs typeface="Times New Roman" pitchFamily="18" charset="0"/>
              </a:rPr>
              <a:t>The realization that information technology could be used to improve the organization</a:t>
            </a:r>
          </a:p>
          <a:p>
            <a:pPr>
              <a:buFont typeface="Wingdings" pitchFamily="2" charset="2"/>
              <a:buChar char="Ø"/>
            </a:pPr>
            <a:r>
              <a:rPr lang="en-US" i="1" dirty="0" smtClean="0">
                <a:latin typeface="Times New Roman" pitchFamily="18" charset="0"/>
                <a:cs typeface="Times New Roman" pitchFamily="18" charset="0"/>
              </a:rPr>
              <a:t>Feasibility study</a:t>
            </a:r>
            <a:r>
              <a:rPr lang="en-US" dirty="0" smtClean="0">
                <a:latin typeface="Times New Roman" pitchFamily="18" charset="0"/>
                <a:cs typeface="Times New Roman" pitchFamily="18" charset="0"/>
              </a:rPr>
              <a:t> is conducted to determine the economic and organizational impact of the system</a:t>
            </a:r>
          </a:p>
          <a:p>
            <a:pPr>
              <a:buNone/>
            </a:pPr>
            <a:endParaRPr lang="en-US" dirty="0" smtClean="0">
              <a:latin typeface="Times New Roman" pitchFamily="18" charset="0"/>
              <a:cs typeface="Times New Roman" pitchFamily="18" charset="0"/>
            </a:endParaRPr>
          </a:p>
          <a:p>
            <a:pPr marL="514350" lvl="0" indent="-514350">
              <a:buAutoNum type="arabicPeriod" startAt="2"/>
            </a:pPr>
            <a:r>
              <a:rPr lang="en-US" dirty="0" smtClean="0">
                <a:solidFill>
                  <a:srgbClr val="FF0000"/>
                </a:solidFill>
                <a:latin typeface="Times New Roman" pitchFamily="18" charset="0"/>
                <a:cs typeface="Times New Roman" pitchFamily="18" charset="0"/>
              </a:rPr>
              <a:t>The second task is </a:t>
            </a:r>
            <a:r>
              <a:rPr lang="en-US" b="1" dirty="0" smtClean="0">
                <a:solidFill>
                  <a:srgbClr val="FF0000"/>
                </a:solidFill>
                <a:latin typeface="Times New Roman" pitchFamily="18" charset="0"/>
                <a:cs typeface="Times New Roman" pitchFamily="18" charset="0"/>
              </a:rPr>
              <a:t>investigating the system and determining the proposed system’s scope. </a:t>
            </a:r>
            <a:r>
              <a:rPr lang="en-US" dirty="0" smtClean="0">
                <a:solidFill>
                  <a:srgbClr val="FF0000"/>
                </a:solidFill>
                <a:latin typeface="Times New Roman" pitchFamily="18" charset="0"/>
                <a:cs typeface="Times New Roman" pitchFamily="18" charset="0"/>
              </a:rPr>
              <a:t> </a:t>
            </a:r>
          </a:p>
          <a:p>
            <a:pPr marL="514350" lvl="0" indent="-514350">
              <a:buFont typeface="Wingdings" pitchFamily="2" charset="2"/>
              <a:buChar char="Ø"/>
            </a:pPr>
            <a:r>
              <a:rPr lang="en-US" dirty="0" smtClean="0">
                <a:latin typeface="Times New Roman" pitchFamily="18" charset="0"/>
                <a:cs typeface="Times New Roman" pitchFamily="18" charset="0"/>
              </a:rPr>
              <a:t>Then a specific plan for the proposed project for the team to follow is produced. </a:t>
            </a:r>
          </a:p>
          <a:p>
            <a:pPr marL="514350" lvl="0" indent="-514350">
              <a:buFont typeface="Wingdings" pitchFamily="2" charset="2"/>
              <a:buChar char="Ø"/>
            </a:pPr>
            <a:r>
              <a:rPr lang="en-US" dirty="0" smtClean="0">
                <a:latin typeface="Times New Roman" pitchFamily="18" charset="0"/>
                <a:cs typeface="Times New Roman" pitchFamily="18" charset="0"/>
              </a:rPr>
              <a:t>This Baseline Project Plan customizes the standardized SDLC and specifies the time and resources needed for its execution</a:t>
            </a: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lstStyle/>
          <a:p>
            <a:pPr algn="l"/>
            <a:r>
              <a:rPr lang="en-US" dirty="0" smtClean="0">
                <a:solidFill>
                  <a:srgbClr val="00B050"/>
                </a:solidFill>
              </a:rPr>
              <a:t>System analysis</a:t>
            </a:r>
            <a:endParaRPr lang="en-US" dirty="0">
              <a:solidFill>
                <a:srgbClr val="00B050"/>
              </a:solidFill>
            </a:endParaRPr>
          </a:p>
        </p:txBody>
      </p:sp>
      <p:sp>
        <p:nvSpPr>
          <p:cNvPr id="3" name="Content Placeholder 2"/>
          <p:cNvSpPr>
            <a:spLocks noGrp="1"/>
          </p:cNvSpPr>
          <p:nvPr>
            <p:ph idx="1"/>
          </p:nvPr>
        </p:nvSpPr>
        <p:spPr>
          <a:xfrm>
            <a:off x="228600" y="1066800"/>
            <a:ext cx="8763000" cy="5638800"/>
          </a:xfrm>
        </p:spPr>
        <p:txBody>
          <a:bodyPr>
            <a:noAutofit/>
          </a:bodyPr>
          <a:lstStyle/>
          <a:p>
            <a:r>
              <a:rPr lang="en-US" dirty="0" smtClean="0">
                <a:latin typeface="Times New Roman" pitchFamily="18" charset="0"/>
                <a:cs typeface="Times New Roman" pitchFamily="18" charset="0"/>
              </a:rPr>
              <a:t>It has three sub phases, </a:t>
            </a:r>
            <a:endParaRPr lang="en-US" b="1" dirty="0" smtClean="0">
              <a:latin typeface="Times New Roman" pitchFamily="18" charset="0"/>
              <a:cs typeface="Times New Roman" pitchFamily="18" charset="0"/>
            </a:endParaRPr>
          </a:p>
          <a:p>
            <a:pPr marL="571500" lvl="0" indent="-571500">
              <a:buFont typeface="+mj-lt"/>
              <a:buAutoNum type="romanUcPeriod"/>
            </a:pPr>
            <a:r>
              <a:rPr lang="en-US" dirty="0" smtClean="0">
                <a:latin typeface="Times New Roman" pitchFamily="18" charset="0"/>
                <a:cs typeface="Times New Roman" pitchFamily="18" charset="0"/>
              </a:rPr>
              <a:t>First sub phase involves the systems analyst to determine the requirements of the system,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what the users want from a proposed system</a:t>
            </a:r>
          </a:p>
          <a:p>
            <a:pPr marL="571500" lvl="0" indent="-571500">
              <a:buFont typeface="+mj-lt"/>
              <a:buAutoNum type="romanUcPeriod"/>
            </a:pPr>
            <a:r>
              <a:rPr lang="en-US" dirty="0" smtClean="0">
                <a:latin typeface="Times New Roman" pitchFamily="18" charset="0"/>
                <a:cs typeface="Times New Roman" pitchFamily="18" charset="0"/>
              </a:rPr>
              <a:t>Next, the requirements gathered are structured (DFD, ERD) according to their interrelationships, eliminating the redundancies </a:t>
            </a:r>
          </a:p>
          <a:p>
            <a:pPr marL="571500" lvl="0" indent="-571500">
              <a:buFont typeface="+mj-lt"/>
              <a:buAutoNum type="romanUcPeriod"/>
            </a:pPr>
            <a:r>
              <a:rPr lang="en-US" dirty="0" smtClean="0">
                <a:latin typeface="Times New Roman" pitchFamily="18" charset="0"/>
                <a:cs typeface="Times New Roman" pitchFamily="18" charset="0"/>
              </a:rPr>
              <a:t>Third, system analyst has to generate alternative initial designs to match the requirements, best suited design is selected for the development after the comparison of all alternative designs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487362"/>
          </a:xfrm>
        </p:spPr>
        <p:txBody>
          <a:bodyPr>
            <a:normAutofit fontScale="90000"/>
          </a:bodyPr>
          <a:lstStyle/>
          <a:p>
            <a:pPr algn="l"/>
            <a:r>
              <a:rPr lang="en-US" b="1" dirty="0" smtClean="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rPr>
              <a:t>System Design</a:t>
            </a:r>
            <a:endParaRPr lang="en-US" b="1" dirty="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endParaRPr>
          </a:p>
        </p:txBody>
      </p:sp>
      <p:sp>
        <p:nvSpPr>
          <p:cNvPr id="3" name="Content Placeholder 2"/>
          <p:cNvSpPr>
            <a:spLocks noGrp="1"/>
          </p:cNvSpPr>
          <p:nvPr>
            <p:ph idx="1"/>
          </p:nvPr>
        </p:nvSpPr>
        <p:spPr>
          <a:xfrm>
            <a:off x="0" y="685800"/>
            <a:ext cx="9144000" cy="6324600"/>
          </a:xfrm>
        </p:spPr>
        <p:txBody>
          <a:bodyPr>
            <a:noAutofit/>
          </a:bodyPr>
          <a:lstStyle/>
          <a:p>
            <a:pPr>
              <a:buFont typeface="Wingdings" pitchFamily="2" charset="2"/>
              <a:buChar char="Ø"/>
            </a:pP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The  system analyst  converts  the description of recommended solution into logical and physical designs</a:t>
            </a:r>
          </a:p>
          <a:p>
            <a:pPr lvl="0">
              <a:buFont typeface="Wingdings" pitchFamily="2" charset="2"/>
              <a:buChar char="Ø"/>
            </a:pPr>
            <a:r>
              <a:rPr lang="en-US" sz="2800" dirty="0" smtClean="0">
                <a:latin typeface="Times New Roman" pitchFamily="18" charset="0"/>
                <a:cs typeface="Times New Roman" pitchFamily="18" charset="0"/>
              </a:rPr>
              <a:t>Logical design involves in designing the user interface, databases and compute processes, irrespective of the programming languages ( Algorithms, input and output forms, reports,  table normalization)</a:t>
            </a:r>
          </a:p>
          <a:p>
            <a:pPr lvl="0">
              <a:buFont typeface="Wingdings" pitchFamily="2" charset="2"/>
              <a:buChar char="Ø"/>
            </a:pPr>
            <a:r>
              <a:rPr lang="en-US" sz="2800" dirty="0" smtClean="0">
                <a:latin typeface="Times New Roman" pitchFamily="18" charset="0"/>
                <a:cs typeface="Times New Roman" pitchFamily="18" charset="0"/>
              </a:rPr>
              <a:t>During the Physical design, the analyst team decides the programming language, database systems to be used, hardware platform and other hardware.</a:t>
            </a:r>
          </a:p>
          <a:p>
            <a:pPr lvl="0">
              <a:buFont typeface="Wingdings" pitchFamily="2" charset="2"/>
              <a:buChar char="Ø"/>
            </a:pPr>
            <a:r>
              <a:rPr lang="en-US" sz="2800" dirty="0" smtClean="0">
                <a:latin typeface="Times New Roman" pitchFamily="18" charset="0"/>
                <a:cs typeface="Times New Roman" pitchFamily="18" charset="0"/>
              </a:rPr>
              <a:t>The final outcome of the design phase is the physical system specifications, presented in the form such as a diagram or written report ready to be turned over to programmers and other system builders for construction.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534400" cy="563562"/>
          </a:xfrm>
        </p:spPr>
        <p:txBody>
          <a:bodyPr>
            <a:noAutofit/>
          </a:bodyPr>
          <a:lstStyle/>
          <a:p>
            <a:pPr algn="l"/>
            <a:r>
              <a:rPr lang="en-US" sz="3600" b="1" dirty="0" smtClean="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rPr>
              <a:t>System Implementation and operation</a:t>
            </a:r>
            <a:endParaRPr lang="en-US" sz="3600" b="1" dirty="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endParaRPr>
          </a:p>
        </p:txBody>
      </p:sp>
      <p:sp>
        <p:nvSpPr>
          <p:cNvPr id="3" name="Content Placeholder 2"/>
          <p:cNvSpPr>
            <a:spLocks noGrp="1"/>
          </p:cNvSpPr>
          <p:nvPr>
            <p:ph idx="1"/>
          </p:nvPr>
        </p:nvSpPr>
        <p:spPr>
          <a:xfrm>
            <a:off x="228600" y="685800"/>
            <a:ext cx="8763000" cy="6172200"/>
          </a:xfrm>
        </p:spPr>
        <p:txBody>
          <a:bodyPr>
            <a:normAutofit fontScale="85000" lnSpcReduction="10000"/>
          </a:bodyPr>
          <a:lstStyle/>
          <a:p>
            <a:pPr>
              <a:buFont typeface="Wingdings" pitchFamily="2" charset="2"/>
              <a:buChar char="Ø"/>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this phase the information system is coded, tested and installed in the organization, and in which the information system is systematically repaired and improved</a:t>
            </a:r>
          </a:p>
          <a:p>
            <a:pPr lvl="0">
              <a:buFont typeface="Wingdings" pitchFamily="2" charset="2"/>
              <a:buChar char="Ø"/>
            </a:pPr>
            <a:r>
              <a:rPr lang="en-US" dirty="0" smtClean="0">
                <a:latin typeface="Times New Roman" pitchFamily="18" charset="0"/>
                <a:cs typeface="Times New Roman" pitchFamily="18" charset="0"/>
              </a:rPr>
              <a:t>Planning for both testing and installation is to be done as early as the project planning and selection phase, because they both require extensive analysis in order to develop exactly the right approach.</a:t>
            </a:r>
          </a:p>
          <a:p>
            <a:pPr lvl="0">
              <a:buFont typeface="Wingdings" pitchFamily="2" charset="2"/>
              <a:buChar char="Ø"/>
            </a:pPr>
            <a:r>
              <a:rPr lang="en-US" dirty="0" smtClean="0">
                <a:latin typeface="Times New Roman" pitchFamily="18" charset="0"/>
                <a:cs typeface="Times New Roman" pitchFamily="18" charset="0"/>
              </a:rPr>
              <a:t>This phase also includes the initial training to the users and documentation of the system documented throughout the life cycle.</a:t>
            </a:r>
          </a:p>
          <a:p>
            <a:pPr lvl="0">
              <a:buFont typeface="Wingdings" pitchFamily="2" charset="2"/>
              <a:buChar char="Ø"/>
            </a:pPr>
            <a:r>
              <a:rPr lang="en-US" dirty="0" smtClean="0">
                <a:latin typeface="Times New Roman" pitchFamily="18" charset="0"/>
                <a:cs typeface="Times New Roman" pitchFamily="18" charset="0"/>
              </a:rPr>
              <a:t>During operation part, the problems faced by the users should be solved, and changes and enhancements (new versions) are to be made as per the users’ desire to reflect changing business conditions. </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610600" cy="838200"/>
          </a:xfrm>
        </p:spPr>
        <p:txBody>
          <a:bodyPr>
            <a:normAutofit fontScale="90000"/>
          </a:bodyPr>
          <a:lstStyle/>
          <a:p>
            <a:pPr algn="l"/>
            <a:r>
              <a:rPr lang="en-US" b="1" dirty="0" smtClean="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rPr>
              <a:t>Methodologies for Information system development </a:t>
            </a:r>
            <a:endParaRPr lang="en-US" b="1" dirty="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endParaRPr>
          </a:p>
        </p:txBody>
      </p:sp>
      <p:sp>
        <p:nvSpPr>
          <p:cNvPr id="3" name="Content Placeholder 2"/>
          <p:cNvSpPr>
            <a:spLocks noGrp="1"/>
          </p:cNvSpPr>
          <p:nvPr>
            <p:ph idx="1"/>
          </p:nvPr>
        </p:nvSpPr>
        <p:spPr>
          <a:xfrm>
            <a:off x="228600" y="1600200"/>
            <a:ext cx="8458200" cy="4525963"/>
          </a:xfrm>
        </p:spPr>
        <p:txBody>
          <a:bodyPr>
            <a:normAutofit/>
          </a:bodyPr>
          <a:lstStyle/>
          <a:p>
            <a:pPr marL="514350" lvl="0" indent="-514350" fontAlgn="base">
              <a:buFont typeface="+mj-lt"/>
              <a:buAutoNum type="arabicPeriod"/>
            </a:pPr>
            <a:r>
              <a:rPr lang="en-US" sz="5400" dirty="0" smtClean="0">
                <a:solidFill>
                  <a:schemeClr val="tx2">
                    <a:lumMod val="60000"/>
                    <a:lumOff val="40000"/>
                  </a:schemeClr>
                </a:solidFill>
                <a:latin typeface="Times New Roman" pitchFamily="18" charset="0"/>
                <a:cs typeface="Times New Roman" pitchFamily="18" charset="0"/>
                <a:hlinkClick r:id="rId2" tooltip="Waterfall model"/>
              </a:rPr>
              <a:t>Waterfall Model</a:t>
            </a:r>
            <a:endParaRPr lang="en-US" sz="5400" dirty="0" smtClean="0">
              <a:solidFill>
                <a:schemeClr val="tx2">
                  <a:lumMod val="60000"/>
                  <a:lumOff val="40000"/>
                </a:schemeClr>
              </a:solidFill>
              <a:latin typeface="Times New Roman" pitchFamily="18" charset="0"/>
              <a:cs typeface="Times New Roman" pitchFamily="18" charset="0"/>
            </a:endParaRPr>
          </a:p>
          <a:p>
            <a:pPr marL="514350" lvl="0" indent="-514350" fontAlgn="base">
              <a:buFont typeface="+mj-lt"/>
              <a:buAutoNum type="arabicPeriod"/>
            </a:pPr>
            <a:r>
              <a:rPr lang="en-US" sz="5400" dirty="0" smtClean="0">
                <a:solidFill>
                  <a:schemeClr val="tx2">
                    <a:lumMod val="60000"/>
                    <a:lumOff val="40000"/>
                  </a:schemeClr>
                </a:solidFill>
                <a:latin typeface="Times New Roman" pitchFamily="18" charset="0"/>
                <a:cs typeface="Times New Roman" pitchFamily="18" charset="0"/>
              </a:rPr>
              <a:t> </a:t>
            </a:r>
            <a:r>
              <a:rPr lang="en-US" sz="5400" dirty="0" smtClean="0">
                <a:solidFill>
                  <a:schemeClr val="tx2">
                    <a:lumMod val="60000"/>
                    <a:lumOff val="40000"/>
                  </a:schemeClr>
                </a:solidFill>
                <a:latin typeface="Times New Roman" pitchFamily="18" charset="0"/>
                <a:cs typeface="Times New Roman" pitchFamily="18" charset="0"/>
                <a:hlinkClick r:id="rId3" tooltip="Software prototyping"/>
              </a:rPr>
              <a:t>Prototyping</a:t>
            </a:r>
            <a:r>
              <a:rPr lang="en-US" sz="5400" dirty="0" smtClean="0">
                <a:solidFill>
                  <a:schemeClr val="tx2">
                    <a:lumMod val="60000"/>
                    <a:lumOff val="40000"/>
                  </a:schemeClr>
                </a:solidFill>
                <a:latin typeface="Times New Roman" pitchFamily="18" charset="0"/>
                <a:cs typeface="Times New Roman" pitchFamily="18" charset="0"/>
              </a:rPr>
              <a:t> Model</a:t>
            </a:r>
          </a:p>
          <a:p>
            <a:pPr marL="514350" lvl="0" indent="-514350" fontAlgn="base">
              <a:buFont typeface="+mj-lt"/>
              <a:buAutoNum type="arabicPeriod"/>
            </a:pPr>
            <a:r>
              <a:rPr lang="en-US" sz="5400" dirty="0" smtClean="0">
                <a:solidFill>
                  <a:schemeClr val="tx2">
                    <a:lumMod val="60000"/>
                    <a:lumOff val="40000"/>
                  </a:schemeClr>
                </a:solidFill>
                <a:latin typeface="Times New Roman" pitchFamily="18" charset="0"/>
                <a:cs typeface="Times New Roman" pitchFamily="18" charset="0"/>
                <a:hlinkClick r:id="rId4" tooltip="Spiral model"/>
              </a:rPr>
              <a:t>Spiral</a:t>
            </a:r>
            <a:r>
              <a:rPr lang="en-US" sz="5400" dirty="0" smtClean="0">
                <a:solidFill>
                  <a:schemeClr val="tx2">
                    <a:lumMod val="60000"/>
                    <a:lumOff val="40000"/>
                  </a:schemeClr>
                </a:solidFill>
                <a:latin typeface="Times New Roman" pitchFamily="18" charset="0"/>
                <a:cs typeface="Times New Roman" pitchFamily="18" charset="0"/>
              </a:rPr>
              <a:t> Method (</a:t>
            </a:r>
            <a:r>
              <a:rPr lang="en-US" sz="5400" dirty="0" smtClean="0">
                <a:solidFill>
                  <a:schemeClr val="tx2">
                    <a:lumMod val="60000"/>
                    <a:lumOff val="40000"/>
                  </a:schemeClr>
                </a:solidFill>
                <a:latin typeface="Times New Roman" pitchFamily="18" charset="0"/>
                <a:cs typeface="Times New Roman" pitchFamily="18" charset="0"/>
                <a:hlinkClick r:id="rId5" tooltip="Software development methodology"/>
              </a:rPr>
              <a:t>SDM</a:t>
            </a:r>
            <a:r>
              <a:rPr lang="en-US" sz="5400" dirty="0" smtClean="0">
                <a:solidFill>
                  <a:schemeClr val="tx2">
                    <a:lumMod val="60000"/>
                    <a:lumOff val="40000"/>
                  </a:schemeClr>
                </a:solidFill>
                <a:latin typeface="Times New Roman" pitchFamily="18" charset="0"/>
                <a:cs typeface="Times New Roman" pitchFamily="18" charset="0"/>
              </a:rPr>
              <a:t>)</a:t>
            </a:r>
          </a:p>
          <a:p>
            <a:pPr marL="514350" lvl="0" indent="-514350" fontAlgn="base">
              <a:buNone/>
            </a:pPr>
            <a:endParaRPr lang="en-US" sz="5400" dirty="0">
              <a:solidFill>
                <a:schemeClr val="tx2">
                  <a:lumMod val="60000"/>
                  <a:lumOff val="4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563562"/>
          </a:xfrm>
        </p:spPr>
        <p:txBody>
          <a:bodyPr>
            <a:normAutofit fontScale="90000"/>
          </a:bodyPr>
          <a:lstStyle/>
          <a:p>
            <a:pPr algn="l"/>
            <a:r>
              <a:rPr lang="en-US" b="1" dirty="0" smtClean="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rPr>
              <a:t>Waterfall Model</a:t>
            </a:r>
            <a:endParaRPr lang="en-US" b="1" dirty="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endParaRPr>
          </a:p>
        </p:txBody>
      </p:sp>
      <p:sp>
        <p:nvSpPr>
          <p:cNvPr id="3" name="Content Placeholder 2"/>
          <p:cNvSpPr>
            <a:spLocks noGrp="1"/>
          </p:cNvSpPr>
          <p:nvPr>
            <p:ph idx="1"/>
          </p:nvPr>
        </p:nvSpPr>
        <p:spPr>
          <a:xfrm>
            <a:off x="228600" y="838200"/>
            <a:ext cx="8686800" cy="5791200"/>
          </a:xfrm>
        </p:spPr>
        <p:txBody>
          <a:bodyPr>
            <a:normAutofit lnSpcReduction="10000"/>
          </a:bodyPr>
          <a:lstStyle/>
          <a:p>
            <a:pPr fontAlgn="base">
              <a:buFont typeface="Wingdings" pitchFamily="2" charset="2"/>
              <a:buChar char="Ø"/>
            </a:pPr>
            <a:r>
              <a:rPr lang="en-US" dirty="0" smtClean="0">
                <a:latin typeface="Times New Roman" pitchFamily="18" charset="0"/>
                <a:cs typeface="Times New Roman" pitchFamily="18" charset="0"/>
              </a:rPr>
              <a:t>The waterfall Model is a linear sequential flow. </a:t>
            </a:r>
          </a:p>
          <a:p>
            <a:pPr fontAlgn="base">
              <a:buFont typeface="Wingdings" pitchFamily="2" charset="2"/>
              <a:buChar char="Ø"/>
            </a:pPr>
            <a:r>
              <a:rPr lang="en-US" dirty="0" smtClean="0">
                <a:latin typeface="Times New Roman" pitchFamily="18" charset="0"/>
                <a:cs typeface="Times New Roman" pitchFamily="18" charset="0"/>
              </a:rPr>
              <a:t>In which progress is seen as flowing steadily downwards (like a waterfall) through the phases of software implementation. </a:t>
            </a:r>
          </a:p>
          <a:p>
            <a:pPr fontAlgn="base">
              <a:buFont typeface="Wingdings" pitchFamily="2" charset="2"/>
              <a:buChar char="Ø"/>
            </a:pPr>
            <a:r>
              <a:rPr lang="en-US" dirty="0" smtClean="0">
                <a:latin typeface="Times New Roman" pitchFamily="18" charset="0"/>
                <a:cs typeface="Times New Roman" pitchFamily="18" charset="0"/>
              </a:rPr>
              <a:t>This means that any phase in the development process begins only if the previous phase is complete. </a:t>
            </a:r>
          </a:p>
          <a:p>
            <a:pPr fontAlgn="base">
              <a:buFont typeface="Wingdings" pitchFamily="2" charset="2"/>
              <a:buChar char="Ø"/>
            </a:pPr>
            <a:r>
              <a:rPr lang="en-US" dirty="0" smtClean="0">
                <a:latin typeface="Times New Roman" pitchFamily="18" charset="0"/>
                <a:cs typeface="Times New Roman" pitchFamily="18" charset="0"/>
              </a:rPr>
              <a:t>The waterfall approach does not define the process to go back to the previous phase to handle changes in requirement. </a:t>
            </a:r>
          </a:p>
          <a:p>
            <a:pPr fontAlgn="base">
              <a:buFont typeface="Wingdings" pitchFamily="2" charset="2"/>
              <a:buChar char="Ø"/>
            </a:pPr>
            <a:r>
              <a:rPr lang="en-US" dirty="0" smtClean="0">
                <a:latin typeface="Times New Roman" pitchFamily="18" charset="0"/>
                <a:cs typeface="Times New Roman" pitchFamily="18" charset="0"/>
              </a:rPr>
              <a:t>The waterfall approach is the earliest approach that was used for software development.</a:t>
            </a: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Figure: waterfall model</a:t>
            </a:r>
            <a:endParaRPr lang="en-US" dirty="0"/>
          </a:p>
        </p:txBody>
      </p:sp>
      <p:pic>
        <p:nvPicPr>
          <p:cNvPr id="4" name="Content Placeholder 3" descr="Description: Waterfall">
            <a:hlinkClick r:id="rId2"/>
          </p:cNvPr>
          <p:cNvPicPr>
            <a:picLocks noGrp="1"/>
          </p:cNvPicPr>
          <p:nvPr>
            <p:ph idx="1"/>
          </p:nvPr>
        </p:nvPicPr>
        <p:blipFill>
          <a:blip r:embed="rId3" cstate="print"/>
          <a:srcRect/>
          <a:stretch>
            <a:fillRect/>
          </a:stretch>
        </p:blipFill>
        <p:spPr bwMode="auto">
          <a:xfrm>
            <a:off x="304800" y="914400"/>
            <a:ext cx="83058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smtClean="0"/>
              <a:t>Overview of IS</a:t>
            </a:r>
            <a:endParaRPr lang="en-US" dirty="0"/>
          </a:p>
        </p:txBody>
      </p:sp>
      <p:sp>
        <p:nvSpPr>
          <p:cNvPr id="3" name="Content Placeholder 2"/>
          <p:cNvSpPr>
            <a:spLocks noGrp="1"/>
          </p:cNvSpPr>
          <p:nvPr>
            <p:ph idx="1"/>
          </p:nvPr>
        </p:nvSpPr>
        <p:spPr/>
        <p:txBody>
          <a:bodyPr/>
          <a:lstStyle/>
          <a:p>
            <a:r>
              <a:rPr lang="en-US" sz="2800" dirty="0" smtClean="0"/>
              <a:t>Information is very important part of any business, which helps the managers to take decisions. </a:t>
            </a:r>
          </a:p>
          <a:p>
            <a:r>
              <a:rPr lang="en-US" sz="2800" dirty="0" smtClean="0"/>
              <a:t>The data flows throughout the organization and makes it active. </a:t>
            </a:r>
          </a:p>
          <a:p>
            <a:r>
              <a:rPr lang="en-US" sz="2800" dirty="0" smtClean="0"/>
              <a:t>There is lot of data available in the business, at every time a transaction takes place (Ex. a sale), some data is recorded.</a:t>
            </a:r>
          </a:p>
          <a:p>
            <a:r>
              <a:rPr lang="en-US" sz="2800" dirty="0" smtClean="0"/>
              <a:t> It could be recorded on paper or in a computer system.</a:t>
            </a:r>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248400"/>
          </a:xfrm>
        </p:spPr>
        <p:txBody>
          <a:bodyPr>
            <a:noAutofit/>
          </a:bodyPr>
          <a:lstStyle/>
          <a:p>
            <a:pPr fontAlgn="base">
              <a:buNone/>
            </a:pPr>
            <a:r>
              <a:rPr lang="en-US" sz="4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t>
            </a:r>
            <a:r>
              <a:rPr lang="en-US" sz="4000" b="1" dirty="0" smtClean="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rPr>
              <a:t>Prototyping Model</a:t>
            </a:r>
          </a:p>
          <a:p>
            <a:pPr>
              <a:buFont typeface="Wingdings" pitchFamily="2" charset="2"/>
              <a:buChar char="Ø"/>
            </a:pPr>
            <a:r>
              <a:rPr lang="en-US" dirty="0" smtClean="0"/>
              <a:t>Each activity performs parallel and we can go back if some error occurs. </a:t>
            </a:r>
          </a:p>
          <a:p>
            <a:pPr>
              <a:buFont typeface="Wingdings" pitchFamily="2" charset="2"/>
              <a:buChar char="Ø"/>
            </a:pPr>
            <a:r>
              <a:rPr lang="en-US" dirty="0" smtClean="0"/>
              <a:t>So this model will reduce the limitation that may occur in waterfall approach. </a:t>
            </a:r>
          </a:p>
          <a:p>
            <a:pPr>
              <a:buFont typeface="Wingdings" pitchFamily="2" charset="2"/>
              <a:buChar char="Ø"/>
            </a:pPr>
            <a:r>
              <a:rPr lang="en-US" dirty="0" smtClean="0"/>
              <a:t>It used to visualize some component of the software to limit the gap of misunderstanding the customer requirements </a:t>
            </a:r>
            <a:r>
              <a:rPr lang="en-US" sz="4000" dirty="0" smtClean="0"/>
              <a:t>by the development team. </a:t>
            </a:r>
            <a:endParaRPr lang="en-US" sz="4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pPr algn="l"/>
            <a:r>
              <a:rPr lang="en-US" dirty="0" smtClean="0">
                <a:solidFill>
                  <a:srgbClr val="00B050"/>
                </a:solidFill>
              </a:rPr>
              <a:t>Prototyping model</a:t>
            </a:r>
            <a:endParaRPr lang="en-US" dirty="0">
              <a:solidFill>
                <a:srgbClr val="00B050"/>
              </a:solidFill>
            </a:endParaRPr>
          </a:p>
        </p:txBody>
      </p:sp>
      <p:pic>
        <p:nvPicPr>
          <p:cNvPr id="4" name="Content Placeholder 3" descr="Description: ev-proto">
            <a:hlinkClick r:id="rId2"/>
          </p:cNvPr>
          <p:cNvPicPr>
            <a:picLocks noGrp="1"/>
          </p:cNvPicPr>
          <p:nvPr>
            <p:ph idx="1"/>
          </p:nvPr>
        </p:nvPicPr>
        <p:blipFill>
          <a:blip r:embed="rId3" cstate="print"/>
          <a:srcRect/>
          <a:stretch>
            <a:fillRect/>
          </a:stretch>
        </p:blipFill>
        <p:spPr bwMode="auto">
          <a:xfrm>
            <a:off x="533400" y="1600200"/>
            <a:ext cx="80010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09600"/>
          </a:xfrm>
        </p:spPr>
        <p:txBody>
          <a:bodyPr>
            <a:normAutofit fontScale="90000"/>
          </a:bodyPr>
          <a:lstStyle/>
          <a:p>
            <a:pPr algn="l"/>
            <a:r>
              <a:rPr lang="en-US" b="1" dirty="0" smtClean="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rPr>
              <a:t>Spiral Method (SDM)</a:t>
            </a:r>
            <a:endParaRPr lang="en-US" b="1" dirty="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endParaRPr>
          </a:p>
        </p:txBody>
      </p:sp>
      <p:sp>
        <p:nvSpPr>
          <p:cNvPr id="3" name="Content Placeholder 2"/>
          <p:cNvSpPr>
            <a:spLocks noGrp="1"/>
          </p:cNvSpPr>
          <p:nvPr>
            <p:ph idx="1"/>
          </p:nvPr>
        </p:nvSpPr>
        <p:spPr>
          <a:xfrm>
            <a:off x="228600" y="762000"/>
            <a:ext cx="8763000" cy="5867400"/>
          </a:xfrm>
        </p:spPr>
        <p:txBody>
          <a:bodyPr>
            <a:normAutofit/>
          </a:bodyPr>
          <a:lstStyle/>
          <a:p>
            <a:pPr fontAlgn="base">
              <a:buFont typeface="Wingdings" pitchFamily="2" charset="2"/>
              <a:buChar char="Ø"/>
            </a:pPr>
            <a:r>
              <a:rPr lang="en-US" dirty="0" smtClean="0">
                <a:latin typeface="Times New Roman" pitchFamily="18" charset="0"/>
                <a:cs typeface="Times New Roman" pitchFamily="18" charset="0"/>
              </a:rPr>
              <a:t>It is combining elements of both design and prototyping-in-stages, in an effort to combine advantages of top-down and bottom-up concepts. </a:t>
            </a:r>
          </a:p>
          <a:p>
            <a:pPr fontAlgn="base">
              <a:buFont typeface="Wingdings" pitchFamily="2" charset="2"/>
              <a:buChar char="Ø"/>
            </a:pPr>
            <a:r>
              <a:rPr lang="en-US" dirty="0" smtClean="0">
                <a:latin typeface="Times New Roman" pitchFamily="18" charset="0"/>
                <a:cs typeface="Times New Roman" pitchFamily="18" charset="0"/>
              </a:rPr>
              <a:t>This model of development combines the features of the prototyping model and the waterfall model. </a:t>
            </a:r>
          </a:p>
          <a:p>
            <a:pPr fontAlgn="base">
              <a:buFont typeface="Wingdings" pitchFamily="2" charset="2"/>
              <a:buChar char="Ø"/>
            </a:pPr>
            <a:r>
              <a:rPr lang="en-US" dirty="0" smtClean="0">
                <a:latin typeface="Times New Roman" pitchFamily="18" charset="0"/>
                <a:cs typeface="Times New Roman" pitchFamily="18" charset="0"/>
              </a:rPr>
              <a:t>The spiral model is favored for large, expensive, and complicated projects. </a:t>
            </a:r>
          </a:p>
          <a:p>
            <a:pPr fontAlgn="base">
              <a:buFont typeface="Wingdings" pitchFamily="2" charset="2"/>
              <a:buChar char="Ø"/>
            </a:pPr>
            <a:r>
              <a:rPr lang="en-US" dirty="0" smtClean="0">
                <a:latin typeface="Times New Roman" pitchFamily="18" charset="0"/>
                <a:cs typeface="Times New Roman" pitchFamily="18" charset="0"/>
              </a:rPr>
              <a:t>This model uses many of the same phases as the waterfall model, in essentially the same order, separated by planning, risk assessment, and the building of prototypes and simulations.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609600"/>
          </a:xfrm>
        </p:spPr>
        <p:txBody>
          <a:bodyPr>
            <a:normAutofit fontScale="90000"/>
          </a:bodyPr>
          <a:lstStyle/>
          <a:p>
            <a:pPr algn="l"/>
            <a:r>
              <a:rPr lang="en-US" b="1" dirty="0" smtClean="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rPr>
              <a:t>Spiral Model</a:t>
            </a:r>
            <a:endParaRPr lang="en-US" b="1" dirty="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endParaRPr>
          </a:p>
        </p:txBody>
      </p:sp>
      <p:pic>
        <p:nvPicPr>
          <p:cNvPr id="4" name="Content Placeholder 3"/>
          <p:cNvPicPr>
            <a:picLocks noGrp="1"/>
          </p:cNvPicPr>
          <p:nvPr>
            <p:ph idx="1"/>
          </p:nvPr>
        </p:nvPicPr>
        <p:blipFill>
          <a:blip r:embed="rId2" cstate="print"/>
          <a:stretch>
            <a:fillRect/>
          </a:stretch>
        </p:blipFill>
        <p:spPr bwMode="auto">
          <a:xfrm>
            <a:off x="1856422" y="1600200"/>
            <a:ext cx="543115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307460">
            <a:off x="612943" y="724284"/>
            <a:ext cx="6013687" cy="2620962"/>
          </a:xfrm>
          <a:ln>
            <a:noFill/>
          </a:ln>
          <a:effectLst>
            <a:outerShdw blurRad="184150" dist="241300" dir="11520000" sx="110000" sy="110000" algn="ctr">
              <a:srgbClr val="000000">
                <a:alpha val="18000"/>
              </a:srgbClr>
            </a:outerShdw>
          </a:effectLst>
          <a:scene3d>
            <a:camera prst="isometricBottomDown"/>
            <a:lightRig rig="flood" dir="t">
              <a:rot lat="0" lon="0" rev="13800000"/>
            </a:lightRig>
          </a:scene3d>
          <a:sp3d extrusionH="107950" prstMaterial="plastic">
            <a:bevelT w="82550" h="63500" prst="divot"/>
            <a:bevelB/>
          </a:sp3d>
        </p:spPr>
        <p:txBody>
          <a:bodyPr>
            <a:normAutofit/>
          </a:bodyPr>
          <a:lstStyle/>
          <a:p>
            <a:r>
              <a:rPr lang="en-US" sz="9600" dirty="0" smtClean="0">
                <a:solidFill>
                  <a:srgbClr val="00B050"/>
                </a:solidFill>
                <a:latin typeface="Bernard MT Condensed" pitchFamily="18" charset="0"/>
              </a:rPr>
              <a:t>Chapter 2</a:t>
            </a:r>
            <a:endParaRPr lang="en-US" sz="9600" dirty="0">
              <a:solidFill>
                <a:srgbClr val="00B050"/>
              </a:solidFill>
              <a:latin typeface="Bernard MT Condensed" pitchFamily="18" charset="0"/>
            </a:endParaRP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24</a:t>
            </a:fld>
            <a:endParaRPr lang="en-US"/>
          </a:p>
        </p:txBody>
      </p:sp>
      <p:sp>
        <p:nvSpPr>
          <p:cNvPr id="6" name="Rectangle 5"/>
          <p:cNvSpPr/>
          <p:nvPr/>
        </p:nvSpPr>
        <p:spPr>
          <a:xfrm>
            <a:off x="1607086" y="2967335"/>
            <a:ext cx="5929828" cy="923330"/>
          </a:xfrm>
          <a:prstGeom prst="rect">
            <a:avLst/>
          </a:prstGeom>
          <a:noFill/>
        </p:spPr>
        <p:txBody>
          <a:bodyPr wrap="none" lIns="91440" tIns="45720" rIns="91440" bIns="45720">
            <a:spAutoFit/>
          </a:bodyPr>
          <a:lstStyle/>
          <a:p>
            <a:pPr algn="ctr"/>
            <a:r>
              <a:rPr lang="en-US" sz="54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haroni" pitchFamily="2" charset="-79"/>
                <a:cs typeface="Aharoni" pitchFamily="2" charset="-79"/>
              </a:rPr>
              <a:t>Computer System</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8200"/>
          </a:xfrm>
        </p:spPr>
        <p:txBody>
          <a:bodyPr>
            <a:normAutofit fontScale="90000"/>
          </a:bodyPr>
          <a:lstStyle/>
          <a:p>
            <a:r>
              <a:rPr lang="en-US" sz="5400" b="1" dirty="0" smtClean="0">
                <a:solidFill>
                  <a:srgbClr val="00B050"/>
                </a:solidFill>
                <a:latin typeface="Bernard MT Condensed" pitchFamily="18" charset="0"/>
              </a:rPr>
              <a:t>2.1 what is system ?</a:t>
            </a:r>
            <a:endParaRPr lang="en-US" sz="5400" b="1" dirty="0">
              <a:solidFill>
                <a:srgbClr val="00B050"/>
              </a:solidFill>
              <a:latin typeface="Bernard MT Condensed" pitchFamily="18" charset="0"/>
            </a:endParaRPr>
          </a:p>
        </p:txBody>
      </p:sp>
      <p:sp>
        <p:nvSpPr>
          <p:cNvPr id="3" name="Content Placeholder 2"/>
          <p:cNvSpPr>
            <a:spLocks noGrp="1"/>
          </p:cNvSpPr>
          <p:nvPr>
            <p:ph idx="1"/>
          </p:nvPr>
        </p:nvSpPr>
        <p:spPr>
          <a:xfrm>
            <a:off x="228600" y="914400"/>
            <a:ext cx="8458200" cy="5943600"/>
          </a:xfrm>
        </p:spPr>
        <p:txBody>
          <a:bodyPr>
            <a:noAutofit/>
          </a:bodyPr>
          <a:lstStyle/>
          <a:p>
            <a:r>
              <a:rPr lang="en-US" sz="4000" dirty="0" smtClean="0">
                <a:latin typeface="Times New Roman" pitchFamily="18" charset="0"/>
                <a:cs typeface="Times New Roman" pitchFamily="18" charset="0"/>
              </a:rPr>
              <a:t>You know that the output of one of the components will become the input of the other component. </a:t>
            </a:r>
          </a:p>
          <a:p>
            <a:pPr lvl="0"/>
            <a:r>
              <a:rPr lang="en-US" sz="4000" dirty="0" smtClean="0">
                <a:latin typeface="Times New Roman" pitchFamily="18" charset="0"/>
                <a:cs typeface="Times New Roman" pitchFamily="18" charset="0"/>
              </a:rPr>
              <a:t>you can understand that the components work together in coordination in such a way that the input of one component is the output of the other until a common goal is achieved. </a:t>
            </a:r>
          </a:p>
          <a:p>
            <a:pPr lvl="0"/>
            <a:endParaRPr lang="en-US" sz="4000" dirty="0" smtClean="0"/>
          </a:p>
          <a:p>
            <a:endParaRPr lang="en-US" sz="4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305800" cy="6858000"/>
          </a:xfrm>
        </p:spPr>
        <p:txBody>
          <a:bodyPr>
            <a:noAutofit/>
          </a:bodyPr>
          <a:lstStyle/>
          <a:p>
            <a:r>
              <a:rPr lang="en-US" sz="3600" dirty="0" smtClean="0"/>
              <a:t>a </a:t>
            </a:r>
            <a:r>
              <a:rPr lang="en-US" sz="3600" b="1" dirty="0" smtClean="0">
                <a:solidFill>
                  <a:srgbClr val="FF0000"/>
                </a:solidFill>
                <a:effectLst>
                  <a:outerShdw blurRad="38100" dist="38100" dir="2700000" algn="tl">
                    <a:srgbClr val="000000">
                      <a:alpha val="43137"/>
                    </a:srgbClr>
                  </a:outerShdw>
                </a:effectLst>
              </a:rPr>
              <a:t>computer system </a:t>
            </a:r>
            <a:r>
              <a:rPr lang="en-US" sz="3600" dirty="0" smtClean="0"/>
              <a:t>is also composed of </a:t>
            </a:r>
            <a:r>
              <a:rPr lang="en-US" sz="3600" dirty="0" smtClean="0">
                <a:solidFill>
                  <a:srgbClr val="FF0000"/>
                </a:solidFill>
              </a:rPr>
              <a:t>physical</a:t>
            </a:r>
            <a:r>
              <a:rPr lang="en-US" sz="3600" dirty="0" smtClean="0"/>
              <a:t> components (hardware) and </a:t>
            </a:r>
            <a:r>
              <a:rPr lang="en-US" sz="3600" dirty="0" smtClean="0">
                <a:solidFill>
                  <a:srgbClr val="FF0000"/>
                </a:solidFill>
              </a:rPr>
              <a:t>non-physical </a:t>
            </a:r>
            <a:r>
              <a:rPr lang="en-US" sz="3600" dirty="0" smtClean="0"/>
              <a:t>component (software) that work together in coordination to achieve a common goal (data processing).</a:t>
            </a:r>
          </a:p>
          <a:p>
            <a:r>
              <a:rPr lang="en-US" sz="4000" b="1" i="1" dirty="0" smtClean="0">
                <a:effectLst>
                  <a:outerShdw blurRad="38100" dist="38100" dir="2700000" algn="tl">
                    <a:srgbClr val="000000">
                      <a:alpha val="43137"/>
                    </a:srgbClr>
                  </a:outerShdw>
                </a:effectLst>
              </a:rPr>
              <a:t>In general, a system is a group of components that work together in coordination to achieve a common goal.</a:t>
            </a:r>
            <a:endParaRPr lang="en-US" sz="4000" b="1" dirty="0" smtClean="0">
              <a:effectLst>
                <a:outerShdw blurRad="38100" dist="38100" dir="2700000" algn="tl">
                  <a:srgbClr val="000000">
                    <a:alpha val="43137"/>
                  </a:srgbClr>
                </a:outerShdw>
              </a:effectLst>
            </a:endParaRPr>
          </a:p>
          <a:p>
            <a:endParaRPr lang="en-US"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838200"/>
          </a:xfrm>
        </p:spPr>
        <p:txBody>
          <a:bodyPr>
            <a:noAutofit/>
          </a:bodyPr>
          <a:lstStyle/>
          <a:p>
            <a:pPr lvl="1" algn="l" rtl="0">
              <a:spcBef>
                <a:spcPct val="0"/>
              </a:spcBef>
            </a:pPr>
            <a:r>
              <a:rPr lang="en-US" sz="3600" b="1" dirty="0" smtClean="0">
                <a:solidFill>
                  <a:srgbClr val="00B050"/>
                </a:solidFill>
              </a:rPr>
              <a:t>2.2 Components </a:t>
            </a:r>
            <a:r>
              <a:rPr lang="en-US" sz="3600" b="1" dirty="0">
                <a:solidFill>
                  <a:srgbClr val="00B050"/>
                </a:solidFill>
              </a:rPr>
              <a:t>of Computer </a:t>
            </a:r>
            <a:r>
              <a:rPr lang="en-US" sz="3600" b="1" dirty="0" smtClean="0">
                <a:solidFill>
                  <a:srgbClr val="00B050"/>
                </a:solidFill>
              </a:rPr>
              <a:t>System</a:t>
            </a:r>
            <a:endParaRPr lang="en-US" sz="3600" dirty="0">
              <a:solidFill>
                <a:srgbClr val="00B050"/>
              </a:solidFill>
            </a:endParaRPr>
          </a:p>
        </p:txBody>
      </p:sp>
      <p:sp>
        <p:nvSpPr>
          <p:cNvPr id="3" name="Content Placeholder 2"/>
          <p:cNvSpPr>
            <a:spLocks noGrp="1"/>
          </p:cNvSpPr>
          <p:nvPr>
            <p:ph idx="1"/>
          </p:nvPr>
        </p:nvSpPr>
        <p:spPr>
          <a:xfrm>
            <a:off x="304800" y="836712"/>
            <a:ext cx="8458200" cy="6021288"/>
          </a:xfrm>
        </p:spPr>
        <p:txBody>
          <a:bodyPr>
            <a:normAutofit/>
          </a:bodyPr>
          <a:lstStyle/>
          <a:p>
            <a:r>
              <a:rPr lang="en-US" sz="3600" dirty="0" smtClean="0"/>
              <a:t>Computer system is a system that has </a:t>
            </a:r>
            <a:r>
              <a:rPr lang="en-US" sz="4000" b="1" dirty="0" smtClean="0">
                <a:solidFill>
                  <a:srgbClr val="FF0000"/>
                </a:solidFill>
                <a:effectLst>
                  <a:outerShdw blurRad="38100" dist="38100" dir="2700000" algn="tl">
                    <a:srgbClr val="000000">
                      <a:alpha val="43137"/>
                    </a:srgbClr>
                  </a:outerShdw>
                </a:effectLst>
              </a:rPr>
              <a:t>two</a:t>
            </a:r>
            <a:r>
              <a:rPr lang="en-US" sz="4000" dirty="0" smtClean="0">
                <a:effectLst>
                  <a:outerShdw blurRad="38100" dist="38100" dir="2700000" algn="tl">
                    <a:srgbClr val="000000">
                      <a:alpha val="43137"/>
                    </a:srgbClr>
                  </a:outerShdw>
                </a:effectLst>
              </a:rPr>
              <a:t> </a:t>
            </a:r>
            <a:r>
              <a:rPr lang="en-US" sz="3600" dirty="0" smtClean="0"/>
              <a:t>fundamental components: </a:t>
            </a:r>
          </a:p>
          <a:p>
            <a:pPr lvl="1"/>
            <a:r>
              <a:rPr lang="en-US" sz="3200" i="1" dirty="0" smtClean="0"/>
              <a:t>Hardware</a:t>
            </a:r>
            <a:r>
              <a:rPr lang="en-US" sz="3200" b="1" dirty="0" smtClean="0"/>
              <a:t> </a:t>
            </a:r>
            <a:r>
              <a:rPr lang="en-US" sz="3200" dirty="0" smtClean="0"/>
              <a:t>component and </a:t>
            </a:r>
          </a:p>
          <a:p>
            <a:pPr lvl="1"/>
            <a:r>
              <a:rPr lang="en-US" sz="3200" i="1" dirty="0" smtClean="0"/>
              <a:t>Software</a:t>
            </a:r>
            <a:r>
              <a:rPr lang="en-US" sz="3200" dirty="0" smtClean="0"/>
              <a:t> component.</a:t>
            </a:r>
          </a:p>
          <a:p>
            <a:r>
              <a:rPr lang="en-US" sz="3600" dirty="0" smtClean="0"/>
              <a:t>The primary purpose of computer systems in most businesses today is to transform data into information that can be used by people to make decisions, sell products, and perform a variety of other activities. </a:t>
            </a:r>
            <a:endParaRPr lang="en-US" sz="36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normAutofit fontScale="90000"/>
          </a:bodyPr>
          <a:lstStyle/>
          <a:p>
            <a:r>
              <a:rPr lang="en-US" sz="3200" b="1" dirty="0" smtClean="0">
                <a:solidFill>
                  <a:srgbClr val="00B050"/>
                </a:solidFill>
              </a:rPr>
              <a:t/>
            </a:r>
            <a:br>
              <a:rPr lang="en-US" sz="3200" b="1" dirty="0" smtClean="0">
                <a:solidFill>
                  <a:srgbClr val="00B050"/>
                </a:solidFill>
              </a:rPr>
            </a:br>
            <a:r>
              <a:rPr lang="en-US" sz="3200" b="1" dirty="0" smtClean="0">
                <a:solidFill>
                  <a:srgbClr val="00B050"/>
                </a:solidFill>
              </a:rPr>
              <a:t/>
            </a:r>
            <a:br>
              <a:rPr lang="en-US" sz="3200" b="1" dirty="0" smtClean="0">
                <a:solidFill>
                  <a:srgbClr val="00B050"/>
                </a:solidFill>
              </a:rPr>
            </a:br>
            <a:r>
              <a:rPr lang="en-US" sz="3200" b="1" dirty="0" smtClean="0">
                <a:solidFill>
                  <a:srgbClr val="00B050"/>
                </a:solidFill>
              </a:rPr>
              <a:t>2.2 Components of Computer System</a:t>
            </a:r>
            <a:endParaRPr lang="en-US" dirty="0"/>
          </a:p>
        </p:txBody>
      </p:sp>
      <p:sp>
        <p:nvSpPr>
          <p:cNvPr id="3" name="Content Placeholder 2"/>
          <p:cNvSpPr>
            <a:spLocks noGrp="1"/>
          </p:cNvSpPr>
          <p:nvPr>
            <p:ph idx="1"/>
          </p:nvPr>
        </p:nvSpPr>
        <p:spPr>
          <a:xfrm>
            <a:off x="228600" y="838200"/>
            <a:ext cx="8534400" cy="6019800"/>
          </a:xfrm>
        </p:spPr>
        <p:txBody>
          <a:bodyPr>
            <a:noAutofit/>
          </a:bodyPr>
          <a:lstStyle/>
          <a:p>
            <a:r>
              <a:rPr lang="en-US" sz="3600" b="1" dirty="0" smtClean="0">
                <a:solidFill>
                  <a:srgbClr val="92D050"/>
                </a:solidFill>
              </a:rPr>
              <a:t>Data</a:t>
            </a:r>
            <a:r>
              <a:rPr lang="en-US" sz="3600" dirty="0" smtClean="0"/>
              <a:t> can be considered the raw material - whether in </a:t>
            </a:r>
            <a:r>
              <a:rPr lang="en-US" sz="3600" dirty="0" smtClean="0">
                <a:solidFill>
                  <a:srgbClr val="FF0000"/>
                </a:solidFill>
              </a:rPr>
              <a:t>paper, electronic, or other form</a:t>
            </a:r>
            <a:r>
              <a:rPr lang="en-US" sz="3600" dirty="0" smtClean="0"/>
              <a:t> - that is processed by the computer. </a:t>
            </a:r>
          </a:p>
          <a:p>
            <a:r>
              <a:rPr lang="en-US" sz="3600" dirty="0" smtClean="0"/>
              <a:t>In other words, data consists of the raw facts and figures that are processed into information. </a:t>
            </a:r>
          </a:p>
          <a:p>
            <a:r>
              <a:rPr lang="en-US" sz="3600" b="1" dirty="0" smtClean="0">
                <a:solidFill>
                  <a:srgbClr val="92D050"/>
                </a:solidFill>
              </a:rPr>
              <a:t>Information</a:t>
            </a:r>
            <a:r>
              <a:rPr lang="en-US" sz="3600" dirty="0" smtClean="0"/>
              <a:t> is summarized data or otherwise manipulated (processed) data.</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400800"/>
          </a:xfrm>
        </p:spPr>
        <p:txBody>
          <a:bodyPr>
            <a:normAutofit/>
          </a:bodyPr>
          <a:lstStyle/>
          <a:p>
            <a:r>
              <a:rPr lang="en-US" sz="3600" b="1" i="1" dirty="0" smtClean="0">
                <a:solidFill>
                  <a:srgbClr val="FF0000"/>
                </a:solidFill>
              </a:rPr>
              <a:t>Hardware</a:t>
            </a:r>
            <a:r>
              <a:rPr lang="en-US" sz="3600" dirty="0" smtClean="0"/>
              <a:t> </a:t>
            </a:r>
            <a:r>
              <a:rPr lang="en-US" sz="2800" dirty="0" smtClean="0"/>
              <a:t>is the physical component of the computer system that we can see, touch and sense. </a:t>
            </a:r>
          </a:p>
          <a:p>
            <a:r>
              <a:rPr lang="en-US" sz="2800" dirty="0" smtClean="0"/>
              <a:t>It includes devices the computer system use to </a:t>
            </a:r>
            <a:r>
              <a:rPr lang="en-US" sz="2800" dirty="0" smtClean="0">
                <a:solidFill>
                  <a:srgbClr val="00B0F0"/>
                </a:solidFill>
              </a:rPr>
              <a:t>interact with the external world, to process the data it has received, to store the data it has received and processed. </a:t>
            </a:r>
          </a:p>
          <a:p>
            <a:r>
              <a:rPr lang="en-US" sz="3600" b="1" i="1" dirty="0" smtClean="0">
                <a:solidFill>
                  <a:srgbClr val="FF0000"/>
                </a:solidFill>
              </a:rPr>
              <a:t>Software</a:t>
            </a:r>
            <a:r>
              <a:rPr lang="en-US" sz="2800" dirty="0" smtClean="0"/>
              <a:t>, on the other hand, is the set of instructions that tell the hardware how to perform a task. </a:t>
            </a:r>
          </a:p>
          <a:p>
            <a:r>
              <a:rPr lang="en-US" sz="2800" dirty="0" smtClean="0"/>
              <a:t>Without software, the hardware is useless. Hardware and Software are analogous to </a:t>
            </a:r>
            <a:r>
              <a:rPr lang="en-US" sz="2800" i="1" dirty="0" smtClean="0"/>
              <a:t>Flesh</a:t>
            </a:r>
            <a:r>
              <a:rPr lang="en-US" sz="2800" dirty="0" smtClean="0"/>
              <a:t> and </a:t>
            </a:r>
            <a:r>
              <a:rPr lang="en-US" sz="2800" i="1" dirty="0" smtClean="0"/>
              <a:t>Soul</a:t>
            </a:r>
            <a:r>
              <a:rPr lang="en-US" sz="2800" dirty="0" smtClean="0"/>
              <a:t> of human beings respectively.</a:t>
            </a:r>
          </a:p>
          <a:p>
            <a:endParaRPr lang="en-US" sz="28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14400"/>
          </a:xfrm>
        </p:spPr>
        <p:txBody>
          <a:bodyPr>
            <a:normAutofit fontScale="90000"/>
          </a:bodyPr>
          <a:lstStyle/>
          <a:p>
            <a:pPr algn="l"/>
            <a:r>
              <a:rPr lang="en-US" dirty="0" smtClean="0">
                <a:solidFill>
                  <a:srgbClr val="00B050"/>
                </a:solidFill>
                <a:latin typeface="Andalus" pitchFamily="18" charset="-78"/>
                <a:cs typeface="Andalus" pitchFamily="18" charset="-78"/>
              </a:rPr>
              <a:t>The difference b/n data and information</a:t>
            </a:r>
            <a:endParaRPr lang="en-US" dirty="0">
              <a:solidFill>
                <a:srgbClr val="00B050"/>
              </a:solidFill>
              <a:latin typeface="Andalus" pitchFamily="18" charset="-78"/>
              <a:cs typeface="Andalus" pitchFamily="18" charset="-78"/>
            </a:endParaRPr>
          </a:p>
        </p:txBody>
      </p:sp>
      <p:sp>
        <p:nvSpPr>
          <p:cNvPr id="3" name="Content Placeholder 2"/>
          <p:cNvSpPr>
            <a:spLocks noGrp="1"/>
          </p:cNvSpPr>
          <p:nvPr>
            <p:ph idx="1"/>
          </p:nvPr>
        </p:nvSpPr>
        <p:spPr>
          <a:xfrm>
            <a:off x="0" y="1447800"/>
            <a:ext cx="8991600" cy="5410200"/>
          </a:xfrm>
        </p:spPr>
        <p:txBody>
          <a:bodyPr>
            <a:normAutofit/>
          </a:bodyPr>
          <a:lstStyle/>
          <a:p>
            <a:pPr lvl="0">
              <a:buFont typeface="Wingdings" pitchFamily="2" charset="2"/>
              <a:buChar char="Ø"/>
            </a:pPr>
            <a:r>
              <a:rPr lang="en-US" b="1" dirty="0" smtClean="0">
                <a:latin typeface="Times New Roman" pitchFamily="18" charset="0"/>
                <a:cs typeface="Times New Roman" pitchFamily="18" charset="0"/>
              </a:rPr>
              <a:t>Data</a:t>
            </a:r>
            <a:r>
              <a:rPr lang="en-US" dirty="0" smtClean="0">
                <a:latin typeface="Times New Roman" pitchFamily="18" charset="0"/>
                <a:cs typeface="Times New Roman" pitchFamily="18" charset="0"/>
              </a:rPr>
              <a:t> are raw (unprocessed) facts about people, objects, events in an organization</a:t>
            </a:r>
          </a:p>
          <a:p>
            <a:pPr lvl="2">
              <a:buFont typeface="Wingdings" pitchFamily="2" charset="2"/>
              <a:buChar char="Ø"/>
            </a:pPr>
            <a:r>
              <a:rPr lang="en-US" sz="3200" dirty="0" smtClean="0">
                <a:latin typeface="Times New Roman" pitchFamily="18" charset="0"/>
                <a:cs typeface="Times New Roman" pitchFamily="18" charset="0"/>
              </a:rPr>
              <a:t>(Ex. all the sales orders for the year)</a:t>
            </a:r>
          </a:p>
          <a:p>
            <a:pPr>
              <a:buNone/>
            </a:pPr>
            <a:endParaRPr lang="en-US" b="1" dirty="0" smtClean="0">
              <a:latin typeface="Times New Roman" pitchFamily="18" charset="0"/>
              <a:cs typeface="Times New Roman" pitchFamily="18" charset="0"/>
            </a:endParaRPr>
          </a:p>
          <a:p>
            <a:pPr>
              <a:buFont typeface="Wingdings" pitchFamily="2" charset="2"/>
              <a:buChar char="Ø"/>
            </a:pPr>
            <a:r>
              <a:rPr lang="en-US" b="1" dirty="0" smtClean="0">
                <a:latin typeface="Times New Roman" pitchFamily="18" charset="0"/>
                <a:cs typeface="Times New Roman" pitchFamily="18" charset="0"/>
              </a:rPr>
              <a:t>Information </a:t>
            </a:r>
            <a:r>
              <a:rPr lang="en-US" dirty="0" smtClean="0">
                <a:latin typeface="Times New Roman" pitchFamily="18" charset="0"/>
                <a:cs typeface="Times New Roman" pitchFamily="18" charset="0"/>
              </a:rPr>
              <a:t>is data that have been processed and presented in a form suitable for human interpretation.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normAutofit/>
          </a:bodyPr>
          <a:lstStyle/>
          <a:p>
            <a:pPr lvl="1" algn="l" rtl="0">
              <a:spcBef>
                <a:spcPct val="0"/>
              </a:spcBef>
            </a:pPr>
            <a:r>
              <a:rPr lang="en-US" sz="3600" b="1" dirty="0" smtClean="0">
                <a:solidFill>
                  <a:srgbClr val="00B0F0"/>
                </a:solidFill>
              </a:rPr>
              <a:t>2.3 Hardware Component</a:t>
            </a:r>
            <a:endParaRPr lang="en-US" sz="3600" dirty="0">
              <a:solidFill>
                <a:srgbClr val="00B0F0"/>
              </a:solidFill>
            </a:endParaRPr>
          </a:p>
        </p:txBody>
      </p:sp>
      <p:sp>
        <p:nvSpPr>
          <p:cNvPr id="3" name="Content Placeholder 2"/>
          <p:cNvSpPr>
            <a:spLocks noGrp="1"/>
          </p:cNvSpPr>
          <p:nvPr>
            <p:ph idx="1"/>
          </p:nvPr>
        </p:nvSpPr>
        <p:spPr>
          <a:xfrm>
            <a:off x="0" y="838200"/>
            <a:ext cx="8610600" cy="5791200"/>
          </a:xfrm>
        </p:spPr>
        <p:txBody>
          <a:bodyPr>
            <a:normAutofit lnSpcReduction="10000"/>
          </a:bodyPr>
          <a:lstStyle/>
          <a:p>
            <a:pPr lvl="2"/>
            <a:r>
              <a:rPr lang="en-US" sz="6000" b="1" dirty="0" smtClean="0">
                <a:solidFill>
                  <a:srgbClr val="FFC000"/>
                </a:solidFill>
              </a:rPr>
              <a:t>Input devices</a:t>
            </a:r>
            <a:endParaRPr lang="en-US" sz="5400" dirty="0" smtClean="0">
              <a:solidFill>
                <a:srgbClr val="FFC000"/>
              </a:solidFill>
            </a:endParaRPr>
          </a:p>
          <a:p>
            <a:r>
              <a:rPr lang="en-US" sz="3600" dirty="0" smtClean="0"/>
              <a:t>The function of input devices is to accept data and convert it into a form suitable for computer processing. </a:t>
            </a:r>
          </a:p>
          <a:p>
            <a:r>
              <a:rPr lang="en-US" sz="3600" dirty="0" smtClean="0"/>
              <a:t>In other words, input hardware allows people to put data into the computer in a form that the computer can use. </a:t>
            </a:r>
          </a:p>
          <a:p>
            <a:pPr lvl="1"/>
            <a:r>
              <a:rPr lang="en-US" sz="3200" dirty="0" smtClean="0"/>
              <a:t>It may include: </a:t>
            </a:r>
            <a:r>
              <a:rPr lang="en-US" sz="3200" i="1" dirty="0" smtClean="0">
                <a:solidFill>
                  <a:srgbClr val="002060"/>
                </a:solidFill>
                <a:effectLst>
                  <a:outerShdw blurRad="38100" dist="38100" dir="2700000" algn="tl">
                    <a:srgbClr val="000000">
                      <a:alpha val="43137"/>
                    </a:srgbClr>
                  </a:outerShdw>
                </a:effectLst>
              </a:rPr>
              <a:t>keyboard, mouse, scanner, Joystick, Microphone, Touch screen, Touch pad, Track ball,</a:t>
            </a:r>
            <a:r>
              <a:rPr lang="en-US" sz="2800" i="1" dirty="0" smtClean="0">
                <a:solidFill>
                  <a:srgbClr val="002060"/>
                </a:solidFill>
                <a:effectLst>
                  <a:outerShdw blurRad="38100" dist="38100" dir="2700000" algn="tl">
                    <a:srgbClr val="000000">
                      <a:alpha val="43137"/>
                    </a:srgbClr>
                  </a:outerShdw>
                </a:effectLst>
              </a:rPr>
              <a:t> Light pen </a:t>
            </a:r>
            <a:r>
              <a:rPr lang="en-US" sz="3200" i="1" dirty="0" smtClean="0">
                <a:solidFill>
                  <a:srgbClr val="002060"/>
                </a:solidFill>
                <a:effectLst>
                  <a:outerShdw blurRad="38100" dist="38100" dir="2700000" algn="tl">
                    <a:srgbClr val="000000">
                      <a:alpha val="43137"/>
                    </a:srgbClr>
                  </a:outerShdw>
                </a:effectLst>
              </a:rPr>
              <a:t>and so on.</a:t>
            </a:r>
          </a:p>
          <a:p>
            <a:endParaRPr lang="en-US" sz="36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normAutofit/>
          </a:bodyPr>
          <a:lstStyle/>
          <a:p>
            <a:pPr lvl="2" algn="ctr" rtl="0">
              <a:spcBef>
                <a:spcPct val="0"/>
              </a:spcBef>
            </a:pPr>
            <a:r>
              <a:rPr lang="en-US" sz="3600" b="1" dirty="0" smtClean="0">
                <a:solidFill>
                  <a:srgbClr val="FFC000"/>
                </a:solidFill>
              </a:rPr>
              <a:t>1. Keyboard</a:t>
            </a:r>
            <a:endParaRPr lang="en-US" dirty="0">
              <a:solidFill>
                <a:srgbClr val="FFC000"/>
              </a:solidFill>
            </a:endParaRPr>
          </a:p>
        </p:txBody>
      </p:sp>
      <p:sp>
        <p:nvSpPr>
          <p:cNvPr id="3" name="Content Placeholder 2"/>
          <p:cNvSpPr>
            <a:spLocks noGrp="1"/>
          </p:cNvSpPr>
          <p:nvPr>
            <p:ph idx="1"/>
          </p:nvPr>
        </p:nvSpPr>
        <p:spPr>
          <a:xfrm>
            <a:off x="228600" y="838200"/>
            <a:ext cx="8458200" cy="6019800"/>
          </a:xfrm>
        </p:spPr>
        <p:txBody>
          <a:bodyPr>
            <a:noAutofit/>
          </a:bodyPr>
          <a:lstStyle/>
          <a:p>
            <a:r>
              <a:rPr lang="en-US" sz="2800" dirty="0" smtClean="0">
                <a:latin typeface="Times New Roman" pitchFamily="18" charset="0"/>
                <a:cs typeface="Times New Roman" pitchFamily="18" charset="0"/>
              </a:rPr>
              <a:t>is a peripheral modeled after the typewriter keyboard.</a:t>
            </a:r>
          </a:p>
          <a:p>
            <a:pPr lvl="1"/>
            <a:r>
              <a:rPr lang="en-US" sz="2400" dirty="0" smtClean="0">
                <a:latin typeface="Times New Roman" pitchFamily="18" charset="0"/>
                <a:cs typeface="Times New Roman" pitchFamily="18" charset="0"/>
              </a:rPr>
              <a:t>are designed for the input of text and characters and also to control the operation of a computer.</a:t>
            </a:r>
          </a:p>
          <a:p>
            <a:pPr lvl="1"/>
            <a:r>
              <a:rPr lang="en-US" sz="2400" dirty="0" smtClean="0">
                <a:latin typeface="Times New Roman" pitchFamily="18" charset="0"/>
                <a:cs typeface="Times New Roman" pitchFamily="18" charset="0"/>
              </a:rPr>
              <a:t>arrangement of rectangular or near-rectangular buttons, or "keys". </a:t>
            </a:r>
          </a:p>
          <a:p>
            <a:pPr lvl="1"/>
            <a:r>
              <a:rPr lang="en-US" sz="2400" dirty="0" smtClean="0">
                <a:latin typeface="Times New Roman" pitchFamily="18" charset="0"/>
                <a:cs typeface="Times New Roman" pitchFamily="18" charset="0"/>
              </a:rPr>
              <a:t>Typically have characters </a:t>
            </a:r>
            <a:r>
              <a:rPr lang="en-US" sz="2400" b="1" dirty="0" smtClean="0">
                <a:latin typeface="Times New Roman" pitchFamily="18" charset="0"/>
                <a:cs typeface="Times New Roman" pitchFamily="18" charset="0"/>
              </a:rPr>
              <a:t>engraved</a:t>
            </a:r>
            <a:r>
              <a:rPr lang="en-US" sz="2400" dirty="0" smtClean="0">
                <a:latin typeface="Times New Roman" pitchFamily="18" charset="0"/>
                <a:cs typeface="Times New Roman" pitchFamily="18" charset="0"/>
              </a:rPr>
              <a:t> or </a:t>
            </a:r>
            <a:r>
              <a:rPr lang="en-US" sz="2400" b="1" dirty="0" smtClean="0">
                <a:latin typeface="Times New Roman" pitchFamily="18" charset="0"/>
                <a:cs typeface="Times New Roman" pitchFamily="18" charset="0"/>
              </a:rPr>
              <a:t>printed</a:t>
            </a:r>
            <a:r>
              <a:rPr lang="en-US" sz="2400" dirty="0" smtClean="0">
                <a:latin typeface="Times New Roman" pitchFamily="18" charset="0"/>
                <a:cs typeface="Times New Roman" pitchFamily="18" charset="0"/>
              </a:rPr>
              <a:t> on the keys; </a:t>
            </a:r>
          </a:p>
          <a:p>
            <a:pPr lvl="1"/>
            <a:r>
              <a:rPr lang="en-US" sz="2400" dirty="0" smtClean="0">
                <a:latin typeface="Times New Roman" pitchFamily="18" charset="0"/>
                <a:cs typeface="Times New Roman" pitchFamily="18" charset="0"/>
              </a:rPr>
              <a:t>However, to produce some symbols requires pressing and holding several keys simultaneously or in sequence </a:t>
            </a:r>
          </a:p>
          <a:p>
            <a:pPr lvl="1"/>
            <a:r>
              <a:rPr lang="en-US" sz="2400" dirty="0" smtClean="0">
                <a:latin typeface="Times New Roman" pitchFamily="18" charset="0"/>
                <a:cs typeface="Times New Roman" pitchFamily="18" charset="0"/>
              </a:rPr>
              <a:t>Roughly 50% of all keyboard keys produce letters, numbers or signs (characters). </a:t>
            </a:r>
          </a:p>
          <a:p>
            <a:pPr lvl="1"/>
            <a:r>
              <a:rPr lang="en-US" sz="2400" dirty="0" smtClean="0">
                <a:latin typeface="Times New Roman" pitchFamily="18" charset="0"/>
                <a:cs typeface="Times New Roman" pitchFamily="18" charset="0"/>
              </a:rPr>
              <a:t>Other keys can produce actions when pressed</a:t>
            </a:r>
          </a:p>
          <a:p>
            <a:r>
              <a:rPr lang="en-US" sz="3200" b="1" dirty="0" smtClean="0"/>
              <a:t>The keys on the keyboard are grouped according to their functions as follows</a:t>
            </a:r>
            <a:endParaRPr lang="en-US" sz="32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705600"/>
          </a:xfrm>
        </p:spPr>
        <p:txBody>
          <a:bodyPr>
            <a:normAutofit lnSpcReduction="10000"/>
          </a:bodyPr>
          <a:lstStyle/>
          <a:p>
            <a:pPr lvl="3"/>
            <a:r>
              <a:rPr lang="en-US" sz="4000" b="1" dirty="0" smtClean="0">
                <a:solidFill>
                  <a:srgbClr val="FFC000"/>
                </a:solidFill>
              </a:rPr>
              <a:t>Alphanumeric keys</a:t>
            </a:r>
          </a:p>
          <a:p>
            <a:r>
              <a:rPr lang="en-US" sz="3200" dirty="0" smtClean="0"/>
              <a:t>The group of keys that comprises the alphabets, punctuation marks, and digits. </a:t>
            </a:r>
          </a:p>
          <a:p>
            <a:pPr lvl="3"/>
            <a:r>
              <a:rPr lang="en-US" sz="3600" b="1" dirty="0" smtClean="0">
                <a:solidFill>
                  <a:srgbClr val="FFC000"/>
                </a:solidFill>
              </a:rPr>
              <a:t>Function keys</a:t>
            </a:r>
          </a:p>
          <a:p>
            <a:r>
              <a:rPr lang="en-US" sz="3200" dirty="0" smtClean="0"/>
              <a:t>The group of keys found at the top of keyboard labeled from F1 to F12. </a:t>
            </a:r>
          </a:p>
          <a:p>
            <a:pPr lvl="3"/>
            <a:r>
              <a:rPr lang="en-US" sz="3200" b="1" dirty="0" smtClean="0">
                <a:solidFill>
                  <a:srgbClr val="FFC000"/>
                </a:solidFill>
              </a:rPr>
              <a:t>Numeric keys</a:t>
            </a:r>
          </a:p>
          <a:p>
            <a:r>
              <a:rPr lang="en-US" sz="3200" dirty="0" smtClean="0"/>
              <a:t>Found at the right most of the keyboard, is the numeric keypad. </a:t>
            </a:r>
          </a:p>
          <a:p>
            <a:r>
              <a:rPr lang="en-US" sz="3200" dirty="0" smtClean="0"/>
              <a:t>Work with the special key called </a:t>
            </a:r>
            <a:r>
              <a:rPr lang="en-US" sz="2800" b="1" dirty="0" smtClean="0">
                <a:solidFill>
                  <a:srgbClr val="C00000"/>
                </a:solidFill>
                <a:effectLst>
                  <a:outerShdw blurRad="38100" dist="38100" dir="2700000" algn="tl">
                    <a:srgbClr val="000000">
                      <a:alpha val="43137"/>
                    </a:srgbClr>
                  </a:outerShdw>
                </a:effectLst>
              </a:rPr>
              <a:t>NumLock</a:t>
            </a:r>
            <a:r>
              <a:rPr lang="en-US" sz="2800" dirty="0" smtClean="0">
                <a:effectLst>
                  <a:outerShdw blurRad="38100" dist="38100" dir="2700000" algn="tl">
                    <a:srgbClr val="000000">
                      <a:alpha val="43137"/>
                    </a:srgbClr>
                  </a:outerShdw>
                </a:effectLst>
              </a:rPr>
              <a:t> </a:t>
            </a:r>
            <a:r>
              <a:rPr lang="en-US" sz="3200" dirty="0" smtClean="0"/>
              <a:t>– located at the left-top corner of the numeric keypad. </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629400"/>
          </a:xfrm>
        </p:spPr>
        <p:txBody>
          <a:bodyPr>
            <a:normAutofit fontScale="85000" lnSpcReduction="20000"/>
          </a:bodyPr>
          <a:lstStyle/>
          <a:p>
            <a:pPr lvl="3"/>
            <a:r>
              <a:rPr lang="en-US" sz="2900" b="1" dirty="0" smtClean="0">
                <a:solidFill>
                  <a:srgbClr val="FFC000"/>
                </a:solidFill>
              </a:rPr>
              <a:t>Cursor movement keys</a:t>
            </a:r>
          </a:p>
          <a:p>
            <a:r>
              <a:rPr lang="en-US" dirty="0" smtClean="0"/>
              <a:t>The Cursor, also called the insertion point, is the symbol on the display screen that shows where data may be entered next.  </a:t>
            </a:r>
          </a:p>
          <a:p>
            <a:r>
              <a:rPr lang="en-US" dirty="0" smtClean="0"/>
              <a:t>The cursor movement keys, or arrow keys, are used to move the cursor around the text on the screen.  </a:t>
            </a:r>
          </a:p>
          <a:p>
            <a:pPr lvl="3"/>
            <a:r>
              <a:rPr lang="en-US" sz="3100" b="1" dirty="0" smtClean="0">
                <a:solidFill>
                  <a:srgbClr val="FFC000"/>
                </a:solidFill>
              </a:rPr>
              <a:t>Editing keys</a:t>
            </a:r>
          </a:p>
          <a:p>
            <a:r>
              <a:rPr lang="en-US" dirty="0" smtClean="0"/>
              <a:t>Are the keys which are used to make our text stylish. </a:t>
            </a:r>
          </a:p>
          <a:p>
            <a:r>
              <a:rPr lang="en-US" dirty="0" smtClean="0"/>
              <a:t>They change what has been entered. </a:t>
            </a:r>
          </a:p>
          <a:p>
            <a:r>
              <a:rPr lang="en-US" dirty="0" smtClean="0"/>
              <a:t>Include: - Spacebar, Enter (Return), Delete, Backspace, etc.</a:t>
            </a:r>
          </a:p>
          <a:p>
            <a:pPr lvl="3"/>
            <a:r>
              <a:rPr lang="en-US" sz="2600" b="1" dirty="0" smtClean="0">
                <a:solidFill>
                  <a:srgbClr val="FFC000"/>
                </a:solidFill>
              </a:rPr>
              <a:t>Special keys</a:t>
            </a:r>
          </a:p>
          <a:p>
            <a:r>
              <a:rPr lang="en-US" dirty="0" smtClean="0"/>
              <a:t>Are keys that are used to execute some commands. </a:t>
            </a:r>
          </a:p>
          <a:p>
            <a:r>
              <a:rPr lang="en-US" dirty="0" smtClean="0"/>
              <a:t>They also work in combination with other keys to execute commands. </a:t>
            </a:r>
          </a:p>
          <a:p>
            <a:r>
              <a:rPr lang="en-US" dirty="0" smtClean="0"/>
              <a:t>These keys include: Shift, Alt, Ctrl etc</a:t>
            </a:r>
          </a:p>
          <a:p>
            <a:endParaRPr lang="en-US"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noAutofit/>
          </a:bodyPr>
          <a:lstStyle/>
          <a:p>
            <a:pPr lvl="3" algn="ctr" rtl="0">
              <a:spcBef>
                <a:spcPct val="0"/>
              </a:spcBef>
            </a:pPr>
            <a:r>
              <a:rPr lang="en-US" sz="5400" b="1" dirty="0" smtClean="0">
                <a:solidFill>
                  <a:srgbClr val="FFC000"/>
                </a:solidFill>
              </a:rPr>
              <a:t>Mouse</a:t>
            </a:r>
            <a:endParaRPr lang="en-US" sz="5400" b="1" dirty="0">
              <a:solidFill>
                <a:srgbClr val="FFC000"/>
              </a:solidFill>
            </a:endParaRPr>
          </a:p>
        </p:txBody>
      </p:sp>
      <p:sp>
        <p:nvSpPr>
          <p:cNvPr id="3" name="Content Placeholder 2"/>
          <p:cNvSpPr>
            <a:spLocks noGrp="1"/>
          </p:cNvSpPr>
          <p:nvPr>
            <p:ph idx="1"/>
          </p:nvPr>
        </p:nvSpPr>
        <p:spPr>
          <a:xfrm>
            <a:off x="0" y="533400"/>
            <a:ext cx="8915400" cy="6324600"/>
          </a:xfrm>
        </p:spPr>
        <p:txBody>
          <a:bodyPr>
            <a:noAutofit/>
          </a:bodyPr>
          <a:lstStyle/>
          <a:p>
            <a:r>
              <a:rPr lang="en-US" sz="2800" dirty="0" smtClean="0"/>
              <a:t>Is  a device that is rolled on a desktop to direct a pointer on the computer’s display screen. </a:t>
            </a:r>
          </a:p>
          <a:p>
            <a:r>
              <a:rPr lang="en-US" sz="2800" dirty="0" smtClean="0"/>
              <a:t>The pointer is a symbol, usually an arrow that is used to </a:t>
            </a:r>
          </a:p>
          <a:p>
            <a:pPr lvl="1"/>
            <a:r>
              <a:rPr lang="en-US" sz="2400" b="1" dirty="0" smtClean="0">
                <a:effectLst>
                  <a:outerShdw blurRad="38100" dist="38100" dir="2700000" algn="tl">
                    <a:srgbClr val="000000">
                      <a:alpha val="43137"/>
                    </a:srgbClr>
                  </a:outerShdw>
                </a:effectLst>
              </a:rPr>
              <a:t>select items from lists (menus) on the screen or </a:t>
            </a:r>
          </a:p>
          <a:p>
            <a:pPr lvl="1"/>
            <a:r>
              <a:rPr lang="en-US" sz="2400" b="1" dirty="0" smtClean="0">
                <a:effectLst>
                  <a:outerShdw blurRad="38100" dist="38100" dir="2700000" algn="tl">
                    <a:srgbClr val="000000">
                      <a:alpha val="43137"/>
                    </a:srgbClr>
                  </a:outerShdw>
                </a:effectLst>
              </a:rPr>
              <a:t>to position the cursor. </a:t>
            </a:r>
          </a:p>
          <a:p>
            <a:r>
              <a:rPr lang="en-US" sz="2800" dirty="0" smtClean="0"/>
              <a:t>Mouse consists of:</a:t>
            </a:r>
          </a:p>
          <a:p>
            <a:pPr lvl="4"/>
            <a:r>
              <a:rPr lang="en-US" sz="1800" b="1" dirty="0" smtClean="0">
                <a:solidFill>
                  <a:srgbClr val="FF0000"/>
                </a:solidFill>
              </a:rPr>
              <a:t>Primary button (Left button)  </a:t>
            </a:r>
          </a:p>
          <a:p>
            <a:pPr lvl="4"/>
            <a:r>
              <a:rPr lang="en-US" sz="1800" b="1" dirty="0" smtClean="0">
                <a:solidFill>
                  <a:srgbClr val="FF0000"/>
                </a:solidFill>
              </a:rPr>
              <a:t>Secondary button (Right Button)</a:t>
            </a:r>
          </a:p>
          <a:p>
            <a:r>
              <a:rPr lang="en-US" sz="2800" dirty="0" smtClean="0"/>
              <a:t>The following operations can be performed using the mouse.</a:t>
            </a:r>
          </a:p>
          <a:p>
            <a:pPr lvl="4"/>
            <a:r>
              <a:rPr lang="en-US" sz="1800" b="1" dirty="0" smtClean="0">
                <a:effectLst>
                  <a:outerShdw blurRad="38100" dist="38100" dir="2700000" algn="tl">
                    <a:srgbClr val="000000">
                      <a:alpha val="43137"/>
                    </a:srgbClr>
                  </a:outerShdw>
                </a:effectLst>
              </a:rPr>
              <a:t>Selection (Single click)</a:t>
            </a:r>
          </a:p>
          <a:p>
            <a:pPr lvl="4"/>
            <a:r>
              <a:rPr lang="en-US" sz="1800" b="1" dirty="0" smtClean="0">
                <a:effectLst>
                  <a:outerShdw blurRad="38100" dist="38100" dir="2700000" algn="tl">
                    <a:srgbClr val="000000">
                      <a:alpha val="43137"/>
                    </a:srgbClr>
                  </a:outerShdw>
                </a:effectLst>
              </a:rPr>
              <a:t>Giving Commands (Double click)</a:t>
            </a:r>
          </a:p>
          <a:p>
            <a:pPr lvl="4"/>
            <a:r>
              <a:rPr lang="en-US" sz="1800" b="1" dirty="0" smtClean="0">
                <a:effectLst>
                  <a:outerShdw blurRad="38100" dist="38100" dir="2700000" algn="tl">
                    <a:srgbClr val="000000">
                      <a:alpha val="43137"/>
                    </a:srgbClr>
                  </a:outerShdw>
                </a:effectLst>
              </a:rPr>
              <a:t>Dragging Objects (By pressing mouse button and moving the mouse)</a:t>
            </a:r>
          </a:p>
          <a:p>
            <a:pPr lvl="4"/>
            <a:r>
              <a:rPr lang="en-US" sz="1800" b="1" dirty="0" smtClean="0">
                <a:effectLst>
                  <a:outerShdw blurRad="38100" dist="38100" dir="2700000" algn="tl">
                    <a:srgbClr val="000000">
                      <a:alpha val="43137"/>
                    </a:srgbClr>
                  </a:outerShdw>
                </a:effectLst>
              </a:rPr>
              <a:t>Dropping Objects (By releasing mouse button)</a:t>
            </a:r>
          </a:p>
          <a:p>
            <a:endParaRPr lang="en-US" sz="28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normAutofit fontScale="90000"/>
          </a:bodyPr>
          <a:lstStyle/>
          <a:p>
            <a:pPr lvl="3" algn="ctr" rtl="0">
              <a:spcBef>
                <a:spcPct val="0"/>
              </a:spcBef>
            </a:pPr>
            <a:r>
              <a:rPr lang="en-US" sz="4400" b="1" dirty="0" smtClean="0">
                <a:solidFill>
                  <a:srgbClr val="00B050"/>
                </a:solidFill>
                <a:effectLst>
                  <a:outerShdw blurRad="38100" dist="38100" dir="2700000" algn="tl">
                    <a:srgbClr val="000000">
                      <a:alpha val="43137"/>
                    </a:srgbClr>
                  </a:outerShdw>
                </a:effectLst>
              </a:rPr>
              <a:t>Scanner</a:t>
            </a:r>
            <a:endParaRPr lang="en-US"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09600"/>
            <a:ext cx="8915400" cy="6096000"/>
          </a:xfrm>
        </p:spPr>
        <p:txBody>
          <a:bodyPr>
            <a:noAutofit/>
          </a:bodyPr>
          <a:lstStyle/>
          <a:p>
            <a:r>
              <a:rPr lang="en-US" sz="4000" b="1" dirty="0" smtClean="0">
                <a:solidFill>
                  <a:srgbClr val="00B050"/>
                </a:solidFill>
                <a:effectLst>
                  <a:outerShdw blurRad="38100" dist="38100" dir="2700000" algn="tl">
                    <a:srgbClr val="000000">
                      <a:alpha val="43137"/>
                    </a:srgbClr>
                  </a:outerShdw>
                </a:effectLst>
                <a:latin typeface="Adobe Thai" pitchFamily="18" charset="-34"/>
                <a:cs typeface="Adobe Thai" pitchFamily="18" charset="-34"/>
              </a:rPr>
              <a:t>Scanners</a:t>
            </a:r>
            <a:r>
              <a:rPr lang="en-US" sz="4000" dirty="0" smtClean="0">
                <a:effectLst>
                  <a:outerShdw blurRad="38100" dist="38100" dir="2700000" algn="tl">
                    <a:srgbClr val="000000">
                      <a:alpha val="43137"/>
                    </a:srgbClr>
                  </a:outerShdw>
                </a:effectLst>
                <a:latin typeface="Adobe Thai" pitchFamily="18" charset="-34"/>
                <a:cs typeface="Adobe Thai" pitchFamily="18" charset="-34"/>
              </a:rPr>
              <a:t> - translate images of text, drawings and 				photos into digital form. </a:t>
            </a:r>
          </a:p>
          <a:p>
            <a:r>
              <a:rPr lang="en-US" sz="4000" dirty="0" smtClean="0">
                <a:effectLst>
                  <a:outerShdw blurRad="38100" dist="38100" dir="2700000" algn="tl">
                    <a:srgbClr val="000000">
                      <a:alpha val="43137"/>
                    </a:srgbClr>
                  </a:outerShdw>
                </a:effectLst>
                <a:latin typeface="Adobe Thai" pitchFamily="18" charset="-34"/>
                <a:cs typeface="Adobe Thai" pitchFamily="18" charset="-34"/>
              </a:rPr>
              <a:t>The images can then be processed by a computer, </a:t>
            </a:r>
            <a:r>
              <a:rPr lang="en-US" sz="4000" i="1" dirty="0" smtClean="0">
                <a:effectLst>
                  <a:outerShdw blurRad="38100" dist="38100" dir="2700000" algn="tl">
                    <a:srgbClr val="000000">
                      <a:alpha val="43137"/>
                    </a:srgbClr>
                  </a:outerShdw>
                </a:effectLst>
                <a:latin typeface="Adobe Thai" pitchFamily="18" charset="-34"/>
                <a:cs typeface="Adobe Thai" pitchFamily="18" charset="-34"/>
              </a:rPr>
              <a:t>displayed on a monitor, inserted in documents, stored on a storage device, or transmitted to another computer. </a:t>
            </a:r>
          </a:p>
          <a:p>
            <a:r>
              <a:rPr lang="en-US" sz="4000" dirty="0" smtClean="0">
                <a:effectLst>
                  <a:outerShdw blurRad="38100" dist="38100" dir="2700000" algn="tl">
                    <a:srgbClr val="000000">
                      <a:alpha val="43137"/>
                    </a:srgbClr>
                  </a:outerShdw>
                </a:effectLst>
                <a:latin typeface="Adobe Thai" pitchFamily="18" charset="-34"/>
                <a:cs typeface="Adobe Thai" pitchFamily="18" charset="-34"/>
              </a:rPr>
              <a:t>Scanners are useful for data entry in that </a:t>
            </a:r>
          </a:p>
          <a:p>
            <a:pPr lvl="1"/>
            <a:r>
              <a:rPr lang="en-US" sz="3700" dirty="0" smtClean="0">
                <a:effectLst>
                  <a:outerShdw blurRad="38100" dist="38100" dir="2700000" algn="tl">
                    <a:srgbClr val="000000">
                      <a:alpha val="43137"/>
                    </a:srgbClr>
                  </a:outerShdw>
                </a:effectLst>
                <a:latin typeface="Adobe Thai" pitchFamily="18" charset="-34"/>
                <a:cs typeface="Adobe Thai" pitchFamily="18" charset="-34"/>
              </a:rPr>
              <a:t>they save time wasted for typing and</a:t>
            </a:r>
          </a:p>
          <a:p>
            <a:pPr lvl="1"/>
            <a:r>
              <a:rPr lang="en-US" sz="3700" dirty="0" smtClean="0">
                <a:effectLst>
                  <a:outerShdw blurRad="38100" dist="38100" dir="2700000" algn="tl">
                    <a:srgbClr val="000000">
                      <a:alpha val="43137"/>
                    </a:srgbClr>
                  </a:outerShdw>
                </a:effectLst>
                <a:latin typeface="Adobe Thai" pitchFamily="18" charset="-34"/>
                <a:cs typeface="Adobe Thai" pitchFamily="18" charset="-34"/>
              </a:rPr>
              <a:t> also they avoid errors that may occur during typing</a:t>
            </a:r>
            <a:r>
              <a:rPr lang="en-US" sz="3700" dirty="0" smtClean="0">
                <a:latin typeface="Adobe Thai" pitchFamily="18" charset="-34"/>
                <a:cs typeface="Adobe Thai" pitchFamily="18" charset="-34"/>
              </a:rPr>
              <a:t>.</a:t>
            </a:r>
          </a:p>
          <a:p>
            <a:endParaRPr lang="en-US" sz="4000" dirty="0">
              <a:latin typeface="Adobe Thai" pitchFamily="18" charset="-34"/>
              <a:cs typeface="Adobe Thai" pitchFamily="18" charset="-34"/>
            </a:endParaRP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858000"/>
          </a:xfrm>
        </p:spPr>
        <p:txBody>
          <a:bodyPr>
            <a:noAutofit/>
          </a:bodyPr>
          <a:lstStyle/>
          <a:p>
            <a:r>
              <a:rPr lang="en-US" sz="2800" dirty="0" smtClean="0">
                <a:effectLst>
                  <a:outerShdw blurRad="38100" dist="38100" dir="2700000" algn="tl">
                    <a:srgbClr val="000000">
                      <a:alpha val="43137"/>
                    </a:srgbClr>
                  </a:outerShdw>
                </a:effectLst>
              </a:rPr>
              <a:t>Based on the technology they use to scan, scanners are of the following types:</a:t>
            </a:r>
          </a:p>
          <a:p>
            <a:pPr lvl="0" algn="ctr">
              <a:buNone/>
            </a:pPr>
            <a:endParaRPr lang="en-US" sz="2800" i="1" dirty="0" smtClean="0">
              <a:solidFill>
                <a:srgbClr val="FFC000"/>
              </a:solidFill>
              <a:effectLst>
                <a:outerShdw blurRad="38100" dist="38100" dir="2700000" algn="tl">
                  <a:srgbClr val="000000">
                    <a:alpha val="43137"/>
                  </a:srgbClr>
                </a:outerShdw>
              </a:effectLst>
            </a:endParaRPr>
          </a:p>
          <a:p>
            <a:pPr lvl="0" algn="ctr">
              <a:buNone/>
            </a:pPr>
            <a:r>
              <a:rPr lang="en-US" sz="2800" i="1" dirty="0" smtClean="0">
                <a:solidFill>
                  <a:srgbClr val="FFC000"/>
                </a:solidFill>
                <a:effectLst>
                  <a:outerShdw blurRad="38100" dist="38100" dir="2700000" algn="tl">
                    <a:srgbClr val="000000">
                      <a:alpha val="43137"/>
                    </a:srgbClr>
                  </a:outerShdw>
                </a:effectLst>
              </a:rPr>
              <a:t>BCR – Bar Code Reader</a:t>
            </a:r>
          </a:p>
          <a:p>
            <a:r>
              <a:rPr lang="en-US" sz="2800" dirty="0" smtClean="0"/>
              <a:t>BCR(or </a:t>
            </a:r>
            <a:r>
              <a:rPr lang="en-US" sz="2800" b="1" dirty="0" smtClean="0"/>
              <a:t>barcode scanner</a:t>
            </a:r>
            <a:r>
              <a:rPr lang="en-US" sz="2800" dirty="0" smtClean="0"/>
              <a:t>): - is a computer peripheral for reading barcodes printed on various surfaces. </a:t>
            </a:r>
          </a:p>
          <a:p>
            <a:r>
              <a:rPr lang="en-US" sz="2800" dirty="0" smtClean="0"/>
              <a:t>It generally consists of a </a:t>
            </a:r>
            <a:r>
              <a:rPr lang="en-US" sz="2800" dirty="0" smtClean="0">
                <a:solidFill>
                  <a:srgbClr val="FF0000"/>
                </a:solidFill>
              </a:rPr>
              <a:t>light source, a lens and a photo conductor translating optical impulses into electrical ones. </a:t>
            </a:r>
          </a:p>
          <a:p>
            <a:pPr lvl="2" algn="ctr">
              <a:buNone/>
            </a:pPr>
            <a:r>
              <a:rPr lang="en-US" sz="2800" b="1" i="1" dirty="0" smtClean="0">
                <a:solidFill>
                  <a:srgbClr val="FFC000"/>
                </a:solidFill>
                <a:effectLst>
                  <a:outerShdw blurRad="38100" dist="38100" dir="2700000" algn="tl">
                    <a:srgbClr val="000000">
                      <a:alpha val="43137"/>
                    </a:srgbClr>
                  </a:outerShdw>
                </a:effectLst>
              </a:rPr>
              <a:t>OCR – Optical Character Reader</a:t>
            </a:r>
          </a:p>
          <a:p>
            <a:r>
              <a:rPr lang="en-US" sz="2800" dirty="0" smtClean="0"/>
              <a:t>OCR is a character recognition technology that is used to recognize typewritten or handwritten characters.</a:t>
            </a:r>
          </a:p>
          <a:p>
            <a:pPr>
              <a:buNone/>
            </a:pPr>
            <a:endParaRPr lang="en-US" sz="2800" dirty="0" smtClean="0"/>
          </a:p>
          <a:p>
            <a:endParaRPr lang="en-US" sz="28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Autofit/>
          </a:bodyPr>
          <a:lstStyle/>
          <a:p>
            <a:pPr lvl="0" algn="ctr">
              <a:buNone/>
            </a:pPr>
            <a:r>
              <a:rPr lang="en-US" sz="2800" b="1" i="1" dirty="0" smtClean="0">
                <a:solidFill>
                  <a:schemeClr val="bg2">
                    <a:lumMod val="75000"/>
                  </a:schemeClr>
                </a:solidFill>
                <a:effectLst>
                  <a:outerShdw blurRad="38100" dist="38100" dir="2700000" algn="tl">
                    <a:srgbClr val="000000">
                      <a:alpha val="43137"/>
                    </a:srgbClr>
                  </a:outerShdw>
                </a:effectLst>
              </a:rPr>
              <a:t>OMR – Optical Mark Recognition</a:t>
            </a:r>
          </a:p>
          <a:p>
            <a:r>
              <a:rPr lang="en-US" dirty="0" smtClean="0"/>
              <a:t>OMR technology detects the absence or presence of a mark (a mark made by graphite), but not the shape of the mark. </a:t>
            </a:r>
          </a:p>
          <a:p>
            <a:r>
              <a:rPr lang="en-US" dirty="0" smtClean="0"/>
              <a:t>The accuracy of OMR is a result of precise measurement of the darkness of a mark</a:t>
            </a:r>
          </a:p>
          <a:p>
            <a:pPr lvl="1" algn="ctr">
              <a:buNone/>
            </a:pPr>
            <a:r>
              <a:rPr lang="en-US" sz="2400" b="1" i="1" dirty="0" smtClean="0">
                <a:solidFill>
                  <a:schemeClr val="bg2">
                    <a:lumMod val="75000"/>
                  </a:schemeClr>
                </a:solidFill>
                <a:effectLst>
                  <a:outerShdw blurRad="38100" dist="38100" dir="2700000" algn="tl">
                    <a:srgbClr val="000000">
                      <a:alpha val="43137"/>
                    </a:srgbClr>
                  </a:outerShdw>
                </a:effectLst>
              </a:rPr>
              <a:t>MICR – Magnetic Ink Character Recognition</a:t>
            </a:r>
          </a:p>
          <a:p>
            <a:r>
              <a:rPr lang="en-US" dirty="0" smtClean="0"/>
              <a:t>MICR is a character recognition technology adopted mainly by the banking industry to facilitate the processing of checks. </a:t>
            </a:r>
          </a:p>
          <a:p>
            <a:r>
              <a:rPr lang="en-US" dirty="0" smtClean="0"/>
              <a:t>MICR characters are printed with a magnetic ink or toner. </a:t>
            </a:r>
          </a:p>
          <a:p>
            <a:r>
              <a:rPr lang="en-US" dirty="0" smtClean="0"/>
              <a:t>Magnetic printing is used so that the characters can be reliably read into a system, even when they have been overprinted with other marks such as cancellation stamps. </a:t>
            </a:r>
          </a:p>
          <a:p>
            <a:r>
              <a:rPr lang="en-US" dirty="0" smtClean="0"/>
              <a:t>The characters are read with a device similar in nature to the head of an audio tape recorder, and the letterforms' bulbous shapes insure that each letter produces a unique waveform for the read head.</a:t>
            </a:r>
          </a:p>
          <a:p>
            <a:endParaRPr lang="en-US"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a:ln>
            <a:solidFill>
              <a:srgbClr val="00B050"/>
            </a:solidFill>
          </a:ln>
        </p:spPr>
        <p:txBody>
          <a:bodyPr>
            <a:normAutofit fontScale="85000" lnSpcReduction="20000"/>
          </a:bodyPr>
          <a:lstStyle/>
          <a:p>
            <a:pPr lvl="3">
              <a:buNone/>
            </a:pPr>
            <a:r>
              <a:rPr lang="en-US" sz="4000" b="1" i="1" dirty="0" smtClean="0">
                <a:solidFill>
                  <a:schemeClr val="bg2">
                    <a:lumMod val="75000"/>
                  </a:schemeClr>
                </a:solidFill>
                <a:effectLst>
                  <a:outerShdw blurRad="38100" dist="38100" dir="2700000" algn="tl">
                    <a:srgbClr val="000000">
                      <a:alpha val="43137"/>
                    </a:srgbClr>
                  </a:outerShdw>
                </a:effectLst>
              </a:rPr>
              <a:t>Joystick</a:t>
            </a:r>
          </a:p>
          <a:p>
            <a:r>
              <a:rPr lang="en-US" b="1" i="1" dirty="0" smtClean="0"/>
              <a:t>Joystick</a:t>
            </a:r>
            <a:r>
              <a:rPr lang="en-US" dirty="0" smtClean="0"/>
              <a:t> is a pointing device that consists of a vertical handle mounted on a base containing one or two buttons.  </a:t>
            </a:r>
          </a:p>
          <a:p>
            <a:r>
              <a:rPr lang="en-US" dirty="0" smtClean="0"/>
              <a:t>The vertical handle of the joystick can be rotated around 360 degrees.  </a:t>
            </a:r>
          </a:p>
          <a:p>
            <a:r>
              <a:rPr lang="en-US" dirty="0" smtClean="0"/>
              <a:t>As the handle is rotated the cursor also moves on the screen.  </a:t>
            </a:r>
          </a:p>
          <a:p>
            <a:r>
              <a:rPr lang="en-US" dirty="0" smtClean="0"/>
              <a:t>Joystick is often used for playing games.</a:t>
            </a:r>
          </a:p>
          <a:p>
            <a:pPr lvl="3">
              <a:buNone/>
            </a:pPr>
            <a:r>
              <a:rPr lang="en-US" sz="3900" b="1" i="1" dirty="0" smtClean="0">
                <a:solidFill>
                  <a:schemeClr val="bg2">
                    <a:lumMod val="75000"/>
                  </a:schemeClr>
                </a:solidFill>
                <a:effectLst>
                  <a:outerShdw blurRad="38100" dist="38100" dir="2700000" algn="tl">
                    <a:srgbClr val="000000">
                      <a:alpha val="43137"/>
                    </a:srgbClr>
                  </a:outerShdw>
                </a:effectLst>
              </a:rPr>
              <a:t>Microphone</a:t>
            </a:r>
          </a:p>
          <a:p>
            <a:r>
              <a:rPr lang="en-US" dirty="0" smtClean="0"/>
              <a:t>originally referred to a mechanical hearing aid for small sounds. </a:t>
            </a:r>
          </a:p>
          <a:p>
            <a:r>
              <a:rPr lang="en-US" dirty="0" smtClean="0"/>
              <a:t>Therefore, microphones have a great role in inputting sound or voice data into the computer for processing.</a:t>
            </a:r>
          </a:p>
          <a:p>
            <a:r>
              <a:rPr lang="en-US" dirty="0" smtClean="0"/>
              <a:t>Without the microphone computers could not have produced any sound nor could they have been used to manipulate music and sound.</a:t>
            </a:r>
          </a:p>
          <a:p>
            <a:endParaRPr lang="en-US"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477000"/>
          </a:xfrm>
        </p:spPr>
        <p:txBody>
          <a:bodyPr>
            <a:noAutofit/>
          </a:bodyPr>
          <a:lstStyle/>
          <a:p>
            <a:pPr lvl="3">
              <a:buNone/>
            </a:pPr>
            <a:r>
              <a:rPr lang="en-US" sz="3600" b="1" i="1" dirty="0" smtClean="0">
                <a:solidFill>
                  <a:schemeClr val="bg2">
                    <a:lumMod val="75000"/>
                  </a:schemeClr>
                </a:solidFill>
                <a:effectLst>
                  <a:outerShdw blurRad="38100" dist="38100" dir="2700000" algn="tl">
                    <a:srgbClr val="000000">
                      <a:alpha val="43137"/>
                    </a:srgbClr>
                  </a:outerShdw>
                </a:effectLst>
              </a:rPr>
              <a:t>Touch screen</a:t>
            </a:r>
          </a:p>
          <a:p>
            <a:r>
              <a:rPr lang="en-US" b="1" i="1" dirty="0" smtClean="0"/>
              <a:t>touch panels</a:t>
            </a:r>
            <a:r>
              <a:rPr lang="en-US" dirty="0" smtClean="0"/>
              <a:t> or </a:t>
            </a:r>
            <a:r>
              <a:rPr lang="en-US" b="1" i="1" dirty="0" smtClean="0"/>
              <a:t>touch screen panels</a:t>
            </a:r>
            <a:r>
              <a:rPr lang="en-US" dirty="0" smtClean="0"/>
              <a:t> are display overlays which have the ability to display and receive information on the same screen. </a:t>
            </a:r>
          </a:p>
          <a:p>
            <a:r>
              <a:rPr lang="en-US" dirty="0" smtClean="0"/>
              <a:t>The effect of such overlays allows a display to be used as an input device, removing the keyboard and/or the mouse as the primary input device for interacting with the display's content.</a:t>
            </a:r>
          </a:p>
          <a:p>
            <a:pPr lvl="3">
              <a:buNone/>
            </a:pPr>
            <a:r>
              <a:rPr lang="en-US" sz="3600" b="1" i="1" dirty="0" smtClean="0">
                <a:solidFill>
                  <a:schemeClr val="bg2">
                    <a:lumMod val="75000"/>
                  </a:schemeClr>
                </a:solidFill>
                <a:effectLst>
                  <a:outerShdw blurRad="38100" dist="38100" dir="2700000" algn="tl">
                    <a:srgbClr val="000000">
                      <a:alpha val="43137"/>
                    </a:srgbClr>
                  </a:outerShdw>
                </a:effectLst>
              </a:rPr>
              <a:t>Touch pad</a:t>
            </a:r>
          </a:p>
          <a:p>
            <a:r>
              <a:rPr lang="en-US" sz="2000" dirty="0" smtClean="0"/>
              <a:t>In Touchpad the cursor is controlled with the fingers.  </a:t>
            </a:r>
          </a:p>
          <a:p>
            <a:r>
              <a:rPr lang="en-US" sz="2000" dirty="0" smtClean="0"/>
              <a:t>About the same size as a mouse, touchpad is a flat, rectangular device.  </a:t>
            </a:r>
          </a:p>
          <a:p>
            <a:r>
              <a:rPr lang="en-US" sz="2000" dirty="0" smtClean="0"/>
              <a:t>As fingers are moved over the surface of the touchpad the cursor moves on the screen.  </a:t>
            </a:r>
          </a:p>
          <a:p>
            <a:r>
              <a:rPr lang="en-US" sz="2000" dirty="0" smtClean="0"/>
              <a:t>The click operation is performed by tapping the fingers on the surface of the pad.</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Autofit/>
          </a:bodyPr>
          <a:lstStyle/>
          <a:p>
            <a:pPr lvl="1" algn="ctr" rtl="0">
              <a:spcBef>
                <a:spcPct val="0"/>
              </a:spcBef>
            </a:pPr>
            <a:r>
              <a:rPr lang="en-US" sz="3600" b="1" dirty="0" smtClean="0">
                <a:solidFill>
                  <a:srgbClr val="00B050"/>
                </a:solidFill>
                <a:latin typeface="Andalus" pitchFamily="18" charset="-78"/>
                <a:cs typeface="Andalus" pitchFamily="18" charset="-78"/>
              </a:rPr>
              <a:t>Systems  definition and concepts</a:t>
            </a:r>
            <a:endParaRPr lang="en-US" sz="3600" b="1" dirty="0">
              <a:solidFill>
                <a:srgbClr val="00B050"/>
              </a:solidFill>
              <a:latin typeface="Andalus" pitchFamily="18" charset="-78"/>
              <a:cs typeface="Andalus" pitchFamily="18" charset="-78"/>
            </a:endParaRPr>
          </a:p>
        </p:txBody>
      </p:sp>
      <p:sp>
        <p:nvSpPr>
          <p:cNvPr id="3" name="Content Placeholder 2"/>
          <p:cNvSpPr>
            <a:spLocks noGrp="1"/>
          </p:cNvSpPr>
          <p:nvPr>
            <p:ph idx="1"/>
          </p:nvPr>
        </p:nvSpPr>
        <p:spPr>
          <a:xfrm>
            <a:off x="0" y="838200"/>
            <a:ext cx="8915400" cy="5791200"/>
          </a:xfrm>
        </p:spPr>
        <p:txBody>
          <a:bodyPr>
            <a:noAutofit/>
          </a:bodyPr>
          <a:lstStyle/>
          <a:p>
            <a:pPr>
              <a:buNone/>
            </a:pPr>
            <a:r>
              <a:rPr lang="en-US" b="1" dirty="0" smtClean="0">
                <a:latin typeface="Times New Roman" pitchFamily="18" charset="0"/>
                <a:cs typeface="Times New Roman" pitchFamily="18" charset="0"/>
              </a:rPr>
              <a:t>System</a:t>
            </a:r>
            <a:endParaRPr lang="en-US" dirty="0">
              <a:latin typeface="Times New Roman" pitchFamily="18" charset="0"/>
              <a:cs typeface="Times New Roman" pitchFamily="18" charset="0"/>
            </a:endParaRPr>
          </a:p>
          <a:p>
            <a:pPr lvl="0">
              <a:buFont typeface="Wingdings" pitchFamily="2" charset="2"/>
              <a:buChar char="Ø"/>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System is an interrelated set of business procedures (or components) used within one business unit, working together for some </a:t>
            </a:r>
            <a:r>
              <a:rPr lang="en-US" dirty="0" smtClean="0">
                <a:latin typeface="Times New Roman" pitchFamily="18" charset="0"/>
                <a:cs typeface="Times New Roman" pitchFamily="18" charset="0"/>
              </a:rPr>
              <a:t>purpose.</a:t>
            </a:r>
          </a:p>
          <a:p>
            <a:pPr lvl="2">
              <a:buFont typeface="Wingdings" pitchFamily="2" charset="2"/>
              <a:buChar char="Ø"/>
            </a:pPr>
            <a:r>
              <a:rPr lang="en-US" sz="3200" dirty="0" smtClean="0">
                <a:latin typeface="Times New Roman" pitchFamily="18" charset="0"/>
                <a:cs typeface="Times New Roman" pitchFamily="18" charset="0"/>
              </a:rPr>
              <a:t>For </a:t>
            </a:r>
            <a:r>
              <a:rPr lang="en-US" sz="3200" dirty="0">
                <a:latin typeface="Times New Roman" pitchFamily="18" charset="0"/>
                <a:cs typeface="Times New Roman" pitchFamily="18" charset="0"/>
              </a:rPr>
              <a:t>Ex. an inventory system in the materials department keeps track of the raw materials </a:t>
            </a:r>
            <a:r>
              <a:rPr lang="en-US" sz="3200" dirty="0" smtClean="0">
                <a:latin typeface="Times New Roman" pitchFamily="18" charset="0"/>
                <a:cs typeface="Times New Roman" pitchFamily="18" charset="0"/>
              </a:rPr>
              <a:t>supply.</a:t>
            </a:r>
          </a:p>
          <a:p>
            <a:pPr>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system takes input from outside, processes it, and sends the resulting output back to its environment.</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858000"/>
          </a:xfrm>
        </p:spPr>
        <p:txBody>
          <a:bodyPr>
            <a:noAutofit/>
          </a:bodyPr>
          <a:lstStyle/>
          <a:p>
            <a:pPr lvl="3">
              <a:buNone/>
            </a:pPr>
            <a:r>
              <a:rPr lang="en-US" sz="3200" i="1" dirty="0" smtClean="0">
                <a:solidFill>
                  <a:schemeClr val="bg2">
                    <a:lumMod val="75000"/>
                  </a:schemeClr>
                </a:solidFill>
                <a:effectLst>
                  <a:outerShdw blurRad="38100" dist="38100" dir="2700000" algn="tl">
                    <a:srgbClr val="000000">
                      <a:alpha val="43137"/>
                    </a:srgbClr>
                  </a:outerShdw>
                </a:effectLst>
              </a:rPr>
              <a:t>Track Ball</a:t>
            </a:r>
          </a:p>
          <a:p>
            <a:r>
              <a:rPr lang="en-US" dirty="0" smtClean="0"/>
              <a:t>is another pointing device and a variant of the mouse.  </a:t>
            </a:r>
          </a:p>
          <a:p>
            <a:r>
              <a:rPr lang="en-US" dirty="0" smtClean="0"/>
              <a:t>It contains a rotating ball on top of the stationery device.  </a:t>
            </a:r>
          </a:p>
          <a:p>
            <a:r>
              <a:rPr lang="en-US" dirty="0" smtClean="0"/>
              <a:t>On rotating the ball the cursor moves on the screen.  </a:t>
            </a:r>
          </a:p>
          <a:p>
            <a:r>
              <a:rPr lang="en-US" dirty="0" smtClean="0"/>
              <a:t>The track ball also contains two buttons and the operations are as similar for the mouse.  </a:t>
            </a:r>
          </a:p>
          <a:p>
            <a:r>
              <a:rPr lang="en-US" dirty="0" smtClean="0"/>
              <a:t>It requires less desk space when compared to the mouse.</a:t>
            </a:r>
          </a:p>
          <a:p>
            <a:pPr lvl="3">
              <a:buNone/>
            </a:pPr>
            <a:r>
              <a:rPr lang="en-US" sz="3200" b="1" i="1" dirty="0" smtClean="0">
                <a:solidFill>
                  <a:schemeClr val="bg2">
                    <a:lumMod val="75000"/>
                  </a:schemeClr>
                </a:solidFill>
                <a:effectLst>
                  <a:outerShdw blurRad="38100" dist="38100" dir="2700000" algn="tl">
                    <a:srgbClr val="000000">
                      <a:alpha val="43137"/>
                    </a:srgbClr>
                  </a:outerShdw>
                </a:effectLst>
              </a:rPr>
              <a:t>Light pen</a:t>
            </a:r>
          </a:p>
          <a:p>
            <a:r>
              <a:rPr lang="en-US" dirty="0" smtClean="0"/>
              <a:t>The </a:t>
            </a:r>
            <a:r>
              <a:rPr lang="en-US" b="1" i="1" dirty="0" smtClean="0"/>
              <a:t>Light Pen</a:t>
            </a:r>
            <a:r>
              <a:rPr lang="en-US" dirty="0" smtClean="0"/>
              <a:t> is a light sensitive stylus or pen like device, connected by a wire to the computer.  </a:t>
            </a:r>
          </a:p>
          <a:p>
            <a:r>
              <a:rPr lang="en-US" dirty="0" smtClean="0"/>
              <a:t>There is a button in the Light Pen.  When the user brings the pen to the desired location in the screen and presses the button, the computer identifies the command and executes accordingly.</a:t>
            </a:r>
            <a:r>
              <a:rPr lang="en-US" b="1" dirty="0" smtClean="0"/>
              <a:t> </a:t>
            </a:r>
            <a:r>
              <a:rPr lang="en-US" dirty="0" smtClean="0"/>
              <a:t> It is mainly used for CAD (Computer Aided Design) applications.</a:t>
            </a:r>
          </a:p>
          <a:p>
            <a:r>
              <a:rPr lang="en-US" dirty="0" smtClean="0"/>
              <a:t> </a:t>
            </a:r>
            <a:endParaRPr lang="en-US"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09600"/>
          </a:xfrm>
        </p:spPr>
        <p:style>
          <a:lnRef idx="2">
            <a:schemeClr val="accent1"/>
          </a:lnRef>
          <a:fillRef idx="1">
            <a:schemeClr val="lt1"/>
          </a:fillRef>
          <a:effectRef idx="0">
            <a:schemeClr val="accent1"/>
          </a:effectRef>
          <a:fontRef idx="minor">
            <a:schemeClr val="dk1"/>
          </a:fontRef>
        </p:style>
        <p:txBody>
          <a:bodyPr>
            <a:noAutofit/>
          </a:bodyPr>
          <a:lstStyle/>
          <a:p>
            <a:pPr lvl="2" algn="ctr"/>
            <a:r>
              <a:rPr lang="en-US" sz="3600" b="1" dirty="0" smtClean="0">
                <a:ln w="19050">
                  <a:solidFill>
                    <a:srgbClr val="00B050"/>
                  </a:solidFill>
                  <a:prstDash val="solid"/>
                </a:ln>
                <a:solidFill>
                  <a:schemeClr val="accent3"/>
                </a:solidFill>
                <a:effectLst>
                  <a:outerShdw blurRad="50000" dist="50800" dir="7500000" algn="tl">
                    <a:srgbClr val="000000">
                      <a:shade val="5000"/>
                      <a:alpha val="35000"/>
                    </a:srgbClr>
                  </a:outerShdw>
                </a:effectLst>
              </a:rPr>
              <a:t>Processing devices</a:t>
            </a:r>
            <a:r>
              <a:rPr lang="en-US" sz="3200" b="1" dirty="0">
                <a:ln w="19050">
                  <a:solidFill>
                    <a:srgbClr val="00B050"/>
                  </a:solidFill>
                  <a:prstDash val="solid"/>
                </a:ln>
                <a:solidFill>
                  <a:schemeClr val="accent3"/>
                </a:solidFill>
                <a:effectLst>
                  <a:outerShdw blurRad="50000" dist="50800" dir="7500000" algn="tl">
                    <a:srgbClr val="000000">
                      <a:shade val="5000"/>
                      <a:alpha val="35000"/>
                    </a:srgbClr>
                  </a:outerShdw>
                </a:effectLst>
              </a:rPr>
              <a:t> </a:t>
            </a:r>
            <a:r>
              <a:rPr lang="en-US" sz="3200" b="1" dirty="0" smtClean="0">
                <a:ln w="19050">
                  <a:solidFill>
                    <a:srgbClr val="00B050"/>
                  </a:solidFill>
                  <a:prstDash val="solid"/>
                </a:ln>
                <a:solidFill>
                  <a:schemeClr val="accent3"/>
                </a:solidFill>
                <a:effectLst>
                  <a:outerShdw blurRad="50000" dist="50800" dir="7500000" algn="tl">
                    <a:srgbClr val="000000">
                      <a:shade val="5000"/>
                      <a:alpha val="35000"/>
                    </a:srgbClr>
                  </a:outerShdw>
                </a:effectLst>
              </a:rPr>
              <a:t>/ </a:t>
            </a:r>
            <a:r>
              <a:rPr lang="en-US" sz="3600" b="1" dirty="0" smtClean="0">
                <a:ln w="19050">
                  <a:solidFill>
                    <a:srgbClr val="00B050"/>
                  </a:solidFill>
                  <a:prstDash val="solid"/>
                </a:ln>
                <a:solidFill>
                  <a:schemeClr val="accent3"/>
                </a:solidFill>
                <a:effectLst>
                  <a:outerShdw blurRad="50000" dist="50800" dir="7500000" algn="tl">
                    <a:srgbClr val="000000">
                      <a:shade val="5000"/>
                      <a:alpha val="35000"/>
                    </a:srgbClr>
                  </a:outerShdw>
                </a:effectLst>
              </a:rPr>
              <a:t>CPU</a:t>
            </a:r>
            <a:endParaRPr lang="en-US" sz="3600" b="1" dirty="0">
              <a:ln w="19050">
                <a:solidFill>
                  <a:srgbClr val="00B050"/>
                </a:solidFill>
                <a:prstDash val="solid"/>
              </a:ln>
              <a:solidFill>
                <a:schemeClr val="accent3"/>
              </a:solidFill>
              <a:effectLst>
                <a:outerShdw blurRad="50000" dist="50800" dir="7500000" algn="tl">
                  <a:srgbClr val="000000">
                    <a:shade val="5000"/>
                    <a:alpha val="35000"/>
                  </a:srgbClr>
                </a:outerShdw>
              </a:effectLst>
            </a:endParaRPr>
          </a:p>
        </p:txBody>
      </p:sp>
      <p:sp>
        <p:nvSpPr>
          <p:cNvPr id="3" name="Content Placeholder 2"/>
          <p:cNvSpPr>
            <a:spLocks noGrp="1"/>
          </p:cNvSpPr>
          <p:nvPr>
            <p:ph idx="1"/>
          </p:nvPr>
        </p:nvSpPr>
        <p:spPr>
          <a:xfrm>
            <a:off x="0" y="692696"/>
            <a:ext cx="8991600" cy="6165304"/>
          </a:xfrm>
        </p:spPr>
        <p:txBody>
          <a:bodyPr>
            <a:noAutofit/>
          </a:bodyPr>
          <a:lstStyle/>
          <a:p>
            <a:r>
              <a:rPr lang="en-US" i="1" dirty="0" smtClean="0"/>
              <a:t>The CPU is the brains of the computer. </a:t>
            </a:r>
          </a:p>
          <a:p>
            <a:r>
              <a:rPr lang="en-US" sz="2800" dirty="0" smtClean="0"/>
              <a:t>Sometimes referred to simply as the </a:t>
            </a:r>
            <a:r>
              <a:rPr lang="en-US" sz="2800" i="1" dirty="0" smtClean="0"/>
              <a:t>processor</a:t>
            </a:r>
            <a:r>
              <a:rPr lang="en-US" sz="2800" dirty="0" smtClean="0"/>
              <a:t> or </a:t>
            </a:r>
            <a:r>
              <a:rPr lang="en-US" sz="2800" i="1" dirty="0" smtClean="0"/>
              <a:t>central processor,</a:t>
            </a:r>
            <a:r>
              <a:rPr lang="en-US" sz="2800" dirty="0" smtClean="0"/>
              <a:t> the CPU is where most calculations take place. </a:t>
            </a:r>
          </a:p>
          <a:p>
            <a:r>
              <a:rPr lang="en-US" sz="2800" dirty="0" smtClean="0"/>
              <a:t>In terms of computing power, the CPU is the most important element of a computer system. </a:t>
            </a:r>
          </a:p>
          <a:p>
            <a:r>
              <a:rPr lang="en-US" dirty="0" smtClean="0"/>
              <a:t>Many people wrongly call the system case (</a:t>
            </a:r>
            <a:r>
              <a:rPr lang="en-US" dirty="0" err="1" smtClean="0"/>
              <a:t>chasis</a:t>
            </a:r>
            <a:r>
              <a:rPr lang="en-US" dirty="0" smtClean="0"/>
              <a:t>) as CPU. </a:t>
            </a:r>
          </a:p>
          <a:p>
            <a:r>
              <a:rPr lang="en-US" sz="2000" dirty="0" smtClean="0"/>
              <a:t>But the </a:t>
            </a:r>
            <a:r>
              <a:rPr lang="en-US" sz="2000" dirty="0" err="1" smtClean="0"/>
              <a:t>chasis</a:t>
            </a:r>
            <a:r>
              <a:rPr lang="en-US" sz="2000" dirty="0" smtClean="0"/>
              <a:t> is a housing for devices like CPU, RAM, disks, motherboard and expansion cards.</a:t>
            </a:r>
          </a:p>
          <a:p>
            <a:r>
              <a:rPr lang="en-US" dirty="0" smtClean="0"/>
              <a:t>On large machines, CPUs require one or more printed circuit boards</a:t>
            </a:r>
            <a:r>
              <a:rPr lang="en-US" sz="2800" dirty="0" smtClean="0"/>
              <a:t>. </a:t>
            </a:r>
          </a:p>
          <a:p>
            <a:r>
              <a:rPr lang="en-US" sz="2800" dirty="0" smtClean="0"/>
              <a:t>On personal computers and small workstations, the CPU is housed in a single chip called a </a:t>
            </a:r>
            <a:r>
              <a:rPr lang="en-US" sz="2800" i="1" dirty="0" smtClean="0"/>
              <a:t>microprocessor</a:t>
            </a:r>
            <a:r>
              <a:rPr lang="en-US" sz="2800" dirty="0" smtClean="0"/>
              <a:t>. </a:t>
            </a:r>
          </a:p>
          <a:p>
            <a:pPr>
              <a:buNone/>
            </a:pPr>
            <a:endParaRPr lang="en-US" sz="28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705600"/>
          </a:xfrm>
        </p:spPr>
        <p:txBody>
          <a:bodyPr>
            <a:normAutofit/>
          </a:bodyPr>
          <a:lstStyle/>
          <a:p>
            <a:pPr>
              <a:buNone/>
            </a:pPr>
            <a:r>
              <a:rPr lang="en-US" sz="3200" b="1" dirty="0" smtClean="0">
                <a:effectLst>
                  <a:outerShdw blurRad="38100" dist="38100" dir="2700000" algn="tl">
                    <a:srgbClr val="000000">
                      <a:alpha val="43137"/>
                    </a:srgbClr>
                  </a:outerShdw>
                </a:effectLst>
              </a:rPr>
              <a:t>CPU has three components, namely: </a:t>
            </a:r>
          </a:p>
          <a:p>
            <a:pPr marL="514350" lvl="0" indent="-514350">
              <a:buClr>
                <a:srgbClr val="FF0000"/>
              </a:buClr>
              <a:buSzPct val="112000"/>
              <a:buFont typeface="+mj-lt"/>
              <a:buAutoNum type="arabicPeriod"/>
            </a:pPr>
            <a:r>
              <a:rPr lang="en-US" sz="3200" dirty="0" smtClean="0"/>
              <a:t>The </a:t>
            </a:r>
            <a:r>
              <a:rPr lang="en-US" sz="3200" b="1" i="1" dirty="0" smtClean="0">
                <a:solidFill>
                  <a:srgbClr val="0070C0"/>
                </a:solidFill>
                <a:effectLst>
                  <a:outerShdw blurRad="38100" dist="38100" dir="2700000" algn="tl">
                    <a:srgbClr val="000000">
                      <a:alpha val="43137"/>
                    </a:srgbClr>
                  </a:outerShdw>
                </a:effectLst>
              </a:rPr>
              <a:t>arithmetic logic unit</a:t>
            </a:r>
            <a:r>
              <a:rPr lang="en-US" sz="3200" b="1" dirty="0" smtClean="0">
                <a:solidFill>
                  <a:srgbClr val="0070C0"/>
                </a:solidFill>
                <a:effectLst>
                  <a:outerShdw blurRad="38100" dist="38100" dir="2700000" algn="tl">
                    <a:srgbClr val="000000">
                      <a:alpha val="43137"/>
                    </a:srgbClr>
                  </a:outerShdw>
                </a:effectLst>
              </a:rPr>
              <a:t> </a:t>
            </a:r>
            <a:r>
              <a:rPr lang="en-US" sz="3200" b="1" i="1" dirty="0" smtClean="0">
                <a:solidFill>
                  <a:srgbClr val="0070C0"/>
                </a:solidFill>
                <a:effectLst>
                  <a:outerShdw blurRad="38100" dist="38100" dir="2700000" algn="tl">
                    <a:srgbClr val="000000">
                      <a:alpha val="43137"/>
                    </a:srgbClr>
                  </a:outerShdw>
                </a:effectLst>
              </a:rPr>
              <a:t>(ALU)</a:t>
            </a:r>
            <a:r>
              <a:rPr lang="en-US" sz="3200" b="1" dirty="0" smtClean="0">
                <a:solidFill>
                  <a:srgbClr val="0070C0"/>
                </a:solidFill>
                <a:effectLst>
                  <a:outerShdw blurRad="38100" dist="38100" dir="2700000" algn="tl">
                    <a:srgbClr val="000000">
                      <a:alpha val="43137"/>
                    </a:srgbClr>
                  </a:outerShdw>
                </a:effectLst>
              </a:rPr>
              <a:t>, </a:t>
            </a:r>
          </a:p>
          <a:p>
            <a:pPr marL="880110" lvl="1" indent="-514350">
              <a:buClr>
                <a:srgbClr val="FF0000"/>
              </a:buClr>
              <a:buSzPct val="112000"/>
            </a:pPr>
            <a:r>
              <a:rPr lang="en-US" sz="2900" dirty="0" smtClean="0"/>
              <a:t>which performs arithmetic (addition, subtraction, multiplication, and division) and logical (comparison, negation, conjunction, and disjunction) operations. </a:t>
            </a:r>
          </a:p>
          <a:p>
            <a:pPr marL="514350" lvl="0" indent="-514350">
              <a:buClr>
                <a:srgbClr val="FF0000"/>
              </a:buClr>
              <a:buSzPct val="112000"/>
              <a:buFont typeface="+mj-lt"/>
              <a:buAutoNum type="arabicPeriod"/>
            </a:pPr>
            <a:r>
              <a:rPr lang="en-US" sz="3200" dirty="0" smtClean="0"/>
              <a:t>The </a:t>
            </a:r>
            <a:r>
              <a:rPr lang="en-US" sz="3200" b="1" i="1" dirty="0" smtClean="0">
                <a:solidFill>
                  <a:srgbClr val="0070C0"/>
                </a:solidFill>
                <a:effectLst>
                  <a:outerShdw blurRad="38100" dist="38100" dir="2700000" algn="tl">
                    <a:srgbClr val="000000">
                      <a:alpha val="43137"/>
                    </a:srgbClr>
                  </a:outerShdw>
                </a:effectLst>
              </a:rPr>
              <a:t>control unit</a:t>
            </a:r>
            <a:r>
              <a:rPr lang="en-US" sz="3200" dirty="0" smtClean="0"/>
              <a:t>, </a:t>
            </a:r>
          </a:p>
          <a:p>
            <a:pPr marL="880110" lvl="1" indent="-514350">
              <a:buClr>
                <a:srgbClr val="FF0000"/>
              </a:buClr>
              <a:buSzPct val="112000"/>
            </a:pPr>
            <a:r>
              <a:rPr lang="en-US" sz="2900" dirty="0" smtClean="0"/>
              <a:t>which extracts instructions from memory and decodes and executes them, calling on the ALU when necessary. </a:t>
            </a:r>
          </a:p>
          <a:p>
            <a:pPr marL="514350" lvl="0" indent="-514350">
              <a:buClr>
                <a:srgbClr val="FF0000"/>
              </a:buClr>
              <a:buSzPct val="112000"/>
              <a:buFont typeface="+mj-lt"/>
              <a:buAutoNum type="arabicPeriod"/>
            </a:pPr>
            <a:r>
              <a:rPr lang="en-US" sz="3200" dirty="0" smtClean="0"/>
              <a:t>The </a:t>
            </a:r>
            <a:r>
              <a:rPr lang="en-US" sz="3200" b="1" i="1" dirty="0" smtClean="0">
                <a:solidFill>
                  <a:srgbClr val="0070C0"/>
                </a:solidFill>
                <a:effectLst>
                  <a:outerShdw blurRad="38100" dist="38100" dir="2700000" algn="tl">
                    <a:srgbClr val="000000">
                      <a:alpha val="43137"/>
                    </a:srgbClr>
                  </a:outerShdw>
                </a:effectLst>
              </a:rPr>
              <a:t>Memory unit</a:t>
            </a:r>
            <a:r>
              <a:rPr lang="en-US" sz="3200" b="1" dirty="0" smtClean="0">
                <a:solidFill>
                  <a:srgbClr val="0070C0"/>
                </a:solidFill>
                <a:effectLst>
                  <a:outerShdw blurRad="38100" dist="38100" dir="2700000" algn="tl">
                    <a:srgbClr val="000000">
                      <a:alpha val="43137"/>
                    </a:srgbClr>
                  </a:outerShdw>
                </a:effectLst>
              </a:rPr>
              <a:t> or </a:t>
            </a:r>
            <a:r>
              <a:rPr lang="en-US" sz="3200" b="1" i="1" dirty="0" smtClean="0">
                <a:solidFill>
                  <a:srgbClr val="0070C0"/>
                </a:solidFill>
                <a:effectLst>
                  <a:outerShdw blurRad="38100" dist="38100" dir="2700000" algn="tl">
                    <a:srgbClr val="000000">
                      <a:alpha val="43137"/>
                    </a:srgbClr>
                  </a:outerShdw>
                </a:effectLst>
              </a:rPr>
              <a:t>registers</a:t>
            </a:r>
            <a:r>
              <a:rPr lang="en-US" sz="3200" dirty="0" smtClean="0"/>
              <a:t>, </a:t>
            </a:r>
          </a:p>
          <a:p>
            <a:pPr marL="880110" lvl="1" indent="-514350">
              <a:buClr>
                <a:srgbClr val="FF0000"/>
              </a:buClr>
              <a:buSzPct val="112000"/>
            </a:pPr>
            <a:r>
              <a:rPr lang="en-US" sz="2900" dirty="0" smtClean="0"/>
              <a:t>which store intermediate results of ALU</a:t>
            </a:r>
          </a:p>
          <a:p>
            <a:endParaRPr lang="en-US" sz="32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066800"/>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2" algn="ctr"/>
            <a:r>
              <a:rPr lang="en-US" sz="4000" b="1" cap="all" dirty="0" smtClean="0">
                <a:ln w="0"/>
                <a:solidFill>
                  <a:srgbClr val="00B050"/>
                </a:solidFill>
                <a:effectLst>
                  <a:outerShdw blurRad="38100" dist="38100" dir="2700000" algn="tl">
                    <a:srgbClr val="000000">
                      <a:alpha val="43137"/>
                    </a:srgbClr>
                  </a:outerShdw>
                  <a:reflection blurRad="12700" stA="50000" endPos="50000" dist="5000" dir="5400000" sy="-100000" rotWithShape="0"/>
                </a:effectLst>
                <a:latin typeface="Adobe Ming Std L" pitchFamily="18" charset="-128"/>
                <a:ea typeface="Adobe Ming Std L" pitchFamily="18" charset="-128"/>
              </a:rPr>
              <a:t>Storage Devices</a:t>
            </a:r>
            <a:r>
              <a:rPr lang="en-US" sz="31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31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36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Storage Capacity Measurement</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idx="1"/>
          </p:nvPr>
        </p:nvSpPr>
        <p:spPr>
          <a:xfrm>
            <a:off x="152400" y="1143000"/>
            <a:ext cx="8763000" cy="5715000"/>
          </a:xfrm>
        </p:spPr>
        <p:txBody>
          <a:bodyPr>
            <a:noAutofit/>
          </a:bodyPr>
          <a:lstStyle/>
          <a:p>
            <a:pPr>
              <a:buNone/>
            </a:pPr>
            <a:r>
              <a:rPr lang="en-US" sz="2800" b="1" dirty="0" smtClean="0"/>
              <a:t>1. Bit (Bi</a:t>
            </a:r>
            <a:r>
              <a:rPr lang="en-US" sz="2800" dirty="0" smtClean="0"/>
              <a:t>nary</a:t>
            </a:r>
            <a:r>
              <a:rPr lang="en-US" sz="2800" b="1" dirty="0" smtClean="0"/>
              <a:t> </a:t>
            </a:r>
            <a:r>
              <a:rPr lang="en-US" sz="2800" dirty="0" smtClean="0"/>
              <a:t>Digi</a:t>
            </a:r>
            <a:r>
              <a:rPr lang="en-US" sz="2800" b="1" dirty="0" smtClean="0"/>
              <a:t>t):</a:t>
            </a:r>
            <a:r>
              <a:rPr lang="en-US" sz="2800" dirty="0" smtClean="0"/>
              <a:t> A </a:t>
            </a:r>
            <a:r>
              <a:rPr lang="en-US" sz="2800" b="1" i="1" dirty="0" smtClean="0"/>
              <a:t>bit</a:t>
            </a:r>
            <a:r>
              <a:rPr lang="en-US" sz="2800" dirty="0" smtClean="0"/>
              <a:t> of storage is like a light switch; </a:t>
            </a:r>
          </a:p>
          <a:p>
            <a:pPr lvl="1"/>
            <a:r>
              <a:rPr lang="en-US" sz="2400" dirty="0" smtClean="0"/>
              <a:t>It can be either on (1) or off (0). </a:t>
            </a:r>
          </a:p>
          <a:p>
            <a:pPr lvl="1"/>
            <a:r>
              <a:rPr lang="en-US" sz="2400" dirty="0" smtClean="0"/>
              <a:t>A single bit is a one or a zero, a true or a false, a "flag" which is "on" or "off", or in general, the quantity of information required to distinguish two mutually exclusive </a:t>
            </a:r>
            <a:r>
              <a:rPr lang="en-US" sz="2400" i="1" dirty="0" smtClean="0"/>
              <a:t>states</a:t>
            </a:r>
            <a:r>
              <a:rPr lang="en-US" sz="2400" dirty="0" smtClean="0"/>
              <a:t> from each other. </a:t>
            </a:r>
          </a:p>
          <a:p>
            <a:pPr>
              <a:buSzPct val="170000"/>
              <a:buFont typeface="Wingdings" pitchFamily="2" charset="2"/>
              <a:buChar char="Ø"/>
            </a:pPr>
            <a:r>
              <a:rPr lang="en-US" sz="3200" dirty="0" smtClean="0">
                <a:solidFill>
                  <a:srgbClr val="FF0000"/>
                </a:solidFill>
              </a:rPr>
              <a:t>The bit is the smallest unit of storage used in computing.</a:t>
            </a:r>
          </a:p>
          <a:p>
            <a:pPr>
              <a:buNone/>
            </a:pPr>
            <a:r>
              <a:rPr lang="en-US" sz="2800" b="1" dirty="0" smtClean="0"/>
              <a:t>2. Byte:</a:t>
            </a:r>
            <a:r>
              <a:rPr lang="en-US" sz="2800" dirty="0" smtClean="0"/>
              <a:t> A </a:t>
            </a:r>
            <a:r>
              <a:rPr lang="en-US" sz="2800" b="1" i="1" dirty="0" smtClean="0"/>
              <a:t>byte</a:t>
            </a:r>
            <a:r>
              <a:rPr lang="en-US" sz="2800" dirty="0" smtClean="0"/>
              <a:t> is a contiguous sequence of a fixed number of </a:t>
            </a:r>
            <a:r>
              <a:rPr lang="en-US" sz="2800" dirty="0" smtClean="0">
                <a:hlinkClick r:id="rId2" tooltip="Bit"/>
              </a:rPr>
              <a:t>bits</a:t>
            </a:r>
            <a:r>
              <a:rPr lang="en-US" sz="2800" dirty="0" smtClean="0"/>
              <a:t>. </a:t>
            </a:r>
          </a:p>
          <a:p>
            <a:pPr lvl="1"/>
            <a:r>
              <a:rPr lang="en-US" sz="2400" dirty="0" smtClean="0"/>
              <a:t>In recent years, the use of a byte to mean 8 bits has become nearly ubiquitous.</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fontScale="70000" lnSpcReduction="20000"/>
          </a:bodyPr>
          <a:lstStyle/>
          <a:p>
            <a:pPr>
              <a:buFont typeface="Wingdings" pitchFamily="2" charset="2"/>
              <a:buChar char="Ø"/>
            </a:pPr>
            <a:r>
              <a:rPr lang="en-US" sz="3300" dirty="0" smtClean="0"/>
              <a:t>KB (Kilo byte):  A kilo byte is 2</a:t>
            </a:r>
            <a:r>
              <a:rPr lang="en-US" sz="3300" baseline="30000" dirty="0" smtClean="0"/>
              <a:t>10</a:t>
            </a:r>
            <a:r>
              <a:rPr lang="en-US" sz="3300" dirty="0" smtClean="0"/>
              <a:t> bytes = 2</a:t>
            </a:r>
            <a:r>
              <a:rPr lang="en-US" sz="3300" baseline="30000" dirty="0" smtClean="0"/>
              <a:t>10</a:t>
            </a:r>
            <a:r>
              <a:rPr lang="en-US" sz="3300" dirty="0" smtClean="0"/>
              <a:t> x 8 bits</a:t>
            </a:r>
          </a:p>
          <a:p>
            <a:pPr>
              <a:buFont typeface="Wingdings" pitchFamily="2" charset="2"/>
              <a:buChar char="Ø"/>
            </a:pPr>
            <a:r>
              <a:rPr lang="en-US" sz="3300" dirty="0" smtClean="0"/>
              <a:t>MB (Mega byte): A mega byte is 2</a:t>
            </a:r>
            <a:r>
              <a:rPr lang="en-US" sz="3300" baseline="30000" dirty="0" smtClean="0"/>
              <a:t>20 </a:t>
            </a:r>
            <a:r>
              <a:rPr lang="en-US" sz="3300" dirty="0" smtClean="0"/>
              <a:t>bytes = 2</a:t>
            </a:r>
            <a:r>
              <a:rPr lang="en-US" sz="3300" baseline="30000" dirty="0" smtClean="0"/>
              <a:t>20</a:t>
            </a:r>
            <a:r>
              <a:rPr lang="en-US" sz="3300" dirty="0" smtClean="0"/>
              <a:t> x 8 bits</a:t>
            </a:r>
          </a:p>
          <a:p>
            <a:pPr>
              <a:buFont typeface="Wingdings" pitchFamily="2" charset="2"/>
              <a:buChar char="Ø"/>
            </a:pPr>
            <a:r>
              <a:rPr lang="en-US" sz="3300" dirty="0" smtClean="0"/>
              <a:t>GB (Giga byte): A </a:t>
            </a:r>
            <a:r>
              <a:rPr lang="en-US" sz="3300" dirty="0" err="1" smtClean="0"/>
              <a:t>giga</a:t>
            </a:r>
            <a:r>
              <a:rPr lang="en-US" sz="3300" dirty="0" smtClean="0"/>
              <a:t> byte is 2</a:t>
            </a:r>
            <a:r>
              <a:rPr lang="en-US" sz="3300" baseline="30000" dirty="0" smtClean="0"/>
              <a:t>30</a:t>
            </a:r>
            <a:r>
              <a:rPr lang="en-US" sz="3300" dirty="0" smtClean="0"/>
              <a:t> bytes = 2</a:t>
            </a:r>
            <a:r>
              <a:rPr lang="en-US" sz="3300" baseline="30000" dirty="0" smtClean="0"/>
              <a:t>30</a:t>
            </a:r>
            <a:r>
              <a:rPr lang="en-US" sz="3300" dirty="0" smtClean="0"/>
              <a:t> x 8 bits</a:t>
            </a:r>
          </a:p>
          <a:p>
            <a:pPr>
              <a:buFont typeface="Wingdings" pitchFamily="2" charset="2"/>
              <a:buChar char="Ø"/>
            </a:pPr>
            <a:r>
              <a:rPr lang="en-US" sz="3300" dirty="0" smtClean="0"/>
              <a:t>TB (</a:t>
            </a:r>
            <a:r>
              <a:rPr lang="en-US" sz="3300" dirty="0" err="1" smtClean="0"/>
              <a:t>Tera</a:t>
            </a:r>
            <a:r>
              <a:rPr lang="en-US" sz="3300" dirty="0" smtClean="0"/>
              <a:t> byte): A </a:t>
            </a:r>
            <a:r>
              <a:rPr lang="en-US" sz="3300" dirty="0" err="1" smtClean="0"/>
              <a:t>tera</a:t>
            </a:r>
            <a:r>
              <a:rPr lang="en-US" sz="3300" dirty="0" smtClean="0"/>
              <a:t> byte is 2</a:t>
            </a:r>
            <a:r>
              <a:rPr lang="en-US" sz="3300" baseline="30000" dirty="0" smtClean="0"/>
              <a:t>40</a:t>
            </a:r>
            <a:r>
              <a:rPr lang="en-US" sz="3300" dirty="0" smtClean="0"/>
              <a:t> bytes =2</a:t>
            </a:r>
            <a:r>
              <a:rPr lang="en-US" sz="3300" baseline="30000" dirty="0" smtClean="0"/>
              <a:t>40</a:t>
            </a:r>
            <a:r>
              <a:rPr lang="en-US" sz="3300" dirty="0" smtClean="0"/>
              <a:t> x 8 bits</a:t>
            </a:r>
          </a:p>
          <a:p>
            <a:pPr>
              <a:buNone/>
            </a:pPr>
            <a:r>
              <a:rPr lang="en-US" sz="2600" b="1" dirty="0" smtClean="0"/>
              <a:t>Example:</a:t>
            </a:r>
            <a:r>
              <a:rPr lang="en-US" sz="2600" dirty="0" smtClean="0"/>
              <a:t> If a storage device is 23 GB, find the memory capacity in</a:t>
            </a:r>
          </a:p>
          <a:p>
            <a:pPr lvl="5"/>
            <a:r>
              <a:rPr lang="en-US" sz="2600" dirty="0" smtClean="0"/>
              <a:t>byte</a:t>
            </a:r>
          </a:p>
          <a:p>
            <a:pPr lvl="5"/>
            <a:r>
              <a:rPr lang="en-US" sz="2600" dirty="0" smtClean="0"/>
              <a:t>bit</a:t>
            </a:r>
          </a:p>
          <a:p>
            <a:pPr>
              <a:buNone/>
            </a:pPr>
            <a:r>
              <a:rPr lang="en-US" b="1" i="1" dirty="0" smtClean="0"/>
              <a:t>Solution:</a:t>
            </a:r>
            <a:endParaRPr lang="en-US" dirty="0" smtClean="0"/>
          </a:p>
          <a:p>
            <a:pPr>
              <a:buNone/>
            </a:pPr>
            <a:r>
              <a:rPr lang="en-US" b="1" i="1" dirty="0" smtClean="0"/>
              <a:t>a)</a:t>
            </a:r>
            <a:endParaRPr lang="en-US" dirty="0" smtClean="0"/>
          </a:p>
          <a:p>
            <a:pPr>
              <a:buNone/>
            </a:pPr>
            <a:r>
              <a:rPr lang="en-US" dirty="0" smtClean="0"/>
              <a:t>              1 GB  = 2</a:t>
            </a:r>
            <a:r>
              <a:rPr lang="en-US" baseline="30000" dirty="0" smtClean="0"/>
              <a:t>30 </a:t>
            </a:r>
            <a:r>
              <a:rPr lang="en-US" dirty="0" smtClean="0"/>
              <a:t>byte</a:t>
            </a:r>
          </a:p>
          <a:p>
            <a:pPr>
              <a:buNone/>
            </a:pPr>
            <a:r>
              <a:rPr lang="en-US" dirty="0" smtClean="0"/>
              <a:t>		23 GB = y</a:t>
            </a:r>
          </a:p>
          <a:p>
            <a:pPr>
              <a:buNone/>
            </a:pPr>
            <a:r>
              <a:rPr lang="en-US" dirty="0" smtClean="0"/>
              <a:t>y = 23 GB x 2</a:t>
            </a:r>
            <a:r>
              <a:rPr lang="en-US" baseline="30000" dirty="0" smtClean="0"/>
              <a:t>30 </a:t>
            </a:r>
            <a:r>
              <a:rPr lang="en-US" dirty="0" smtClean="0"/>
              <a:t>byte/1 GB</a:t>
            </a:r>
          </a:p>
          <a:p>
            <a:pPr lvl="1">
              <a:buNone/>
            </a:pPr>
            <a:r>
              <a:rPr lang="en-US" sz="2300" b="1" dirty="0" smtClean="0"/>
              <a:t>y = 23x 2</a:t>
            </a:r>
            <a:r>
              <a:rPr lang="en-US" sz="2300" b="1" baseline="30000" dirty="0" smtClean="0"/>
              <a:t>30</a:t>
            </a:r>
            <a:r>
              <a:rPr lang="en-US" sz="2300" b="1" dirty="0" smtClean="0"/>
              <a:t> byte</a:t>
            </a:r>
          </a:p>
          <a:p>
            <a:pPr>
              <a:buNone/>
            </a:pPr>
            <a:r>
              <a:rPr lang="en-US" b="1" i="1" dirty="0" smtClean="0"/>
              <a:t>b) </a:t>
            </a:r>
            <a:endParaRPr lang="en-US" dirty="0" smtClean="0"/>
          </a:p>
          <a:p>
            <a:pPr>
              <a:buNone/>
            </a:pPr>
            <a:r>
              <a:rPr lang="en-US" dirty="0" smtClean="0"/>
              <a:t>              1  GB = 8 x 2</a:t>
            </a:r>
            <a:r>
              <a:rPr lang="en-US" baseline="30000" dirty="0" smtClean="0"/>
              <a:t>30 </a:t>
            </a:r>
            <a:r>
              <a:rPr lang="en-US" dirty="0" smtClean="0"/>
              <a:t>bit</a:t>
            </a:r>
          </a:p>
          <a:p>
            <a:pPr>
              <a:buNone/>
            </a:pPr>
            <a:r>
              <a:rPr lang="en-US" dirty="0" smtClean="0"/>
              <a:t>              23 GB = y</a:t>
            </a:r>
          </a:p>
          <a:p>
            <a:pPr>
              <a:buNone/>
            </a:pPr>
            <a:r>
              <a:rPr lang="en-US" dirty="0" smtClean="0"/>
              <a:t>y = 23 GB x 8 x 2</a:t>
            </a:r>
            <a:r>
              <a:rPr lang="en-US" baseline="30000" dirty="0" smtClean="0"/>
              <a:t>30</a:t>
            </a:r>
            <a:r>
              <a:rPr lang="en-US" dirty="0" smtClean="0"/>
              <a:t> bit/1 GB</a:t>
            </a:r>
          </a:p>
          <a:p>
            <a:pPr lvl="1">
              <a:buNone/>
            </a:pPr>
            <a:r>
              <a:rPr lang="en-US" sz="2800" b="1" dirty="0" smtClean="0"/>
              <a:t>y = 23 x 8 x 2</a:t>
            </a:r>
            <a:r>
              <a:rPr lang="en-US" sz="2800" b="1" baseline="30000" dirty="0" smtClean="0"/>
              <a:t>30</a:t>
            </a:r>
            <a:r>
              <a:rPr lang="en-US" sz="2800" b="1" dirty="0" smtClean="0"/>
              <a:t> bit</a:t>
            </a:r>
          </a:p>
          <a:p>
            <a:pPr>
              <a:buNone/>
            </a:pPr>
            <a:endParaRPr lang="en-US" dirty="0" smtClean="0"/>
          </a:p>
          <a:p>
            <a:pPr>
              <a:buNone/>
            </a:pPr>
            <a:endParaRPr lang="en-US"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1447800"/>
          </a:xfrm>
        </p:spPr>
        <p:txBody>
          <a:bodyPr>
            <a:normAutofit fontScale="90000"/>
          </a:bodyPr>
          <a:lstStyle/>
          <a:p>
            <a:pPr lvl="2" algn="ctr"/>
            <a:r>
              <a:rPr lang="en-US" sz="4400" b="1" dirty="0" smtClean="0">
                <a:effectLst>
                  <a:outerShdw blurRad="38100" dist="38100" dir="2700000" algn="tl">
                    <a:srgbClr val="000000">
                      <a:alpha val="43137"/>
                    </a:srgbClr>
                  </a:outerShdw>
                </a:effectLst>
                <a:latin typeface="Adobe Ming Std L" pitchFamily="18" charset="-128"/>
                <a:ea typeface="Adobe Ming Std L" pitchFamily="18" charset="-128"/>
              </a:rPr>
              <a:t/>
            </a:r>
            <a:br>
              <a:rPr lang="en-US" sz="4400" b="1" dirty="0" smtClean="0">
                <a:effectLst>
                  <a:outerShdw blurRad="38100" dist="38100" dir="2700000" algn="tl">
                    <a:srgbClr val="000000">
                      <a:alpha val="43137"/>
                    </a:srgbClr>
                  </a:outerShdw>
                </a:effectLst>
                <a:latin typeface="Adobe Ming Std L" pitchFamily="18" charset="-128"/>
                <a:ea typeface="Adobe Ming Std L" pitchFamily="18" charset="-128"/>
              </a:rPr>
            </a:br>
            <a:r>
              <a:rPr lang="en-US" sz="4400" b="1" dirty="0">
                <a:effectLst>
                  <a:outerShdw blurRad="38100" dist="38100" dir="2700000" algn="tl">
                    <a:srgbClr val="000000">
                      <a:alpha val="43137"/>
                    </a:srgbClr>
                  </a:outerShdw>
                </a:effectLst>
                <a:latin typeface="Adobe Ming Std L" pitchFamily="18" charset="-128"/>
                <a:ea typeface="Adobe Ming Std L" pitchFamily="18" charset="-128"/>
              </a:rPr>
              <a:t/>
            </a:r>
            <a:br>
              <a:rPr lang="en-US" sz="4400" b="1" dirty="0">
                <a:effectLst>
                  <a:outerShdw blurRad="38100" dist="38100" dir="2700000" algn="tl">
                    <a:srgbClr val="000000">
                      <a:alpha val="43137"/>
                    </a:srgbClr>
                  </a:outerShdw>
                </a:effectLst>
                <a:latin typeface="Adobe Ming Std L" pitchFamily="18" charset="-128"/>
                <a:ea typeface="Adobe Ming Std L" pitchFamily="18" charset="-128"/>
              </a:rPr>
            </a:br>
            <a:r>
              <a:rPr lang="en-US" sz="4400" b="1" dirty="0" smtClean="0">
                <a:effectLst>
                  <a:outerShdw blurRad="38100" dist="38100" dir="2700000" algn="tl">
                    <a:srgbClr val="000000">
                      <a:alpha val="43137"/>
                    </a:srgbClr>
                  </a:outerShdw>
                </a:effectLst>
                <a:latin typeface="Adobe Ming Std L" pitchFamily="18" charset="-128"/>
                <a:ea typeface="Adobe Ming Std L" pitchFamily="18" charset="-128"/>
              </a:rPr>
              <a:t/>
            </a:r>
            <a:br>
              <a:rPr lang="en-US" sz="4400" b="1" dirty="0" smtClean="0">
                <a:effectLst>
                  <a:outerShdw blurRad="38100" dist="38100" dir="2700000" algn="tl">
                    <a:srgbClr val="000000">
                      <a:alpha val="43137"/>
                    </a:srgbClr>
                  </a:outerShdw>
                </a:effectLst>
                <a:latin typeface="Adobe Ming Std L" pitchFamily="18" charset="-128"/>
                <a:ea typeface="Adobe Ming Std L" pitchFamily="18" charset="-128"/>
              </a:rPr>
            </a:br>
            <a:r>
              <a:rPr lang="en-US" sz="4400" b="1" dirty="0" smtClean="0">
                <a:effectLst>
                  <a:outerShdw blurRad="38100" dist="38100" dir="2700000" algn="tl">
                    <a:srgbClr val="000000">
                      <a:alpha val="43137"/>
                    </a:srgbClr>
                  </a:outerShdw>
                </a:effectLst>
                <a:latin typeface="Adobe Ming Std L" pitchFamily="18" charset="-128"/>
                <a:ea typeface="Adobe Ming Std L" pitchFamily="18" charset="-128"/>
              </a:rPr>
              <a:t>PRIMARY STORAGE</a:t>
            </a:r>
            <a:r>
              <a:rPr lang="en-US" sz="4400" dirty="0" smtClean="0">
                <a:effectLst>
                  <a:outerShdw blurRad="38100" dist="38100" dir="2700000" algn="tl">
                    <a:srgbClr val="000000">
                      <a:alpha val="43137"/>
                    </a:srgbClr>
                  </a:outerShdw>
                </a:effectLst>
                <a:latin typeface="Adobe Ming Std L" pitchFamily="18" charset="-128"/>
                <a:ea typeface="Adobe Ming Std L" pitchFamily="18" charset="-128"/>
              </a:rPr>
              <a:t/>
            </a:r>
            <a:br>
              <a:rPr lang="en-US" sz="4400" dirty="0" smtClean="0">
                <a:effectLst>
                  <a:outerShdw blurRad="38100" dist="38100" dir="2700000" algn="tl">
                    <a:srgbClr val="000000">
                      <a:alpha val="43137"/>
                    </a:srgbClr>
                  </a:outerShdw>
                </a:effectLst>
                <a:latin typeface="Adobe Ming Std L" pitchFamily="18" charset="-128"/>
                <a:ea typeface="Adobe Ming Std L" pitchFamily="18" charset="-128"/>
              </a:rPr>
            </a:br>
            <a:r>
              <a:rPr lang="en-US" sz="4400" i="1" dirty="0" smtClean="0">
                <a:latin typeface="+mj-lt"/>
              </a:rPr>
              <a:t>Cache Memory</a:t>
            </a:r>
            <a:endParaRPr lang="en-US" sz="4400" dirty="0">
              <a:latin typeface="+mj-lt"/>
            </a:endParaRPr>
          </a:p>
        </p:txBody>
      </p:sp>
      <p:sp>
        <p:nvSpPr>
          <p:cNvPr id="3" name="Content Placeholder 2"/>
          <p:cNvSpPr>
            <a:spLocks noGrp="1"/>
          </p:cNvSpPr>
          <p:nvPr>
            <p:ph idx="1"/>
          </p:nvPr>
        </p:nvSpPr>
        <p:spPr>
          <a:xfrm>
            <a:off x="152400" y="1676400"/>
            <a:ext cx="8763000" cy="5181600"/>
          </a:xfrm>
        </p:spPr>
        <p:txBody>
          <a:bodyPr>
            <a:normAutofit/>
          </a:bodyPr>
          <a:lstStyle/>
          <a:p>
            <a:r>
              <a:rPr lang="en-US" sz="3200" dirty="0" smtClean="0"/>
              <a:t>Small memories on or close to the CPU chip can be made faster than the much larger RAM (main memory). </a:t>
            </a:r>
          </a:p>
          <a:p>
            <a:r>
              <a:rPr lang="en-US" sz="3200" dirty="0" smtClean="0"/>
              <a:t>Most CPUs since the 1980s have used one or more caches, and modern general-purpose CPUs inside personal computers may have as many as half a dozen, each specialized to a different part of the problem of executing programs.</a:t>
            </a:r>
          </a:p>
          <a:p>
            <a:pPr>
              <a:buNone/>
            </a:pPr>
            <a:endParaRPr lang="en-US" sz="3200" dirty="0" smtClean="0"/>
          </a:p>
          <a:p>
            <a:pPr>
              <a:buNone/>
            </a:pPr>
            <a:endParaRPr lang="en-US" sz="32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8200"/>
          </a:xfrm>
        </p:spPr>
        <p:txBody>
          <a:bodyPr>
            <a:normAutofit/>
          </a:bodyPr>
          <a:lstStyle/>
          <a:p>
            <a:pPr lvl="4" algn="l" rtl="0">
              <a:spcBef>
                <a:spcPct val="0"/>
              </a:spcBef>
            </a:pPr>
            <a:r>
              <a:rPr lang="en-US" sz="3200" b="1" i="1" dirty="0" smtClean="0">
                <a:latin typeface="Adobe Ming Std L" pitchFamily="18" charset="-128"/>
                <a:ea typeface="Adobe Ming Std L" pitchFamily="18" charset="-128"/>
              </a:rPr>
              <a:t>RAM (Random Access Memory)</a:t>
            </a:r>
            <a:endParaRPr lang="en-US" sz="2800" dirty="0">
              <a:latin typeface="Adobe Ming Std L" pitchFamily="18" charset="-128"/>
              <a:ea typeface="Adobe Ming Std L" pitchFamily="18" charset="-128"/>
            </a:endParaRPr>
          </a:p>
        </p:txBody>
      </p:sp>
      <p:sp>
        <p:nvSpPr>
          <p:cNvPr id="3" name="Content Placeholder 2"/>
          <p:cNvSpPr>
            <a:spLocks noGrp="1"/>
          </p:cNvSpPr>
          <p:nvPr>
            <p:ph idx="1"/>
          </p:nvPr>
        </p:nvSpPr>
        <p:spPr>
          <a:xfrm>
            <a:off x="0" y="838200"/>
            <a:ext cx="9144000" cy="5867400"/>
          </a:xfrm>
        </p:spPr>
        <p:txBody>
          <a:bodyPr>
            <a:noAutofit/>
          </a:bodyPr>
          <a:lstStyle/>
          <a:p>
            <a:r>
              <a:rPr lang="en-US" sz="3600" b="1" dirty="0" smtClean="0">
                <a:solidFill>
                  <a:srgbClr val="FF0000"/>
                </a:solidFill>
                <a:effectLst>
                  <a:outerShdw blurRad="38100" dist="38100" dir="2700000" algn="tl">
                    <a:srgbClr val="000000">
                      <a:alpha val="43137"/>
                    </a:srgbClr>
                  </a:outerShdw>
                </a:effectLst>
              </a:rPr>
              <a:t>Generally, RAM in a computer is considered </a:t>
            </a:r>
            <a:r>
              <a:rPr lang="en-US" sz="3600" b="1" i="1" dirty="0" smtClean="0">
                <a:solidFill>
                  <a:srgbClr val="FF0000"/>
                </a:solidFill>
                <a:effectLst>
                  <a:outerShdw blurRad="38100" dist="38100" dir="2700000" algn="tl">
                    <a:srgbClr val="000000">
                      <a:alpha val="43137"/>
                    </a:srgbClr>
                  </a:outerShdw>
                </a:effectLst>
              </a:rPr>
              <a:t>main memory</a:t>
            </a:r>
            <a:r>
              <a:rPr lang="en-US" sz="3600" b="1" dirty="0" smtClean="0">
                <a:solidFill>
                  <a:srgbClr val="FF0000"/>
                </a:solidFill>
                <a:effectLst>
                  <a:outerShdw blurRad="38100" dist="38100" dir="2700000" algn="tl">
                    <a:srgbClr val="000000">
                      <a:alpha val="43137"/>
                    </a:srgbClr>
                  </a:outerShdw>
                </a:effectLst>
              </a:rPr>
              <a:t> or primary storage: the working area used for loading, displaying and manipulating applications and data. </a:t>
            </a:r>
          </a:p>
          <a:p>
            <a:r>
              <a:rPr lang="en-US" sz="3600" dirty="0" smtClean="0"/>
              <a:t>This type of RAM is usually in the form of integrated circuits (ICs). </a:t>
            </a:r>
          </a:p>
          <a:p>
            <a:r>
              <a:rPr lang="en-US" sz="3600" dirty="0" smtClean="0"/>
              <a:t>RAM is also volatile, losing the stored information in an event of power loss, and quite expensive.</a:t>
            </a:r>
          </a:p>
          <a:p>
            <a:endParaRPr lang="en-US" sz="36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066800"/>
          </a:xfrm>
        </p:spPr>
        <p:txBody>
          <a:bodyPr>
            <a:noAutofit/>
          </a:bodyPr>
          <a:lstStyle/>
          <a:p>
            <a:pPr lvl="4" algn="l" rtl="0">
              <a:spcBef>
                <a:spcPct val="0"/>
              </a:spcBef>
            </a:pPr>
            <a:r>
              <a:rPr lang="en-US" sz="4400" b="1" i="1" dirty="0" smtClean="0">
                <a:solidFill>
                  <a:srgbClr val="00B050"/>
                </a:solidFill>
                <a:effectLst>
                  <a:outerShdw blurRad="38100" dist="38100" dir="2700000" algn="tl">
                    <a:srgbClr val="000000">
                      <a:alpha val="43137"/>
                    </a:srgbClr>
                  </a:outerShdw>
                </a:effectLst>
                <a:latin typeface="Adobe Ming Std L" pitchFamily="18" charset="-128"/>
                <a:ea typeface="Adobe Ming Std L" pitchFamily="18" charset="-128"/>
              </a:rPr>
              <a:t>ROM (Read-only Memory)</a:t>
            </a:r>
            <a:endParaRPr lang="en-US" sz="4400" dirty="0">
              <a:solidFill>
                <a:srgbClr val="00B050"/>
              </a:solidFill>
              <a:effectLst>
                <a:outerShdw blurRad="38100" dist="38100" dir="2700000" algn="tl">
                  <a:srgbClr val="000000">
                    <a:alpha val="43137"/>
                  </a:srgbClr>
                </a:outerShdw>
              </a:effectLst>
              <a:latin typeface="Adobe Ming Std L" pitchFamily="18" charset="-128"/>
              <a:ea typeface="Adobe Ming Std L" pitchFamily="18" charset="-128"/>
            </a:endParaRPr>
          </a:p>
        </p:txBody>
      </p:sp>
      <p:sp>
        <p:nvSpPr>
          <p:cNvPr id="3" name="Content Placeholder 2"/>
          <p:cNvSpPr>
            <a:spLocks noGrp="1"/>
          </p:cNvSpPr>
          <p:nvPr>
            <p:ph idx="1"/>
          </p:nvPr>
        </p:nvSpPr>
        <p:spPr>
          <a:xfrm>
            <a:off x="152400" y="1447800"/>
            <a:ext cx="8763000" cy="5410200"/>
          </a:xfrm>
        </p:spPr>
        <p:txBody>
          <a:bodyPr>
            <a:noAutofit/>
          </a:bodyPr>
          <a:lstStyle/>
          <a:p>
            <a:r>
              <a:rPr lang="en-US" sz="3600" dirty="0" smtClean="0"/>
              <a:t>(</a:t>
            </a:r>
            <a:r>
              <a:rPr lang="en-US" sz="3600" b="1" dirty="0" smtClean="0"/>
              <a:t>ROM</a:t>
            </a:r>
            <a:r>
              <a:rPr lang="en-US" sz="3600" dirty="0" smtClean="0"/>
              <a:t>) is a class of storage media used in computers and other electronic devices. </a:t>
            </a:r>
          </a:p>
          <a:p>
            <a:r>
              <a:rPr lang="en-US" sz="3600" dirty="0" smtClean="0"/>
              <a:t>Because it cannot (easily) be written to, its main uses lie in the distribution of firmware (software that is very closely related to hardware and not likely to need frequent upgrading).</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normAutofit/>
          </a:bodyPr>
          <a:lstStyle/>
          <a:p>
            <a:r>
              <a:rPr lang="en-US" sz="4000" b="1" dirty="0" smtClean="0">
                <a:latin typeface="Adobe Ming Std L" pitchFamily="18" charset="-128"/>
                <a:ea typeface="Adobe Ming Std L" pitchFamily="18" charset="-128"/>
              </a:rPr>
              <a:t>Types of ROM</a:t>
            </a:r>
            <a:endParaRPr lang="en-US" sz="4000" dirty="0">
              <a:latin typeface="Adobe Ming Std L" pitchFamily="18" charset="-128"/>
              <a:ea typeface="Adobe Ming Std L" pitchFamily="18" charset="-128"/>
            </a:endParaRPr>
          </a:p>
        </p:txBody>
      </p:sp>
      <p:sp>
        <p:nvSpPr>
          <p:cNvPr id="3" name="Content Placeholder 2"/>
          <p:cNvSpPr>
            <a:spLocks noGrp="1"/>
          </p:cNvSpPr>
          <p:nvPr>
            <p:ph idx="1"/>
          </p:nvPr>
        </p:nvSpPr>
        <p:spPr>
          <a:xfrm>
            <a:off x="0" y="685800"/>
            <a:ext cx="8915400" cy="6172200"/>
          </a:xfrm>
        </p:spPr>
        <p:txBody>
          <a:bodyPr>
            <a:normAutofit/>
          </a:bodyPr>
          <a:lstStyle/>
          <a:p>
            <a:r>
              <a:rPr lang="en-US" sz="3200" dirty="0" smtClean="0"/>
              <a:t>Classic mask-programmed ROM chips are written to during production and cannot change content afterwards. But there are other types of non-volatile solid-state memory:</a:t>
            </a:r>
          </a:p>
          <a:p>
            <a:pPr marL="514350" indent="-514350">
              <a:buSzPct val="111000"/>
              <a:buFont typeface="+mj-lt"/>
              <a:buAutoNum type="arabicPeriod"/>
            </a:pPr>
            <a:r>
              <a:rPr lang="en-US" sz="3200" b="1" i="1" dirty="0" smtClean="0">
                <a:solidFill>
                  <a:srgbClr val="00B050"/>
                </a:solidFill>
              </a:rPr>
              <a:t>PROM</a:t>
            </a:r>
            <a:r>
              <a:rPr lang="en-US" sz="3200" dirty="0" smtClean="0">
                <a:solidFill>
                  <a:srgbClr val="00B050"/>
                </a:solidFill>
              </a:rPr>
              <a:t> (Programmable Read-Only Memory</a:t>
            </a:r>
            <a:r>
              <a:rPr lang="en-US" sz="3200" dirty="0" smtClean="0"/>
              <a:t>) can be written to (</a:t>
            </a:r>
            <a:r>
              <a:rPr lang="en-US" sz="3200" i="1" dirty="0" smtClean="0"/>
              <a:t>programmed</a:t>
            </a:r>
            <a:r>
              <a:rPr lang="en-US" sz="3200" dirty="0" smtClean="0"/>
              <a:t>) </a:t>
            </a:r>
          </a:p>
          <a:p>
            <a:pPr lvl="1"/>
            <a:r>
              <a:rPr lang="en-US" sz="2900" dirty="0" smtClean="0"/>
              <a:t>via a special device, a PROM programmer. The writing often takes the form of permanently destroying or creating internal links (fuses or anti fuses) with the result that a PROM can only be programmed once.</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763000" cy="6858000"/>
          </a:xfrm>
        </p:spPr>
        <p:txBody>
          <a:bodyPr>
            <a:normAutofit fontScale="92500" lnSpcReduction="10000"/>
          </a:bodyPr>
          <a:lstStyle/>
          <a:p>
            <a:pPr marL="457200" lvl="0" indent="-457200">
              <a:buSzPct val="111000"/>
              <a:buFont typeface="+mj-lt"/>
              <a:buAutoNum type="arabicPeriod" startAt="2"/>
            </a:pPr>
            <a:r>
              <a:rPr lang="en-US" b="1" i="1" dirty="0" smtClean="0">
                <a:solidFill>
                  <a:srgbClr val="00B050"/>
                </a:solidFill>
                <a:effectLst>
                  <a:outerShdw blurRad="38100" dist="38100" dir="2700000" algn="tl">
                    <a:srgbClr val="000000">
                      <a:alpha val="43137"/>
                    </a:srgbClr>
                  </a:outerShdw>
                </a:effectLst>
              </a:rPr>
              <a:t>EPROM </a:t>
            </a:r>
            <a:r>
              <a:rPr lang="en-US" dirty="0" smtClean="0">
                <a:solidFill>
                  <a:srgbClr val="00B050"/>
                </a:solidFill>
                <a:effectLst>
                  <a:outerShdw blurRad="38100" dist="38100" dir="2700000" algn="tl">
                    <a:srgbClr val="000000">
                      <a:alpha val="43137"/>
                    </a:srgbClr>
                  </a:outerShdw>
                </a:effectLst>
              </a:rPr>
              <a:t>(Erasable Programmable Read-Only Memory)</a:t>
            </a:r>
          </a:p>
          <a:p>
            <a:pPr marL="822960" lvl="1" indent="-457200">
              <a:buSzPct val="111000"/>
            </a:pPr>
            <a:r>
              <a:rPr lang="en-US" sz="2400" dirty="0" smtClean="0"/>
              <a:t>can be erased by exposure to ultraviolet light then rewritten via an EPROM programmer. Repeated exposure to ultraviolet light will eventually destroy the EPROM but it generally takes many (greater than 1000) exposures before the EPROM becomes unusable. EPROM can be easily identified by the circular 'window' in the top which allows the UV light to enter. </a:t>
            </a:r>
          </a:p>
          <a:p>
            <a:pPr marL="822960" lvl="1" indent="-457200">
              <a:buSzPct val="111000"/>
            </a:pPr>
            <a:r>
              <a:rPr lang="en-US" sz="2400" dirty="0" smtClean="0"/>
              <a:t>Once programmed, this window is typically covered by a label to prevent accidental erasure.</a:t>
            </a:r>
          </a:p>
          <a:p>
            <a:pPr marL="457200" lvl="0" indent="-457200">
              <a:buSzPct val="111000"/>
              <a:buFont typeface="+mj-lt"/>
              <a:buAutoNum type="arabicPeriod" startAt="2"/>
            </a:pPr>
            <a:r>
              <a:rPr lang="en-US" b="1" dirty="0" smtClean="0">
                <a:solidFill>
                  <a:srgbClr val="00B050"/>
                </a:solidFill>
                <a:effectLst>
                  <a:outerShdw blurRad="38100" dist="38100" dir="2700000" algn="tl">
                    <a:srgbClr val="000000">
                      <a:alpha val="43137"/>
                    </a:srgbClr>
                  </a:outerShdw>
                </a:effectLst>
              </a:rPr>
              <a:t>EEPROM</a:t>
            </a:r>
            <a:r>
              <a:rPr lang="en-US" dirty="0" smtClean="0">
                <a:solidFill>
                  <a:srgbClr val="00B050"/>
                </a:solidFill>
                <a:effectLst>
                  <a:outerShdw blurRad="38100" dist="38100" dir="2700000" algn="tl">
                    <a:srgbClr val="000000">
                      <a:alpha val="43137"/>
                    </a:srgbClr>
                  </a:outerShdw>
                </a:effectLst>
              </a:rPr>
              <a:t> (Electrically Erasable Programmable Read-Only Memory) </a:t>
            </a:r>
          </a:p>
          <a:p>
            <a:pPr marL="822960" lvl="1" indent="-457200">
              <a:buSzPct val="111000"/>
            </a:pPr>
            <a:r>
              <a:rPr lang="en-US" sz="2800" dirty="0" smtClean="0"/>
              <a:t>allow the entire ROM (or selected </a:t>
            </a:r>
            <a:r>
              <a:rPr lang="en-US" sz="2800" i="1" dirty="0" smtClean="0"/>
              <a:t>banks</a:t>
            </a:r>
            <a:r>
              <a:rPr lang="en-US" sz="2800" dirty="0" smtClean="0"/>
              <a:t> of the ROM) to be electrically erased (</a:t>
            </a:r>
            <a:r>
              <a:rPr lang="en-US" sz="2800" i="1" dirty="0" smtClean="0"/>
              <a:t>flashed back to zero</a:t>
            </a:r>
            <a:r>
              <a:rPr lang="en-US" sz="2800" dirty="0" smtClean="0"/>
              <a:t>) then written to without taking them out of the computer (camera, MP3 player, etc.). Flashing is much slower (in milliseconds) than writing to RAM (in nanoseconds) (or reading from any ROM).</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533400"/>
          </a:xfrm>
        </p:spPr>
        <p:txBody>
          <a:bodyPr>
            <a:noAutofit/>
          </a:bodyPr>
          <a:lstStyle/>
          <a:p>
            <a:r>
              <a:rPr lang="en-US" b="1" dirty="0" smtClean="0">
                <a:solidFill>
                  <a:srgbClr val="00B050"/>
                </a:solidFill>
                <a:latin typeface="Andalus" pitchFamily="18" charset="-78"/>
                <a:cs typeface="Andalus" pitchFamily="18" charset="-78"/>
              </a:rPr>
              <a:t>Characteristics of a System</a:t>
            </a:r>
            <a:endParaRPr lang="en-US" dirty="0">
              <a:solidFill>
                <a:srgbClr val="00B050"/>
              </a:solidFill>
              <a:latin typeface="Andalus" pitchFamily="18" charset="-78"/>
              <a:cs typeface="Andalus" pitchFamily="18" charset="-78"/>
            </a:endParaRPr>
          </a:p>
        </p:txBody>
      </p:sp>
      <p:sp>
        <p:nvSpPr>
          <p:cNvPr id="3" name="Content Placeholder 2"/>
          <p:cNvSpPr>
            <a:spLocks noGrp="1"/>
          </p:cNvSpPr>
          <p:nvPr>
            <p:ph idx="1"/>
          </p:nvPr>
        </p:nvSpPr>
        <p:spPr>
          <a:xfrm>
            <a:off x="228600" y="838200"/>
            <a:ext cx="8763000" cy="5791200"/>
          </a:xfrm>
        </p:spPr>
        <p:txBody>
          <a:bodyPr>
            <a:noAutofit/>
          </a:bodyPr>
          <a:lstStyle/>
          <a:p>
            <a:pPr>
              <a:buNone/>
            </a:pPr>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System has </a:t>
            </a:r>
            <a:r>
              <a:rPr lang="en-US" sz="2800" dirty="0">
                <a:solidFill>
                  <a:srgbClr val="00B050"/>
                </a:solidFill>
                <a:latin typeface="Times New Roman" pitchFamily="18" charset="0"/>
                <a:cs typeface="Times New Roman" pitchFamily="18" charset="0"/>
              </a:rPr>
              <a:t>nine</a:t>
            </a:r>
            <a:r>
              <a:rPr lang="en-US" sz="2800" dirty="0">
                <a:latin typeface="Times New Roman" pitchFamily="18" charset="0"/>
                <a:cs typeface="Times New Roman" pitchFamily="18" charset="0"/>
              </a:rPr>
              <a:t> characteristics</a:t>
            </a:r>
          </a:p>
          <a:p>
            <a:pPr marL="514350" lvl="0" indent="-514350">
              <a:buFont typeface="+mj-lt"/>
              <a:buAutoNum type="arabicPeriod"/>
            </a:pPr>
            <a:r>
              <a:rPr lang="en-US" sz="2800" b="1" dirty="0" smtClean="0">
                <a:latin typeface="Times New Roman" pitchFamily="18" charset="0"/>
                <a:cs typeface="Times New Roman" pitchFamily="18" charset="0"/>
              </a:rPr>
              <a:t>Components </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A component is </a:t>
            </a:r>
            <a:r>
              <a:rPr lang="en-US" sz="2800" dirty="0" smtClean="0">
                <a:latin typeface="Times New Roman" pitchFamily="18" charset="0"/>
                <a:cs typeface="Times New Roman" pitchFamily="18" charset="0"/>
              </a:rPr>
              <a:t>an </a:t>
            </a:r>
            <a:r>
              <a:rPr lang="en-US" sz="2800" dirty="0">
                <a:latin typeface="Times New Roman" pitchFamily="18" charset="0"/>
                <a:cs typeface="Times New Roman" pitchFamily="18" charset="0"/>
              </a:rPr>
              <a:t>aggregate of parts , also called as a subsystem</a:t>
            </a:r>
          </a:p>
          <a:p>
            <a:pPr marL="514350" lvl="0" indent="-514350">
              <a:buFont typeface="+mj-lt"/>
              <a:buAutoNum type="arabicPeriod"/>
            </a:pPr>
            <a:endParaRPr lang="en-US" sz="2800" b="1" dirty="0" smtClean="0">
              <a:latin typeface="Times New Roman" pitchFamily="18" charset="0"/>
              <a:cs typeface="Times New Roman" pitchFamily="18" charset="0"/>
            </a:endParaRPr>
          </a:p>
          <a:p>
            <a:pPr marL="514350" lvl="0" indent="-514350">
              <a:buFont typeface="+mj-lt"/>
              <a:buAutoNum type="arabicPeriod"/>
            </a:pPr>
            <a:r>
              <a:rPr lang="en-US" sz="2800" b="1" dirty="0" smtClean="0">
                <a:latin typeface="Times New Roman" pitchFamily="18" charset="0"/>
                <a:cs typeface="Times New Roman" pitchFamily="18" charset="0"/>
              </a:rPr>
              <a:t>Interrelated </a:t>
            </a:r>
            <a:r>
              <a:rPr lang="en-US" sz="2800" b="1" dirty="0">
                <a:latin typeface="Times New Roman" pitchFamily="18" charset="0"/>
                <a:cs typeface="Times New Roman" pitchFamily="18" charset="0"/>
              </a:rPr>
              <a:t>Components </a:t>
            </a:r>
            <a:r>
              <a:rPr lang="en-US" sz="2800" dirty="0">
                <a:latin typeface="Times New Roman" pitchFamily="18" charset="0"/>
                <a:cs typeface="Times New Roman" pitchFamily="18" charset="0"/>
              </a:rPr>
              <a:t>– The function of one component is tied to the functions of the others.  </a:t>
            </a:r>
            <a:endParaRPr lang="en-US" sz="2800" dirty="0" smtClean="0">
              <a:latin typeface="Times New Roman" pitchFamily="18" charset="0"/>
              <a:cs typeface="Times New Roman" pitchFamily="18" charset="0"/>
            </a:endParaRPr>
          </a:p>
          <a:p>
            <a:pPr marL="914400" lvl="1" indent="-514350">
              <a:buFont typeface="Wingdings" pitchFamily="2" charset="2"/>
              <a:buChar char="Ø"/>
            </a:pPr>
            <a:r>
              <a:rPr lang="en-US" sz="2400" dirty="0" smtClean="0">
                <a:latin typeface="Times New Roman" pitchFamily="18" charset="0"/>
                <a:cs typeface="Times New Roman" pitchFamily="18" charset="0"/>
              </a:rPr>
              <a:t>Output </a:t>
            </a:r>
            <a:r>
              <a:rPr lang="en-US" sz="2400" dirty="0">
                <a:latin typeface="Times New Roman" pitchFamily="18" charset="0"/>
                <a:cs typeface="Times New Roman" pitchFamily="18" charset="0"/>
              </a:rPr>
              <a:t>from one is input for another, the dependence of a part on one or more other parts.</a:t>
            </a:r>
          </a:p>
          <a:p>
            <a:pPr marL="514350" lvl="0" indent="-514350">
              <a:buFont typeface="+mj-lt"/>
              <a:buAutoNum type="arabicPeriod"/>
            </a:pPr>
            <a:endParaRPr lang="en-US" sz="2800" b="1" dirty="0" smtClean="0">
              <a:latin typeface="Times New Roman" pitchFamily="18" charset="0"/>
              <a:cs typeface="Times New Roman" pitchFamily="18" charset="0"/>
            </a:endParaRPr>
          </a:p>
          <a:p>
            <a:pPr marL="514350" lvl="0" indent="-514350">
              <a:buFont typeface="+mj-lt"/>
              <a:buAutoNum type="arabicPeriod"/>
            </a:pPr>
            <a:r>
              <a:rPr lang="en-US" sz="2800" b="1" dirty="0" smtClean="0">
                <a:latin typeface="Times New Roman" pitchFamily="18" charset="0"/>
                <a:cs typeface="Times New Roman" pitchFamily="18" charset="0"/>
              </a:rPr>
              <a:t>Boundary </a:t>
            </a:r>
            <a:r>
              <a:rPr lang="en-US" sz="2800" dirty="0">
                <a:latin typeface="Times New Roman" pitchFamily="18" charset="0"/>
                <a:cs typeface="Times New Roman" pitchFamily="18" charset="0"/>
              </a:rPr>
              <a:t>­– A system has boundary, within which all of its components are contained and which establishes the limits of a system, separating it from other systems.  </a:t>
            </a:r>
          </a:p>
          <a:p>
            <a:pPr>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914400"/>
          </a:xfrm>
        </p:spPr>
        <p:txBody>
          <a:bodyPr>
            <a:noAutofit/>
          </a:bodyPr>
          <a:lstStyle/>
          <a:p>
            <a:pPr lvl="3" algn="l" rtl="0">
              <a:spcBef>
                <a:spcPct val="0"/>
              </a:spcBef>
            </a:pPr>
            <a:r>
              <a:rPr lang="en-US" sz="6600" b="1" dirty="0" smtClean="0">
                <a:solidFill>
                  <a:srgbClr val="00B050"/>
                </a:solidFill>
              </a:rPr>
              <a:t>Secondary Storage</a:t>
            </a:r>
            <a:endParaRPr lang="en-US" sz="3200" dirty="0">
              <a:solidFill>
                <a:srgbClr val="00B050"/>
              </a:solidFill>
            </a:endParaRPr>
          </a:p>
        </p:txBody>
      </p:sp>
      <p:sp>
        <p:nvSpPr>
          <p:cNvPr id="3" name="Content Placeholder 2"/>
          <p:cNvSpPr>
            <a:spLocks noGrp="1"/>
          </p:cNvSpPr>
          <p:nvPr>
            <p:ph idx="1"/>
          </p:nvPr>
        </p:nvSpPr>
        <p:spPr>
          <a:xfrm>
            <a:off x="0" y="838200"/>
            <a:ext cx="9144000" cy="6019800"/>
          </a:xfrm>
        </p:spPr>
        <p:txBody>
          <a:bodyPr>
            <a:noAutofit/>
          </a:bodyPr>
          <a:lstStyle/>
          <a:p>
            <a:r>
              <a:rPr lang="en-US" sz="3200" dirty="0" smtClean="0"/>
              <a:t>Secondary storage, or external memory, is </a:t>
            </a:r>
            <a:r>
              <a:rPr lang="en-US" sz="3200" dirty="0" smtClean="0">
                <a:hlinkClick r:id="rId2" tooltip="Computer memory"/>
              </a:rPr>
              <a:t>computer memory</a:t>
            </a:r>
            <a:r>
              <a:rPr lang="en-US" sz="3200" dirty="0" smtClean="0"/>
              <a:t> that is not directly accessible to the </a:t>
            </a:r>
            <a:r>
              <a:rPr lang="en-US" sz="3200" dirty="0" smtClean="0">
                <a:hlinkClick r:id="rId3" tooltip="Central processing unit"/>
              </a:rPr>
              <a:t>central processing unit</a:t>
            </a:r>
            <a:r>
              <a:rPr lang="en-US" sz="3200" dirty="0" smtClean="0"/>
              <a:t> of a </a:t>
            </a:r>
            <a:r>
              <a:rPr lang="en-US" sz="3200" dirty="0" smtClean="0">
                <a:hlinkClick r:id="rId4" tooltip="Computer"/>
              </a:rPr>
              <a:t>computer</a:t>
            </a:r>
            <a:r>
              <a:rPr lang="en-US" sz="3200" dirty="0" smtClean="0"/>
              <a:t>, requiring the use of computer's </a:t>
            </a:r>
            <a:r>
              <a:rPr lang="en-US" sz="3200" dirty="0" smtClean="0">
                <a:hlinkClick r:id="rId5" tooltip="Input/output"/>
              </a:rPr>
              <a:t>input/output</a:t>
            </a:r>
            <a:r>
              <a:rPr lang="en-US" sz="3200" dirty="0" smtClean="0"/>
              <a:t> channels. </a:t>
            </a:r>
          </a:p>
          <a:p>
            <a:r>
              <a:rPr lang="en-US" sz="3200" dirty="0" smtClean="0"/>
              <a:t>Secondary storage </a:t>
            </a:r>
          </a:p>
          <a:p>
            <a:pPr lvl="1"/>
            <a:r>
              <a:rPr lang="en-US" sz="2900" dirty="0" smtClean="0"/>
              <a:t>is used to store </a:t>
            </a:r>
            <a:r>
              <a:rPr lang="en-US" sz="2900" dirty="0" smtClean="0">
                <a:hlinkClick r:id="rId6" tooltip="Data (computing)"/>
              </a:rPr>
              <a:t>data</a:t>
            </a:r>
            <a:r>
              <a:rPr lang="en-US" sz="2900" dirty="0" smtClean="0"/>
              <a:t> that is not in active use. </a:t>
            </a:r>
          </a:p>
          <a:p>
            <a:pPr lvl="1"/>
            <a:r>
              <a:rPr lang="en-US" sz="2900" dirty="0" smtClean="0"/>
              <a:t>is usually slower than </a:t>
            </a:r>
            <a:r>
              <a:rPr lang="en-US" sz="2900" dirty="0" smtClean="0">
                <a:hlinkClick r:id="rId7" tooltip="Primary storage"/>
              </a:rPr>
              <a:t>primary storage</a:t>
            </a:r>
            <a:r>
              <a:rPr lang="en-US" sz="2900" dirty="0" smtClean="0"/>
              <a:t>, or internal memory, but also almost always has higher </a:t>
            </a:r>
            <a:r>
              <a:rPr lang="en-US" sz="2900" dirty="0" smtClean="0">
                <a:hlinkClick r:id="rId8" tooltip="Computer storage capacity"/>
              </a:rPr>
              <a:t>storage capacity</a:t>
            </a:r>
            <a:r>
              <a:rPr lang="en-US" sz="2900" dirty="0" smtClean="0"/>
              <a:t> and is </a:t>
            </a:r>
            <a:r>
              <a:rPr lang="en-US" sz="2900" dirty="0" smtClean="0">
                <a:hlinkClick r:id="rId9" tooltip="Non-volatile memory"/>
              </a:rPr>
              <a:t>non-volatile</a:t>
            </a:r>
            <a:r>
              <a:rPr lang="en-US" sz="2900" dirty="0" smtClean="0"/>
              <a:t>, which makes it perfect for the preservation of stored information in an event of power loss.</a:t>
            </a:r>
          </a:p>
          <a:p>
            <a:pPr>
              <a:buNone/>
            </a:pPr>
            <a:endParaRPr lang="en-US" sz="32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629400"/>
          </a:xfrm>
        </p:spPr>
        <p:txBody>
          <a:bodyPr>
            <a:normAutofit fontScale="85000" lnSpcReduction="10000"/>
          </a:bodyPr>
          <a:lstStyle/>
          <a:p>
            <a:pPr lvl="3">
              <a:buNone/>
            </a:pPr>
            <a:r>
              <a:rPr lang="en-US" sz="2400" b="1" dirty="0" smtClean="0">
                <a:solidFill>
                  <a:srgbClr val="92D050"/>
                </a:solidFill>
              </a:rPr>
              <a:t>Magnetic Tape</a:t>
            </a:r>
          </a:p>
          <a:p>
            <a:r>
              <a:rPr lang="en-US" dirty="0" smtClean="0"/>
              <a:t>Is a </a:t>
            </a:r>
            <a:r>
              <a:rPr lang="en-US" dirty="0" smtClean="0">
                <a:hlinkClick r:id="rId2" tooltip="Non-volatile storage"/>
              </a:rPr>
              <a:t>non-volatile</a:t>
            </a:r>
            <a:r>
              <a:rPr lang="en-US" dirty="0" smtClean="0"/>
              <a:t> </a:t>
            </a:r>
            <a:r>
              <a:rPr lang="en-US" dirty="0" smtClean="0">
                <a:hlinkClick r:id="rId3" tooltip="Storage medium"/>
              </a:rPr>
              <a:t>storage medium</a:t>
            </a:r>
            <a:r>
              <a:rPr lang="en-US" dirty="0" smtClean="0"/>
              <a:t> consisting of a magnetic coating on a thin </a:t>
            </a:r>
            <a:r>
              <a:rPr lang="en-US" dirty="0" smtClean="0">
                <a:hlinkClick r:id="rId4" tooltip="Plastic"/>
              </a:rPr>
              <a:t>plastic</a:t>
            </a:r>
            <a:r>
              <a:rPr lang="en-US" dirty="0" smtClean="0"/>
              <a:t> strip. </a:t>
            </a:r>
          </a:p>
          <a:p>
            <a:r>
              <a:rPr lang="en-US" dirty="0" smtClean="0"/>
              <a:t>Nearly all recording tape is of this type, whether used for </a:t>
            </a:r>
            <a:r>
              <a:rPr lang="en-US" dirty="0" smtClean="0">
                <a:hlinkClick r:id="rId5" tooltip="Video"/>
              </a:rPr>
              <a:t>video</a:t>
            </a:r>
            <a:r>
              <a:rPr lang="en-US" dirty="0" smtClean="0"/>
              <a:t>, </a:t>
            </a:r>
            <a:r>
              <a:rPr lang="en-US" dirty="0" smtClean="0">
                <a:hlinkClick r:id="rId6" tooltip="Audio storage"/>
              </a:rPr>
              <a:t>audio storage</a:t>
            </a:r>
            <a:r>
              <a:rPr lang="en-US" dirty="0" smtClean="0"/>
              <a:t> or general purpose digital data storage using a </a:t>
            </a:r>
            <a:r>
              <a:rPr lang="en-US" dirty="0" smtClean="0">
                <a:hlinkClick r:id="rId7" tooltip="Computer"/>
              </a:rPr>
              <a:t>computer</a:t>
            </a:r>
            <a:r>
              <a:rPr lang="en-US" dirty="0" smtClean="0"/>
              <a:t>. </a:t>
            </a:r>
          </a:p>
          <a:p>
            <a:r>
              <a:rPr lang="en-US" dirty="0" smtClean="0"/>
              <a:t>It has large storage capacity but it is slow to access because it is </a:t>
            </a:r>
            <a:r>
              <a:rPr lang="en-US" dirty="0" smtClean="0">
                <a:solidFill>
                  <a:srgbClr val="C00000"/>
                </a:solidFill>
              </a:rPr>
              <a:t>sequentially</a:t>
            </a:r>
            <a:r>
              <a:rPr lang="en-US" dirty="0" smtClean="0"/>
              <a:t> accessed.</a:t>
            </a:r>
          </a:p>
          <a:p>
            <a:pPr lvl="2">
              <a:buNone/>
            </a:pPr>
            <a:r>
              <a:rPr lang="en-US" sz="2400" b="1" dirty="0" smtClean="0">
                <a:solidFill>
                  <a:srgbClr val="92D050"/>
                </a:solidFill>
              </a:rPr>
              <a:t>Magnetic Disk</a:t>
            </a:r>
          </a:p>
          <a:p>
            <a:pPr lvl="4">
              <a:buNone/>
            </a:pPr>
            <a:r>
              <a:rPr lang="en-US" sz="2000" b="1" dirty="0" smtClean="0">
                <a:latin typeface="Adobe Gothic Std B" pitchFamily="34" charset="-128"/>
                <a:ea typeface="Adobe Gothic Std B" pitchFamily="34" charset="-128"/>
              </a:rPr>
              <a:t>Floppy Disk</a:t>
            </a:r>
          </a:p>
          <a:p>
            <a:r>
              <a:rPr lang="en-US" dirty="0" smtClean="0"/>
              <a:t>A floppy disk is a data storage device that is composed of a disk of thin, flexible ("floppy") magnetic storage medium encased in a square or rectangular plastic shell. </a:t>
            </a:r>
          </a:p>
          <a:p>
            <a:r>
              <a:rPr lang="en-US" dirty="0" smtClean="0"/>
              <a:t>Floppy disks are read and written by a floppy disk drive. </a:t>
            </a:r>
          </a:p>
          <a:p>
            <a:r>
              <a:rPr lang="en-US" dirty="0" smtClean="0"/>
              <a:t>Floppy disk is </a:t>
            </a:r>
            <a:r>
              <a:rPr lang="en-US" b="1" dirty="0" smtClean="0"/>
              <a:t>cheap</a:t>
            </a:r>
            <a:r>
              <a:rPr lang="en-US" dirty="0" smtClean="0"/>
              <a:t>, and </a:t>
            </a:r>
            <a:r>
              <a:rPr lang="en-US" b="1" dirty="0" smtClean="0"/>
              <a:t>portable</a:t>
            </a:r>
            <a:r>
              <a:rPr lang="en-US" dirty="0" smtClean="0"/>
              <a:t>, but it has </a:t>
            </a:r>
            <a:r>
              <a:rPr lang="en-US" b="1" dirty="0" smtClean="0"/>
              <a:t>small</a:t>
            </a:r>
            <a:r>
              <a:rPr lang="en-US" dirty="0" smtClean="0"/>
              <a:t> </a:t>
            </a:r>
            <a:r>
              <a:rPr lang="en-US" b="1" dirty="0" smtClean="0"/>
              <a:t>storage capacity </a:t>
            </a:r>
            <a:r>
              <a:rPr lang="en-US" dirty="0" smtClean="0"/>
              <a:t>(1.44 MB) and is unreliable.</a:t>
            </a:r>
          </a:p>
          <a:p>
            <a:endParaRPr lang="en-US"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705600"/>
          </a:xfrm>
        </p:spPr>
        <p:txBody>
          <a:bodyPr>
            <a:noAutofit/>
          </a:bodyPr>
          <a:lstStyle/>
          <a:p>
            <a:pPr lvl="4"/>
            <a:r>
              <a:rPr lang="en-US" sz="3200" b="1" i="1" dirty="0" smtClean="0"/>
              <a:t>Hard disk</a:t>
            </a:r>
          </a:p>
          <a:p>
            <a:r>
              <a:rPr lang="en-US" sz="2800" dirty="0" smtClean="0"/>
              <a:t>A hard disk drive (HDD) is a digitally encoded </a:t>
            </a:r>
            <a:r>
              <a:rPr lang="en-US" sz="2800" dirty="0" smtClean="0">
                <a:solidFill>
                  <a:srgbClr val="FF0000"/>
                </a:solidFill>
              </a:rPr>
              <a:t>non-volatile </a:t>
            </a:r>
            <a:r>
              <a:rPr lang="en-US" sz="2800" dirty="0" smtClean="0"/>
              <a:t>storage device which stores data on rapidly rotating platters with magnetic surfaces. </a:t>
            </a:r>
          </a:p>
          <a:p>
            <a:r>
              <a:rPr lang="en-US" sz="2800" dirty="0" smtClean="0"/>
              <a:t>Strictly speaking, "drive" refers to an entire unit containing multiple platters, a read/write head assembly, driver electronics, and motor while "hard disk" (sometimes "platter") refers to the storage medium itself.</a:t>
            </a:r>
          </a:p>
          <a:p>
            <a:r>
              <a:rPr lang="en-US" sz="2800" b="1" dirty="0" smtClean="0">
                <a:solidFill>
                  <a:srgbClr val="FF0000"/>
                </a:solidFill>
                <a:effectLst>
                  <a:outerShdw blurRad="38100" dist="38100" dir="2700000" algn="tl">
                    <a:srgbClr val="000000">
                      <a:alpha val="43137"/>
                    </a:srgbClr>
                  </a:outerShdw>
                </a:effectLst>
              </a:rPr>
              <a:t>Hard disks were originally developed for use with computers. </a:t>
            </a:r>
          </a:p>
          <a:p>
            <a:r>
              <a:rPr lang="en-US" sz="2800" dirty="0" smtClean="0"/>
              <a:t>In the 21st century, applications for hard disks have expanded beyond computers to include video recorders, audio players, digital organizers, and digital cameras. </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705600"/>
          </a:xfrm>
        </p:spPr>
        <p:txBody>
          <a:bodyPr>
            <a:noAutofit/>
          </a:bodyPr>
          <a:lstStyle/>
          <a:p>
            <a:pPr lvl="3"/>
            <a:r>
              <a:rPr lang="en-US" sz="2800" b="1" dirty="0" smtClean="0">
                <a:solidFill>
                  <a:srgbClr val="92D050"/>
                </a:solidFill>
                <a:effectLst>
                  <a:outerShdw blurRad="38100" dist="38100" dir="2700000" algn="tl">
                    <a:srgbClr val="000000">
                      <a:alpha val="43137"/>
                    </a:srgbClr>
                  </a:outerShdw>
                </a:effectLst>
              </a:rPr>
              <a:t>Optical Disk</a:t>
            </a:r>
          </a:p>
          <a:p>
            <a:pPr lvl="4">
              <a:buNone/>
            </a:pPr>
            <a:r>
              <a:rPr lang="en-US" sz="2000" b="1" dirty="0" smtClean="0"/>
              <a:t>CD-R</a:t>
            </a:r>
            <a:endParaRPr lang="en-US" sz="1400" b="1" dirty="0" smtClean="0"/>
          </a:p>
          <a:p>
            <a:r>
              <a:rPr lang="en-US" sz="2000" dirty="0" smtClean="0"/>
              <a:t>A CD-R (Compact Disc-Recordable) is a variation of the Compact Disc invented by Philips and Sony. </a:t>
            </a:r>
          </a:p>
          <a:p>
            <a:r>
              <a:rPr lang="en-US" sz="2000" dirty="0" smtClean="0"/>
              <a:t>CD-R is a write once, read-only optical magnetic media commonly known as </a:t>
            </a:r>
            <a:r>
              <a:rPr lang="en-US" sz="2000" b="1" dirty="0" smtClean="0">
                <a:solidFill>
                  <a:srgbClr val="C00000"/>
                </a:solidFill>
                <a:effectLst>
                  <a:outerShdw blurRad="38100" dist="38100" dir="2700000" algn="tl">
                    <a:srgbClr val="000000">
                      <a:alpha val="43137"/>
                    </a:srgbClr>
                  </a:outerShdw>
                </a:effectLst>
              </a:rPr>
              <a:t>optical disc </a:t>
            </a:r>
            <a:r>
              <a:rPr lang="en-US" sz="2000" dirty="0" smtClean="0"/>
              <a:t>(though the whole disk does not have to be written in the same session) and retains a high level of compatibility with standard CD readers (unlike CD-RW which can be rewritten but has much lower compatibility and the discs are considerably more expensive).</a:t>
            </a:r>
          </a:p>
          <a:p>
            <a:pPr lvl="3"/>
            <a:r>
              <a:rPr lang="en-US" sz="2000" b="1" dirty="0" smtClean="0"/>
              <a:t>CD-RW </a:t>
            </a:r>
            <a:r>
              <a:rPr lang="en-US" sz="1600" b="1" dirty="0" smtClean="0"/>
              <a:t>(Compact Disc Rewritable)</a:t>
            </a:r>
          </a:p>
          <a:p>
            <a:r>
              <a:rPr lang="en-US" sz="2000" dirty="0" smtClean="0"/>
              <a:t>CD-RW is a rewritable optical disc format. Known as CD-Erasable (CD-E) during its development, CD-RW was introduced in 1997.</a:t>
            </a:r>
          </a:p>
          <a:p>
            <a:pPr lvl="4"/>
            <a:r>
              <a:rPr lang="en-US" sz="2400" b="1" dirty="0" smtClean="0"/>
              <a:t>DVD </a:t>
            </a:r>
            <a:r>
              <a:rPr lang="en-US" sz="1800" b="1" dirty="0" smtClean="0"/>
              <a:t>(Digital Versatile Disc)</a:t>
            </a:r>
          </a:p>
          <a:p>
            <a:r>
              <a:rPr lang="en-US" sz="2000" b="1" dirty="0" smtClean="0"/>
              <a:t>DVD</a:t>
            </a:r>
            <a:r>
              <a:rPr lang="en-US" sz="2000" dirty="0" smtClean="0"/>
              <a:t> ("</a:t>
            </a:r>
            <a:r>
              <a:rPr lang="en-US" sz="2000" b="1" dirty="0" smtClean="0"/>
              <a:t>Digital Versatile Disc</a:t>
            </a:r>
            <a:r>
              <a:rPr lang="en-US" sz="2000" dirty="0" smtClean="0"/>
              <a:t>", or "</a:t>
            </a:r>
            <a:r>
              <a:rPr lang="en-US" sz="2000" b="1" dirty="0" smtClean="0"/>
              <a:t>Digital Video Disc</a:t>
            </a:r>
            <a:r>
              <a:rPr lang="en-US" sz="2000" dirty="0" smtClean="0"/>
              <a:t>") is an optical disc storage media format that can be used for data storage, including movies with high video and sound quality. DVDs resemble compact discs as their physical dimensions are the same but they are encoded in a different format and at a much higher density.</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lvl="3"/>
            <a:r>
              <a:rPr lang="en-US" sz="4800" b="1" dirty="0" smtClean="0">
                <a:solidFill>
                  <a:srgbClr val="92D050"/>
                </a:solidFill>
                <a:effectLst>
                  <a:outerShdw blurRad="38100" dist="38100" dir="2700000" algn="tl">
                    <a:srgbClr val="000000">
                      <a:alpha val="43137"/>
                    </a:srgbClr>
                  </a:outerShdw>
                </a:effectLst>
              </a:rPr>
              <a:t>Flash Memory</a:t>
            </a:r>
          </a:p>
          <a:p>
            <a:r>
              <a:rPr lang="en-US" sz="3600" dirty="0" smtClean="0"/>
              <a:t>USB flash drives -thumb drives, handy drives-, which are used for general storage and transfer of data between computers.</a:t>
            </a:r>
          </a:p>
          <a:p>
            <a:r>
              <a:rPr lang="en-US" sz="3600" dirty="0" smtClean="0"/>
              <a:t> It has also gained some popularity in the gaming market these days. </a:t>
            </a:r>
          </a:p>
          <a:p>
            <a:r>
              <a:rPr lang="en-US" sz="3600" dirty="0" smtClean="0"/>
              <a:t>Flash memory is highly portable and it can store much data but it is expensive.</a:t>
            </a:r>
          </a:p>
          <a:p>
            <a:endParaRPr lang="en-US" sz="36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8200"/>
          </a:xfrm>
        </p:spPr>
        <p:txBody>
          <a:bodyPr>
            <a:normAutofit/>
          </a:bodyPr>
          <a:lstStyle/>
          <a:p>
            <a:pPr lvl="2" algn="l" rtl="0">
              <a:spcBef>
                <a:spcPct val="0"/>
              </a:spcBef>
            </a:pPr>
            <a:r>
              <a:rPr lang="en-US" sz="4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Output Devices</a:t>
            </a:r>
            <a:endParaRPr lang="en-US" sz="40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Content Placeholder 2"/>
          <p:cNvSpPr>
            <a:spLocks noGrp="1"/>
          </p:cNvSpPr>
          <p:nvPr>
            <p:ph idx="1"/>
          </p:nvPr>
        </p:nvSpPr>
        <p:spPr>
          <a:xfrm>
            <a:off x="152400" y="762000"/>
            <a:ext cx="8763000" cy="6096000"/>
          </a:xfrm>
          <a:ln>
            <a:solidFill>
              <a:srgbClr val="00B050"/>
            </a:solidFill>
          </a:ln>
        </p:spPr>
        <p:txBody>
          <a:bodyPr>
            <a:noAutofit/>
          </a:bodyPr>
          <a:lstStyle/>
          <a:p>
            <a:pPr>
              <a:buNone/>
            </a:pPr>
            <a:r>
              <a:rPr lang="en-US" sz="3600" b="1" dirty="0" smtClean="0">
                <a:effectLst>
                  <a:outerShdw blurRad="38100" dist="38100" dir="2700000" algn="tl">
                    <a:srgbClr val="000000">
                      <a:alpha val="43137"/>
                    </a:srgbClr>
                  </a:outerShdw>
                </a:effectLst>
              </a:rPr>
              <a:t>Display devices </a:t>
            </a:r>
            <a:r>
              <a:rPr lang="en-US" sz="3600" b="1" dirty="0" smtClean="0">
                <a:effectLst>
                  <a:outerShdw blurRad="38100" dist="38100" dir="2700000" algn="tl">
                    <a:srgbClr val="000000">
                      <a:alpha val="43137"/>
                    </a:srgbClr>
                  </a:outerShdw>
                </a:effectLst>
                <a:sym typeface="Wingdings" pitchFamily="2" charset="2"/>
              </a:rPr>
              <a:t></a:t>
            </a:r>
            <a:r>
              <a:rPr lang="en-US" sz="3600" b="1" dirty="0" smtClean="0">
                <a:effectLst>
                  <a:outerShdw blurRad="38100" dist="38100" dir="2700000" algn="tl">
                    <a:srgbClr val="000000">
                      <a:alpha val="43137"/>
                    </a:srgbClr>
                  </a:outerShdw>
                </a:effectLst>
              </a:rPr>
              <a:t>softcopy output</a:t>
            </a:r>
          </a:p>
          <a:p>
            <a:pPr lvl="4"/>
            <a:r>
              <a:rPr lang="en-US" sz="3600" b="1" dirty="0" smtClean="0">
                <a:effectLst>
                  <a:outerShdw blurRad="38100" dist="38100" dir="2700000" algn="tl">
                    <a:srgbClr val="000000">
                      <a:alpha val="43137"/>
                    </a:srgbClr>
                  </a:outerShdw>
                </a:effectLst>
              </a:rPr>
              <a:t>CRT</a:t>
            </a:r>
            <a:r>
              <a:rPr lang="en-US" sz="1200" dirty="0" smtClean="0"/>
              <a:t>	</a:t>
            </a:r>
          </a:p>
          <a:p>
            <a:r>
              <a:rPr lang="en-US" dirty="0" smtClean="0"/>
              <a:t>Abbreviation of </a:t>
            </a:r>
            <a:r>
              <a:rPr lang="en-US" b="1" i="1" dirty="0" smtClean="0"/>
              <a:t>c</a:t>
            </a:r>
            <a:r>
              <a:rPr lang="en-US" i="1" dirty="0" smtClean="0"/>
              <a:t>athode-</a:t>
            </a:r>
            <a:r>
              <a:rPr lang="en-US" b="1" i="1" dirty="0" smtClean="0"/>
              <a:t>r</a:t>
            </a:r>
            <a:r>
              <a:rPr lang="en-US" i="1" dirty="0" smtClean="0"/>
              <a:t>ay </a:t>
            </a:r>
            <a:r>
              <a:rPr lang="en-US" b="1" i="1" dirty="0" smtClean="0"/>
              <a:t>t</a:t>
            </a:r>
            <a:r>
              <a:rPr lang="en-US" i="1" dirty="0" smtClean="0"/>
              <a:t>ube,</a:t>
            </a:r>
            <a:r>
              <a:rPr lang="en-US" dirty="0" smtClean="0"/>
              <a:t> the technology used in most televisions and computer display screens. </a:t>
            </a:r>
          </a:p>
          <a:p>
            <a:r>
              <a:rPr lang="en-US" dirty="0" smtClean="0"/>
              <a:t>A CRT works by moving an electron beam back and forth across the back of the screen. </a:t>
            </a:r>
          </a:p>
          <a:p>
            <a:r>
              <a:rPr lang="en-US" dirty="0" smtClean="0"/>
              <a:t>Each time the beam makes a pass across the screen, it lights up phosphor dots on the inside of the glass tube, thereby illuminating the active portions of the screen. </a:t>
            </a:r>
          </a:p>
          <a:p>
            <a:r>
              <a:rPr lang="en-US" dirty="0" smtClean="0"/>
              <a:t>By drawing many such lines from the top to the bottom of the screen, it creates an entire </a:t>
            </a:r>
            <a:r>
              <a:rPr lang="en-US" dirty="0" err="1" smtClean="0"/>
              <a:t>screenful</a:t>
            </a:r>
            <a:r>
              <a:rPr lang="en-US" dirty="0" smtClean="0"/>
              <a:t> of images. It is large in size and requires a lot of space. </a:t>
            </a:r>
          </a:p>
          <a:p>
            <a:r>
              <a:rPr lang="en-US" dirty="0" smtClean="0"/>
              <a:t>Moreover, it consumes much power. But it produces a sharp output.</a:t>
            </a:r>
          </a:p>
          <a:p>
            <a:endParaRPr lang="en-US" sz="20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629400"/>
          </a:xfrm>
        </p:spPr>
        <p:txBody>
          <a:bodyPr>
            <a:noAutofit/>
          </a:bodyPr>
          <a:lstStyle/>
          <a:p>
            <a:pPr lvl="4"/>
            <a:r>
              <a:rPr lang="en-US" sz="3200" b="1" dirty="0" smtClean="0">
                <a:effectLst>
                  <a:outerShdw blurRad="38100" dist="38100" dir="2700000" algn="tl">
                    <a:srgbClr val="000000">
                      <a:alpha val="43137"/>
                    </a:srgbClr>
                  </a:outerShdw>
                </a:effectLst>
              </a:rPr>
              <a:t>LCD</a:t>
            </a:r>
          </a:p>
          <a:p>
            <a:r>
              <a:rPr lang="en-US" sz="2800" dirty="0" smtClean="0"/>
              <a:t>Short for </a:t>
            </a:r>
            <a:r>
              <a:rPr lang="en-US" sz="2800" b="1" i="1" dirty="0" smtClean="0"/>
              <a:t>l</a:t>
            </a:r>
            <a:r>
              <a:rPr lang="en-US" sz="2800" i="1" dirty="0" smtClean="0"/>
              <a:t>iquid </a:t>
            </a:r>
            <a:r>
              <a:rPr lang="en-US" sz="2800" b="1" i="1" dirty="0" smtClean="0"/>
              <a:t>c</a:t>
            </a:r>
            <a:r>
              <a:rPr lang="en-US" sz="2800" i="1" dirty="0" smtClean="0"/>
              <a:t>rystal </a:t>
            </a:r>
            <a:r>
              <a:rPr lang="en-US" sz="2800" b="1" i="1" dirty="0" smtClean="0"/>
              <a:t>d</a:t>
            </a:r>
            <a:r>
              <a:rPr lang="en-US" sz="2800" i="1" dirty="0" smtClean="0"/>
              <a:t>isplay</a:t>
            </a:r>
            <a:r>
              <a:rPr lang="en-US" sz="2800" dirty="0" smtClean="0"/>
              <a:t>, a type of display used in digital watches and many portable computers. </a:t>
            </a:r>
          </a:p>
          <a:p>
            <a:pPr lvl="4"/>
            <a:r>
              <a:rPr lang="en-US" sz="3200" b="1" dirty="0" smtClean="0"/>
              <a:t>ELD</a:t>
            </a:r>
            <a:endParaRPr lang="en-US" sz="4000" b="1" dirty="0" smtClean="0"/>
          </a:p>
          <a:p>
            <a:r>
              <a:rPr lang="en-US" dirty="0" smtClean="0"/>
              <a:t>A technology used to produce a very thin display screen, called a </a:t>
            </a:r>
            <a:r>
              <a:rPr lang="en-US" i="1" dirty="0" smtClean="0"/>
              <a:t>flat-panel display</a:t>
            </a:r>
            <a:r>
              <a:rPr lang="en-US" dirty="0" smtClean="0"/>
              <a:t>, used in some portable computers. </a:t>
            </a:r>
          </a:p>
          <a:p>
            <a:r>
              <a:rPr lang="en-US" dirty="0" smtClean="0"/>
              <a:t>An ELD works by sandwiching a thin film of phosphorescent substance between two plates. </a:t>
            </a:r>
          </a:p>
          <a:p>
            <a:r>
              <a:rPr lang="en-US" dirty="0" smtClean="0"/>
              <a:t>One plate is coated with vertical wires and the other with horizontal wires, forming a grid. </a:t>
            </a:r>
          </a:p>
          <a:p>
            <a:r>
              <a:rPr lang="en-US" dirty="0" smtClean="0"/>
              <a:t>When electric current is passed through a horizontal and vertical wire, the phosphorescent film at the intersection glows, creating a point of light, called </a:t>
            </a:r>
            <a:r>
              <a:rPr lang="en-US" i="1" dirty="0" smtClean="0"/>
              <a:t>pixel</a:t>
            </a:r>
            <a:r>
              <a:rPr lang="en-US" dirty="0" smtClean="0"/>
              <a:t>.</a:t>
            </a:r>
          </a:p>
          <a:p>
            <a:endParaRPr lang="en-US" sz="40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noAutofit/>
          </a:bodyPr>
          <a:lstStyle/>
          <a:p>
            <a:pPr lvl="3" algn="l" rtl="0">
              <a:spcBef>
                <a:spcPct val="0"/>
              </a:spcBef>
            </a:pPr>
            <a:r>
              <a:rPr lang="en-US" sz="4400" b="1" i="1" dirty="0" smtClean="0">
                <a:solidFill>
                  <a:srgbClr val="92D050"/>
                </a:solidFill>
                <a:latin typeface="Adobe Caslon Pro Bold" pitchFamily="18" charset="0"/>
              </a:rPr>
              <a:t>Printer – Hardcopy Output </a:t>
            </a:r>
            <a:r>
              <a:rPr lang="en-US" sz="2000" b="1" i="1" dirty="0" smtClean="0">
                <a:solidFill>
                  <a:srgbClr val="FF0000"/>
                </a:solidFill>
                <a:latin typeface="Adobe Caslon Pro Bold" pitchFamily="18" charset="0"/>
              </a:rPr>
              <a:t>(R.A)</a:t>
            </a:r>
            <a:endParaRPr lang="en-US" sz="4400" i="1" dirty="0">
              <a:solidFill>
                <a:srgbClr val="FF0000"/>
              </a:solidFill>
              <a:latin typeface="Adobe Caslon Pro Bold" pitchFamily="18" charset="0"/>
            </a:endParaRPr>
          </a:p>
        </p:txBody>
      </p:sp>
      <p:sp>
        <p:nvSpPr>
          <p:cNvPr id="3" name="Content Placeholder 2"/>
          <p:cNvSpPr>
            <a:spLocks noGrp="1"/>
          </p:cNvSpPr>
          <p:nvPr>
            <p:ph idx="1"/>
          </p:nvPr>
        </p:nvSpPr>
        <p:spPr>
          <a:xfrm>
            <a:off x="152400" y="609600"/>
            <a:ext cx="8763000" cy="6248400"/>
          </a:xfrm>
        </p:spPr>
        <p:txBody>
          <a:bodyPr>
            <a:normAutofit fontScale="85000" lnSpcReduction="20000"/>
          </a:bodyPr>
          <a:lstStyle/>
          <a:p>
            <a:r>
              <a:rPr lang="en-US" dirty="0" smtClean="0"/>
              <a:t>Printer is a device that prints text or illustrations on paper. </a:t>
            </a:r>
          </a:p>
          <a:p>
            <a:r>
              <a:rPr lang="en-US" dirty="0" smtClean="0"/>
              <a:t>In terms of the technology they utilize, printers fall into the following categories: </a:t>
            </a:r>
          </a:p>
          <a:p>
            <a:pPr lvl="2">
              <a:buNone/>
            </a:pPr>
            <a:r>
              <a:rPr lang="en-US" sz="4500" b="1" dirty="0" smtClean="0">
                <a:latin typeface="Adobe Gothic Std B" pitchFamily="34" charset="-128"/>
                <a:ea typeface="Adobe Gothic Std B" pitchFamily="34" charset="-128"/>
              </a:rPr>
              <a:t>Daisy-wheel: </a:t>
            </a:r>
          </a:p>
          <a:p>
            <a:r>
              <a:rPr lang="en-US" dirty="0" smtClean="0"/>
              <a:t>Similar to a ball-head typewriter, this type of printer has a </a:t>
            </a:r>
            <a:r>
              <a:rPr lang="en-US" dirty="0" smtClean="0">
                <a:solidFill>
                  <a:srgbClr val="C00000"/>
                </a:solidFill>
              </a:rPr>
              <a:t>plastic or metal wheel on which the shape of each character stands out in relief</a:t>
            </a:r>
            <a:r>
              <a:rPr lang="en-US" dirty="0" smtClean="0"/>
              <a:t>. </a:t>
            </a:r>
          </a:p>
          <a:p>
            <a:r>
              <a:rPr lang="en-US" dirty="0" smtClean="0"/>
              <a:t>A hammer presses the wheel against a ribbon, which in turn makes an ink stain in the shape of the character on the paper. </a:t>
            </a:r>
          </a:p>
          <a:p>
            <a:r>
              <a:rPr lang="en-US" dirty="0" smtClean="0"/>
              <a:t>Daisy-wheel printers produce letter-quality print but cannot print graphics. </a:t>
            </a:r>
          </a:p>
          <a:p>
            <a:pPr lvl="2">
              <a:buNone/>
            </a:pPr>
            <a:r>
              <a:rPr lang="en-US" sz="3500" b="1" dirty="0" smtClean="0">
                <a:latin typeface="Adobe Gothic Std B" pitchFamily="34" charset="-128"/>
                <a:ea typeface="Adobe Gothic Std B" pitchFamily="34" charset="-128"/>
              </a:rPr>
              <a:t>Dot-matrix</a:t>
            </a:r>
            <a:r>
              <a:rPr lang="en-US" sz="3500" dirty="0" smtClean="0">
                <a:latin typeface="Adobe Gothic Std B" pitchFamily="34" charset="-128"/>
                <a:ea typeface="Adobe Gothic Std B" pitchFamily="34" charset="-128"/>
              </a:rPr>
              <a:t>: </a:t>
            </a:r>
          </a:p>
          <a:p>
            <a:r>
              <a:rPr lang="en-US" dirty="0" smtClean="0"/>
              <a:t>Creates characters by striking pins against an ink ribbon.</a:t>
            </a:r>
          </a:p>
          <a:p>
            <a:r>
              <a:rPr lang="en-US" dirty="0" smtClean="0"/>
              <a:t>Each pin makes a </a:t>
            </a:r>
            <a:r>
              <a:rPr lang="en-US" dirty="0" smtClean="0">
                <a:solidFill>
                  <a:srgbClr val="C00000"/>
                </a:solidFill>
              </a:rPr>
              <a:t>dot</a:t>
            </a:r>
            <a:r>
              <a:rPr lang="en-US" dirty="0" smtClean="0"/>
              <a:t>, and combinations of dots form characters and illustrations. </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endParaRPr lang="en-US" dirty="0" smtClean="0"/>
          </a:p>
          <a:p>
            <a:endParaRPr lang="en-US" dirty="0" smtClean="0"/>
          </a:p>
          <a:p>
            <a:fld id="{745BBB01-C0FD-49BD-B697-ABC298F9664F}"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85000" lnSpcReduction="20000"/>
          </a:bodyPr>
          <a:lstStyle/>
          <a:p>
            <a:pPr lvl="2">
              <a:buNone/>
            </a:pPr>
            <a:r>
              <a:rPr lang="en-US" sz="3000" b="1" dirty="0" smtClean="0">
                <a:latin typeface="Adobe Gothic Std B" pitchFamily="34" charset="-128"/>
                <a:ea typeface="Adobe Gothic Std B" pitchFamily="34" charset="-128"/>
              </a:rPr>
              <a:t>Ink-jet</a:t>
            </a:r>
            <a:r>
              <a:rPr lang="en-US" sz="3000" dirty="0" smtClean="0">
                <a:latin typeface="Adobe Gothic Std B" pitchFamily="34" charset="-128"/>
                <a:ea typeface="Adobe Gothic Std B" pitchFamily="34" charset="-128"/>
              </a:rPr>
              <a:t>:</a:t>
            </a:r>
          </a:p>
          <a:p>
            <a:r>
              <a:rPr lang="en-US" sz="2800" dirty="0" smtClean="0"/>
              <a:t> Sprays ink at a sheet of paper. Ink-jet printers produce high-quality text and graphics. </a:t>
            </a:r>
          </a:p>
          <a:p>
            <a:pPr lvl="2">
              <a:buNone/>
            </a:pPr>
            <a:r>
              <a:rPr lang="en-US" dirty="0" smtClean="0"/>
              <a:t>· </a:t>
            </a:r>
            <a:r>
              <a:rPr lang="en-US" sz="2600" b="1" dirty="0" smtClean="0">
                <a:latin typeface="Adobe Gothic Std B" pitchFamily="34" charset="-128"/>
                <a:ea typeface="Adobe Gothic Std B" pitchFamily="34" charset="-128"/>
              </a:rPr>
              <a:t>Laser</a:t>
            </a:r>
            <a:r>
              <a:rPr lang="en-US" dirty="0" smtClean="0"/>
              <a:t>: </a:t>
            </a:r>
          </a:p>
          <a:p>
            <a:r>
              <a:rPr lang="en-US" sz="2800" dirty="0" smtClean="0"/>
              <a:t>Uses the same technology as copy machines. Laser printers produce very high quality text and graphics. </a:t>
            </a:r>
          </a:p>
          <a:p>
            <a:pPr lvl="2">
              <a:buNone/>
            </a:pPr>
            <a:r>
              <a:rPr lang="en-US" sz="2600" b="1" dirty="0" smtClean="0">
                <a:latin typeface="Adobe Gothic Std B" pitchFamily="34" charset="-128"/>
                <a:ea typeface="Adobe Gothic Std B" pitchFamily="34" charset="-128"/>
              </a:rPr>
              <a:t>LCD</a:t>
            </a:r>
            <a:r>
              <a:rPr lang="en-US" sz="2600" dirty="0" smtClean="0">
                <a:latin typeface="Adobe Gothic Std B" pitchFamily="34" charset="-128"/>
                <a:ea typeface="Adobe Gothic Std B" pitchFamily="34" charset="-128"/>
              </a:rPr>
              <a:t> </a:t>
            </a:r>
            <a:r>
              <a:rPr lang="en-US" sz="2600" b="1" dirty="0" smtClean="0">
                <a:latin typeface="Adobe Gothic Std B" pitchFamily="34" charset="-128"/>
                <a:ea typeface="Adobe Gothic Std B" pitchFamily="34" charset="-128"/>
              </a:rPr>
              <a:t>&amp; LED:</a:t>
            </a:r>
            <a:r>
              <a:rPr lang="en-US" sz="2600" dirty="0" smtClean="0">
                <a:latin typeface="Adobe Gothic Std B" pitchFamily="34" charset="-128"/>
                <a:ea typeface="Adobe Gothic Std B" pitchFamily="34" charset="-128"/>
              </a:rPr>
              <a:t> </a:t>
            </a:r>
          </a:p>
          <a:p>
            <a:r>
              <a:rPr lang="en-US" sz="2800" dirty="0" smtClean="0"/>
              <a:t>Similar to a laser printer, but uses liquid crystals or light-emitting diodes rather than a laser to produce an image on the drum. </a:t>
            </a:r>
          </a:p>
          <a:p>
            <a:pPr>
              <a:buNone/>
            </a:pPr>
            <a:r>
              <a:rPr lang="en-US" sz="3500" b="1" dirty="0" smtClean="0">
                <a:latin typeface="Adobe Gothic Std B" pitchFamily="34" charset="-128"/>
                <a:ea typeface="Adobe Gothic Std B" pitchFamily="34" charset="-128"/>
              </a:rPr>
              <a:t>		Line printer: </a:t>
            </a:r>
          </a:p>
          <a:p>
            <a:r>
              <a:rPr lang="en-US" sz="3300" dirty="0" smtClean="0"/>
              <a:t>Contains a chain of characters or pins that print an entire line at one time. Line printers are very fast, but produce low-quality print. </a:t>
            </a:r>
          </a:p>
          <a:p>
            <a:pPr lvl="2">
              <a:buNone/>
            </a:pPr>
            <a:r>
              <a:rPr lang="en-US" sz="2200" dirty="0" smtClean="0">
                <a:latin typeface="Adobe Gothic Std B" pitchFamily="34" charset="-128"/>
                <a:ea typeface="Adobe Gothic Std B" pitchFamily="34" charset="-128"/>
              </a:rPr>
              <a:t> </a:t>
            </a:r>
            <a:r>
              <a:rPr lang="en-US" sz="3000" dirty="0" smtClean="0">
                <a:latin typeface="Adobe Gothic Std B" pitchFamily="34" charset="-128"/>
                <a:ea typeface="Adobe Gothic Std B" pitchFamily="34" charset="-128"/>
              </a:rPr>
              <a:t> </a:t>
            </a:r>
            <a:r>
              <a:rPr lang="en-US" sz="3000" b="1" dirty="0" smtClean="0">
                <a:latin typeface="Adobe Gothic Std B" pitchFamily="34" charset="-128"/>
                <a:ea typeface="Adobe Gothic Std B" pitchFamily="34" charset="-128"/>
              </a:rPr>
              <a:t>Thermal printer</a:t>
            </a:r>
            <a:r>
              <a:rPr lang="en-US" sz="3000" dirty="0" smtClean="0">
                <a:latin typeface="Adobe Gothic Std B" pitchFamily="34" charset="-128"/>
                <a:ea typeface="Adobe Gothic Std B" pitchFamily="34" charset="-128"/>
              </a:rPr>
              <a:t>: </a:t>
            </a:r>
          </a:p>
          <a:p>
            <a:r>
              <a:rPr lang="en-US" sz="3000" dirty="0" smtClean="0"/>
              <a:t>An inexpensive printer that works by pushing heated pins against heat-sensitive paper. Thermal printers are widely used in calculators and fax machines. </a:t>
            </a:r>
          </a:p>
          <a:p>
            <a:endParaRPr lang="en-US" sz="3000" dirty="0" smtClean="0"/>
          </a:p>
          <a:p>
            <a:endParaRPr lang="en-US"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79438"/>
          </a:xfrm>
        </p:spPr>
        <p:txBody>
          <a:bodyPr>
            <a:noAutofit/>
          </a:bodyPr>
          <a:lstStyle/>
          <a:p>
            <a:pPr lvl="3" algn="l" rtl="0">
              <a:spcBef>
                <a:spcPct val="0"/>
              </a:spcBef>
            </a:pPr>
            <a:r>
              <a:rPr lang="en-US" sz="3600" b="1" i="1" dirty="0" smtClean="0">
                <a:solidFill>
                  <a:srgbClr val="92D050"/>
                </a:solidFill>
                <a:effectLst>
                  <a:outerShdw blurRad="38100" dist="38100" dir="2700000" algn="tl">
                    <a:srgbClr val="000000">
                      <a:alpha val="43137"/>
                    </a:srgbClr>
                  </a:outerShdw>
                </a:effectLst>
                <a:latin typeface="+mj-lt"/>
              </a:rPr>
              <a:t>Plotter – hardcopy output</a:t>
            </a:r>
            <a:endParaRPr lang="en-US" sz="3600" i="1" dirty="0">
              <a:solidFill>
                <a:srgbClr val="92D050"/>
              </a:solidFill>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a:xfrm>
            <a:off x="152400" y="762000"/>
            <a:ext cx="8763000" cy="6096000"/>
          </a:xfrm>
        </p:spPr>
        <p:txBody>
          <a:bodyPr>
            <a:normAutofit/>
          </a:bodyPr>
          <a:lstStyle/>
          <a:p>
            <a:r>
              <a:rPr lang="en-US" sz="3600" dirty="0" smtClean="0"/>
              <a:t>Is also a printer that produces hard copy output. </a:t>
            </a:r>
          </a:p>
          <a:p>
            <a:r>
              <a:rPr lang="en-US" sz="3600" dirty="0" smtClean="0"/>
              <a:t>Plotters produce high quality color graphics output by using pens for creating images. </a:t>
            </a:r>
          </a:p>
          <a:p>
            <a:r>
              <a:rPr lang="en-US" sz="3600" dirty="0" smtClean="0"/>
              <a:t>Plotters help to draw maps from stored data.</a:t>
            </a:r>
            <a:r>
              <a:rPr lang="en-US" sz="3600" b="1" dirty="0" smtClean="0"/>
              <a:t> </a:t>
            </a:r>
          </a:p>
          <a:p>
            <a:r>
              <a:rPr lang="en-US" sz="3600" dirty="0" smtClean="0"/>
              <a:t>Plotters are ideal for Engineering, Drafting and many other applications that require intricate graphics</a:t>
            </a:r>
            <a:r>
              <a:rPr lang="en-US" sz="3600" b="1" dirty="0" smtClean="0"/>
              <a:t>.</a:t>
            </a:r>
            <a:endParaRPr lang="en-US" sz="3600" dirty="0" smtClean="0"/>
          </a:p>
          <a:p>
            <a:pPr>
              <a:buNone/>
            </a:pPr>
            <a:endParaRPr lang="en-US" sz="3600" dirty="0" smtClean="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Autofit/>
          </a:bodyPr>
          <a:lstStyle/>
          <a:p>
            <a:pPr marL="514350" lvl="0" indent="-514350">
              <a:buFont typeface="+mj-lt"/>
              <a:buAutoNum type="arabicPeriod" startAt="4"/>
            </a:pPr>
            <a:r>
              <a:rPr lang="en-US" sz="4000" b="1" dirty="0" smtClean="0">
                <a:latin typeface="Times New Roman" pitchFamily="18" charset="0"/>
                <a:cs typeface="Times New Roman" pitchFamily="18" charset="0"/>
              </a:rPr>
              <a:t>Purpose </a:t>
            </a:r>
            <a:r>
              <a:rPr lang="en-US" sz="40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All components work together to achieve the overall purpose of the system.</a:t>
            </a:r>
            <a:endParaRPr lang="en-US" sz="4000" b="1" dirty="0" smtClean="0">
              <a:latin typeface="Times New Roman" pitchFamily="18" charset="0"/>
              <a:cs typeface="Times New Roman" pitchFamily="18" charset="0"/>
            </a:endParaRPr>
          </a:p>
          <a:p>
            <a:pPr marL="514350" lvl="0" indent="-514350">
              <a:buFont typeface="+mj-lt"/>
              <a:buAutoNum type="arabicPeriod" startAt="4"/>
            </a:pPr>
            <a:r>
              <a:rPr lang="en-US" sz="4000" b="1" dirty="0" smtClean="0">
                <a:latin typeface="Times New Roman" pitchFamily="18" charset="0"/>
                <a:cs typeface="Times New Roman" pitchFamily="18" charset="0"/>
              </a:rPr>
              <a:t>Environment </a:t>
            </a:r>
            <a:r>
              <a:rPr lang="en-US" sz="40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A system exist within an environment, everything outside the system’s boundary that influences and / or interacts with the system.</a:t>
            </a:r>
            <a:endParaRPr lang="en-US" sz="4000" dirty="0" smtClean="0">
              <a:latin typeface="Times New Roman" pitchFamily="18" charset="0"/>
              <a:cs typeface="Times New Roman" pitchFamily="18" charset="0"/>
            </a:endParaRPr>
          </a:p>
          <a:p>
            <a:pPr marL="514350" lvl="0" indent="-514350">
              <a:buFont typeface="+mj-lt"/>
              <a:buAutoNum type="arabicPeriod" startAt="4"/>
            </a:pPr>
            <a:r>
              <a:rPr lang="en-US" sz="4000" b="1" dirty="0" smtClean="0">
                <a:latin typeface="Times New Roman" pitchFamily="18" charset="0"/>
                <a:cs typeface="Times New Roman" pitchFamily="18" charset="0"/>
              </a:rPr>
              <a:t>Interfaces </a:t>
            </a:r>
            <a:r>
              <a:rPr lang="en-US" sz="40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The points at which the system meets its environment and there are also interfaces between subsystems.</a:t>
            </a:r>
          </a:p>
          <a:p>
            <a:pPr marL="514350" lvl="0" indent="-514350">
              <a:buNone/>
            </a:pP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39762"/>
          </a:xfrm>
        </p:spPr>
        <p:txBody>
          <a:bodyPr>
            <a:normAutofit fontScale="90000"/>
          </a:bodyPr>
          <a:lstStyle/>
          <a:p>
            <a:pPr lvl="3" algn="l" rtl="0">
              <a:spcBef>
                <a:spcPct val="0"/>
              </a:spcBef>
            </a:pPr>
            <a:r>
              <a:rPr lang="en-US" sz="4000" b="1" i="1" dirty="0" smtClean="0">
                <a:solidFill>
                  <a:srgbClr val="92D050"/>
                </a:solidFill>
                <a:effectLst>
                  <a:outerShdw blurRad="38100" dist="38100" dir="2700000" algn="tl">
                    <a:srgbClr val="000000">
                      <a:alpha val="43137"/>
                    </a:srgbClr>
                  </a:outerShdw>
                </a:effectLst>
                <a:latin typeface="+mj-lt"/>
              </a:rPr>
              <a:t>Speaker – voice output</a:t>
            </a:r>
            <a:endParaRPr lang="en-US" sz="4000" i="1" dirty="0">
              <a:solidFill>
                <a:srgbClr val="92D050"/>
              </a:solidFill>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a:xfrm>
            <a:off x="0" y="609600"/>
            <a:ext cx="8686800" cy="6248400"/>
          </a:xfrm>
        </p:spPr>
        <p:txBody>
          <a:bodyPr>
            <a:noAutofit/>
          </a:bodyPr>
          <a:lstStyle/>
          <a:p>
            <a:r>
              <a:rPr lang="en-US" sz="3600" dirty="0" smtClean="0"/>
              <a:t>Converts electrical signals into sounds loud enough to be heard at a distance.</a:t>
            </a:r>
          </a:p>
          <a:p>
            <a:pPr>
              <a:buNone/>
            </a:pPr>
            <a:endParaRPr lang="en-US" sz="3600" dirty="0" smtClean="0"/>
          </a:p>
          <a:p>
            <a:r>
              <a:rPr lang="en-US" sz="3600" dirty="0" smtClean="0"/>
              <a:t>It is used in computer system to produce sound or voice output.</a:t>
            </a:r>
          </a:p>
          <a:p>
            <a:pPr>
              <a:buNone/>
            </a:pPr>
            <a:endParaRPr lang="en-US" sz="3600" dirty="0" smtClean="0"/>
          </a:p>
          <a:p>
            <a:r>
              <a:rPr lang="en-US" sz="3600" dirty="0" smtClean="0">
                <a:solidFill>
                  <a:srgbClr val="FF0000"/>
                </a:solidFill>
              </a:rPr>
              <a:t>The sound is input from external world into computer system via microphone and is output to external world via speaker</a:t>
            </a:r>
            <a:r>
              <a:rPr lang="en-US" sz="3600" dirty="0" smtClean="0"/>
              <a:t>.</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normAutofit fontScale="90000"/>
          </a:bodyPr>
          <a:lstStyle/>
          <a:p>
            <a:pPr lvl="3" algn="l" rtl="0">
              <a:spcBef>
                <a:spcPct val="0"/>
              </a:spcBef>
            </a:pPr>
            <a:r>
              <a:rPr lang="en-US" sz="4000" b="1" i="1" dirty="0" smtClean="0">
                <a:solidFill>
                  <a:srgbClr val="00B050"/>
                </a:solidFill>
                <a:effectLst>
                  <a:outerShdw blurRad="38100" dist="38100" dir="2700000" algn="tl">
                    <a:srgbClr val="000000">
                      <a:alpha val="43137"/>
                    </a:srgbClr>
                  </a:outerShdw>
                </a:effectLst>
                <a:latin typeface="+mj-lt"/>
              </a:rPr>
              <a:t>Robot</a:t>
            </a:r>
            <a:r>
              <a:rPr lang="en-US" sz="4000" i="1" dirty="0" smtClean="0">
                <a:solidFill>
                  <a:srgbClr val="00B050"/>
                </a:solidFill>
                <a:effectLst>
                  <a:outerShdw blurRad="38100" dist="38100" dir="2700000" algn="tl">
                    <a:srgbClr val="000000">
                      <a:alpha val="43137"/>
                    </a:srgbClr>
                  </a:outerShdw>
                </a:effectLst>
                <a:latin typeface="+mj-lt"/>
              </a:rPr>
              <a:t> – </a:t>
            </a:r>
            <a:r>
              <a:rPr lang="en-US" sz="4000" b="1" i="1" dirty="0" smtClean="0">
                <a:solidFill>
                  <a:srgbClr val="00B050"/>
                </a:solidFill>
                <a:effectLst>
                  <a:outerShdw blurRad="38100" dist="38100" dir="2700000" algn="tl">
                    <a:srgbClr val="000000">
                      <a:alpha val="43137"/>
                    </a:srgbClr>
                  </a:outerShdw>
                </a:effectLst>
                <a:latin typeface="+mj-lt"/>
              </a:rPr>
              <a:t>physical output</a:t>
            </a:r>
            <a:endParaRPr lang="en-US" sz="4000" i="1" dirty="0">
              <a:solidFill>
                <a:srgbClr val="00B050"/>
              </a:solidFill>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a:xfrm>
            <a:off x="152400" y="762000"/>
            <a:ext cx="8763000" cy="6096000"/>
          </a:xfrm>
        </p:spPr>
        <p:txBody>
          <a:bodyPr>
            <a:normAutofit/>
          </a:bodyPr>
          <a:lstStyle/>
          <a:p>
            <a:r>
              <a:rPr lang="en-US" sz="3600" b="1" i="1" dirty="0" smtClean="0"/>
              <a:t>Robot</a:t>
            </a:r>
            <a:r>
              <a:rPr lang="en-US" sz="3600" dirty="0" smtClean="0"/>
              <a:t> is the most intriguing output device. </a:t>
            </a:r>
          </a:p>
          <a:p>
            <a:r>
              <a:rPr lang="en-US" sz="3600" dirty="0" smtClean="0"/>
              <a:t>Robotic device consists of arms that can perform a preprogrammed task.  </a:t>
            </a:r>
          </a:p>
          <a:p>
            <a:r>
              <a:rPr lang="en-US" sz="3600" dirty="0" smtClean="0"/>
              <a:t>Robots are mostly used in manufacturing tasks such as spray(</a:t>
            </a:r>
            <a:r>
              <a:rPr lang="en-US" sz="1600" i="1" dirty="0" smtClean="0"/>
              <a:t>cover</a:t>
            </a:r>
            <a:r>
              <a:rPr lang="en-US" sz="3600" dirty="0" smtClean="0"/>
              <a:t>) painting or assembling parts. </a:t>
            </a:r>
          </a:p>
          <a:p>
            <a:r>
              <a:rPr lang="en-US" sz="3600" dirty="0" smtClean="0"/>
              <a:t>Advanced robots are used in scientific research such as space and undersea exploration.</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08038"/>
          </a:xfrm>
        </p:spPr>
        <p:txBody>
          <a:bodyPr>
            <a:normAutofit fontScale="90000"/>
          </a:bodyPr>
          <a:lstStyle/>
          <a:p>
            <a:pPr lvl="1" algn="l" rtl="0">
              <a:spcBef>
                <a:spcPct val="0"/>
              </a:spcBef>
            </a:pPr>
            <a:r>
              <a:rPr lang="en-US" sz="4800" b="1" dirty="0" smtClean="0">
                <a:solidFill>
                  <a:srgbClr val="00B050"/>
                </a:solidFill>
                <a:effectLst>
                  <a:outerShdw blurRad="38100" dist="38100" dir="2700000" algn="tl">
                    <a:srgbClr val="000000">
                      <a:alpha val="43137"/>
                    </a:srgbClr>
                  </a:outerShdw>
                </a:effectLst>
              </a:rPr>
              <a:t>Software Component</a:t>
            </a:r>
            <a:endParaRPr lang="en-US" sz="40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762000"/>
            <a:ext cx="8763000" cy="6096000"/>
          </a:xfrm>
        </p:spPr>
        <p:txBody>
          <a:bodyPr>
            <a:normAutofit fontScale="92500"/>
          </a:bodyPr>
          <a:lstStyle/>
          <a:p>
            <a:r>
              <a:rPr lang="en-US" sz="3200" dirty="0" smtClean="0"/>
              <a:t>Computer software is a set of step-by-step </a:t>
            </a:r>
            <a:r>
              <a:rPr lang="en-US" sz="3200" i="1" dirty="0" smtClean="0"/>
              <a:t>instructions</a:t>
            </a:r>
            <a:r>
              <a:rPr lang="en-US" sz="3200" dirty="0" smtClean="0"/>
              <a:t> given to the computer in the form of programs or procedures or routines in order to accomplish any specified task or to process the raw data and convert it into meaningful information.  </a:t>
            </a:r>
          </a:p>
          <a:p>
            <a:pPr>
              <a:buNone/>
            </a:pPr>
            <a:endParaRPr lang="en-US" sz="3200" dirty="0" smtClean="0"/>
          </a:p>
          <a:p>
            <a:r>
              <a:rPr lang="en-US" sz="3200" dirty="0" smtClean="0"/>
              <a:t>In short the software is the intelligence of the computer. </a:t>
            </a:r>
          </a:p>
          <a:p>
            <a:pPr>
              <a:buNone/>
            </a:pPr>
            <a:endParaRPr lang="en-US" sz="3200" dirty="0" smtClean="0"/>
          </a:p>
          <a:p>
            <a:r>
              <a:rPr lang="en-US" sz="3200" dirty="0" smtClean="0"/>
              <a:t>If software is stored on non-volatile storage such as integrated circuits, it is usually referred to as </a:t>
            </a:r>
            <a:r>
              <a:rPr lang="en-US" sz="3200" dirty="0" smtClean="0">
                <a:solidFill>
                  <a:srgbClr val="FF0000"/>
                </a:solidFill>
              </a:rPr>
              <a:t>firmware</a:t>
            </a:r>
            <a:r>
              <a:rPr lang="en-US" sz="3200" dirty="0" smtClean="0"/>
              <a:t>.</a:t>
            </a:r>
          </a:p>
          <a:p>
            <a:endParaRPr lang="en-US" sz="32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153400" cy="914400"/>
          </a:xfrm>
        </p:spPr>
        <p:txBody>
          <a:bodyPr>
            <a:normAutofit/>
          </a:bodyPr>
          <a:lstStyle/>
          <a:p>
            <a:pPr lvl="2" algn="l" rtl="0">
              <a:spcBef>
                <a:spcPct val="0"/>
              </a:spcBef>
            </a:pPr>
            <a:r>
              <a:rPr lang="en-US" sz="4800" b="1" i="1" dirty="0" smtClean="0">
                <a:solidFill>
                  <a:schemeClr val="accent1">
                    <a:lumMod val="75000"/>
                  </a:schemeClr>
                </a:solidFill>
              </a:rPr>
              <a:t>System Software</a:t>
            </a:r>
            <a:endParaRPr lang="en-US" sz="4800" i="1" dirty="0">
              <a:solidFill>
                <a:schemeClr val="accent1">
                  <a:lumMod val="75000"/>
                </a:schemeClr>
              </a:solidFill>
            </a:endParaRPr>
          </a:p>
        </p:txBody>
      </p:sp>
      <p:sp>
        <p:nvSpPr>
          <p:cNvPr id="3" name="Content Placeholder 2"/>
          <p:cNvSpPr>
            <a:spLocks noGrp="1"/>
          </p:cNvSpPr>
          <p:nvPr>
            <p:ph idx="1"/>
          </p:nvPr>
        </p:nvSpPr>
        <p:spPr>
          <a:xfrm>
            <a:off x="304800" y="1066800"/>
            <a:ext cx="8534400" cy="5791200"/>
          </a:xfrm>
        </p:spPr>
        <p:txBody>
          <a:bodyPr>
            <a:normAutofit lnSpcReduction="10000"/>
          </a:bodyPr>
          <a:lstStyle/>
          <a:p>
            <a:pPr>
              <a:buNone/>
            </a:pPr>
            <a:r>
              <a:rPr lang="en-US" sz="4000" b="1" dirty="0" smtClean="0"/>
              <a:t>System software: - </a:t>
            </a:r>
            <a:r>
              <a:rPr lang="en-US" sz="4000" dirty="0" smtClean="0"/>
              <a:t> </a:t>
            </a:r>
          </a:p>
          <a:p>
            <a:pPr lvl="3">
              <a:buNone/>
            </a:pPr>
            <a:r>
              <a:rPr lang="en-US" sz="3400" dirty="0" smtClean="0"/>
              <a:t>	</a:t>
            </a:r>
            <a:r>
              <a:rPr lang="en-US" sz="4800" dirty="0" smtClean="0">
                <a:effectLst>
                  <a:outerShdw blurRad="38100" dist="38100" dir="2700000" algn="tl">
                    <a:srgbClr val="000000">
                      <a:alpha val="43137"/>
                    </a:srgbClr>
                  </a:outerShdw>
                </a:effectLst>
              </a:rPr>
              <a:t>is a generic term referring to any computer software that is an essential part of the computer system. </a:t>
            </a:r>
          </a:p>
          <a:p>
            <a:pPr lvl="1"/>
            <a:r>
              <a:rPr lang="en-US" sz="3600" dirty="0" smtClean="0"/>
              <a:t>An operating system is an obvious example, while device driver and language software are less obvious examples.</a:t>
            </a:r>
          </a:p>
          <a:p>
            <a:endParaRPr lang="en-US" sz="40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normAutofit/>
          </a:bodyPr>
          <a:lstStyle/>
          <a:p>
            <a:pPr lvl="3" algn="l" rtl="0">
              <a:spcBef>
                <a:spcPct val="0"/>
              </a:spcBef>
            </a:pPr>
            <a:r>
              <a:rPr lang="en-US" sz="3200" b="1" dirty="0" smtClean="0">
                <a:solidFill>
                  <a:schemeClr val="accent1">
                    <a:lumMod val="75000"/>
                  </a:schemeClr>
                </a:solidFill>
              </a:rPr>
              <a:t>Operating System</a:t>
            </a:r>
            <a:endParaRPr lang="en-US" sz="3200" dirty="0">
              <a:solidFill>
                <a:schemeClr val="accent1">
                  <a:lumMod val="75000"/>
                </a:schemeClr>
              </a:solidFill>
            </a:endParaRPr>
          </a:p>
        </p:txBody>
      </p:sp>
      <p:sp>
        <p:nvSpPr>
          <p:cNvPr id="3" name="Content Placeholder 2"/>
          <p:cNvSpPr>
            <a:spLocks noGrp="1"/>
          </p:cNvSpPr>
          <p:nvPr>
            <p:ph idx="1"/>
          </p:nvPr>
        </p:nvSpPr>
        <p:spPr>
          <a:xfrm>
            <a:off x="228600" y="762000"/>
            <a:ext cx="8610600" cy="5943600"/>
          </a:xfrm>
        </p:spPr>
        <p:txBody>
          <a:bodyPr>
            <a:normAutofit/>
          </a:bodyPr>
          <a:lstStyle/>
          <a:p>
            <a:r>
              <a:rPr lang="en-US" sz="2800" dirty="0" smtClean="0"/>
              <a:t>is a computer program that manages the hardware and software resources of a computer. </a:t>
            </a:r>
          </a:p>
          <a:p>
            <a:r>
              <a:rPr lang="en-US" sz="2800" dirty="0" smtClean="0"/>
              <a:t>At the foundation of all system software, the OS performs </a:t>
            </a:r>
          </a:p>
          <a:p>
            <a:pPr lvl="1"/>
            <a:r>
              <a:rPr lang="en-US" sz="2400" dirty="0" smtClean="0"/>
              <a:t>basic tasks such as controlling and allocating memory, </a:t>
            </a:r>
          </a:p>
          <a:p>
            <a:pPr lvl="1"/>
            <a:r>
              <a:rPr lang="en-US" sz="2400" dirty="0" smtClean="0"/>
              <a:t>scheduling system requests, </a:t>
            </a:r>
          </a:p>
          <a:p>
            <a:pPr lvl="1"/>
            <a:r>
              <a:rPr lang="en-US" sz="2400" dirty="0" smtClean="0"/>
              <a:t>controlling input and output devices, </a:t>
            </a:r>
          </a:p>
          <a:p>
            <a:pPr lvl="1"/>
            <a:r>
              <a:rPr lang="en-US" sz="2400" dirty="0" smtClean="0"/>
              <a:t>facilitating networking, and </a:t>
            </a:r>
          </a:p>
          <a:p>
            <a:pPr lvl="1"/>
            <a:r>
              <a:rPr lang="en-US" sz="2400" dirty="0" smtClean="0"/>
              <a:t>managing files. </a:t>
            </a:r>
          </a:p>
          <a:p>
            <a:r>
              <a:rPr lang="en-US" sz="2800" dirty="0" smtClean="0"/>
              <a:t>It also may provide a graphical user interface for higher level functions. </a:t>
            </a:r>
          </a:p>
          <a:p>
            <a:r>
              <a:rPr lang="en-US" sz="2800" dirty="0" smtClean="0"/>
              <a:t>The OS is considered as the boss of the whole system.</a:t>
            </a:r>
            <a:endParaRPr lang="en-US" sz="28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858000"/>
          </a:xfrm>
        </p:spPr>
        <p:txBody>
          <a:bodyPr>
            <a:normAutofit/>
          </a:bodyPr>
          <a:lstStyle/>
          <a:p>
            <a:r>
              <a:rPr lang="en-US" sz="3200" dirty="0" smtClean="0"/>
              <a:t>Basic functions of operating system are:</a:t>
            </a:r>
          </a:p>
          <a:p>
            <a:pPr lvl="2"/>
            <a:r>
              <a:rPr lang="en-US" sz="4200" b="1" dirty="0" smtClean="0">
                <a:effectLst>
                  <a:outerShdw blurRad="38100" dist="38100" dir="2700000" algn="tl">
                    <a:srgbClr val="000000">
                      <a:alpha val="43137"/>
                    </a:srgbClr>
                  </a:outerShdw>
                </a:effectLst>
              </a:rPr>
              <a:t>Input /output management</a:t>
            </a:r>
          </a:p>
          <a:p>
            <a:r>
              <a:rPr lang="en-US" sz="3200" dirty="0" smtClean="0"/>
              <a:t>Controls spooling and buffering, multitasking and overlapping, time sharing and network.</a:t>
            </a:r>
          </a:p>
          <a:p>
            <a:pPr lvl="2"/>
            <a:r>
              <a:rPr lang="en-US" sz="4200" b="1" smtClean="0">
                <a:effectLst>
                  <a:outerShdw blurRad="38100" dist="38100" dir="2700000" algn="tl">
                    <a:srgbClr val="000000">
                      <a:alpha val="43137"/>
                    </a:srgbClr>
                  </a:outerShdw>
                </a:effectLst>
              </a:rPr>
              <a:t>Memory  </a:t>
            </a:r>
            <a:r>
              <a:rPr lang="en-US" sz="4200" b="1" dirty="0" smtClean="0">
                <a:effectLst>
                  <a:outerShdw blurRad="38100" dist="38100" dir="2700000" algn="tl">
                    <a:srgbClr val="000000">
                      <a:alpha val="43137"/>
                    </a:srgbClr>
                  </a:outerShdw>
                </a:effectLst>
              </a:rPr>
              <a:t>management </a:t>
            </a:r>
          </a:p>
          <a:p>
            <a:r>
              <a:rPr lang="en-US" sz="3200" dirty="0" smtClean="0"/>
              <a:t>Control the allocation of RAM for various purposes like background and foreground program execution priorities and virtual memory system.</a:t>
            </a:r>
          </a:p>
          <a:p>
            <a:pPr>
              <a:buNone/>
            </a:pPr>
            <a:endParaRPr lang="en-US" sz="3200" dirty="0" smtClean="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629400"/>
          </a:xfrm>
        </p:spPr>
        <p:txBody>
          <a:bodyPr>
            <a:noAutofit/>
          </a:bodyPr>
          <a:lstStyle/>
          <a:p>
            <a:pPr>
              <a:buNone/>
            </a:pPr>
            <a:r>
              <a:rPr lang="en-US" sz="3600" b="1" dirty="0" smtClean="0">
                <a:effectLst>
                  <a:outerShdw blurRad="38100" dist="38100" dir="2700000" algn="tl">
                    <a:srgbClr val="000000">
                      <a:alpha val="43137"/>
                    </a:srgbClr>
                  </a:outerShdw>
                </a:effectLst>
              </a:rPr>
              <a:t>File management</a:t>
            </a:r>
          </a:p>
          <a:p>
            <a:r>
              <a:rPr lang="en-US" sz="2800" dirty="0" smtClean="0"/>
              <a:t>Under which files are stored on secondary storage devices, where can be copied, sorted, displayed and removed among other functions.</a:t>
            </a:r>
          </a:p>
          <a:p>
            <a:pPr>
              <a:buNone/>
            </a:pPr>
            <a:r>
              <a:rPr lang="en-US" sz="2800" dirty="0" smtClean="0"/>
              <a:t> </a:t>
            </a:r>
          </a:p>
          <a:p>
            <a:pPr>
              <a:buNone/>
            </a:pPr>
            <a:r>
              <a:rPr lang="en-US" sz="3600" b="1" dirty="0" smtClean="0"/>
              <a:t>Job Control (Process Scheduling)</a:t>
            </a:r>
          </a:p>
          <a:p>
            <a:r>
              <a:rPr lang="en-US" sz="2800" dirty="0" smtClean="0"/>
              <a:t>Which include executing programs on demand from the user using utilities and other programs, and developing batch programs of command statement for automatic execution for the OS function.</a:t>
            </a:r>
          </a:p>
          <a:p>
            <a:endParaRPr lang="en-US" sz="2800" dirty="0" smtClean="0"/>
          </a:p>
          <a:p>
            <a:endParaRPr lang="en-US" sz="28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686800" cy="6858000"/>
          </a:xfrm>
        </p:spPr>
        <p:txBody>
          <a:bodyPr>
            <a:noAutofit/>
          </a:bodyPr>
          <a:lstStyle/>
          <a:p>
            <a:pPr lvl="3">
              <a:buNone/>
            </a:pPr>
            <a:r>
              <a:rPr lang="en-US" sz="4400" b="1" dirty="0" smtClean="0">
                <a:solidFill>
                  <a:srgbClr val="FF0000"/>
                </a:solidFill>
                <a:effectLst>
                  <a:outerShdw blurRad="38100" dist="38100" dir="2700000" algn="tl">
                    <a:srgbClr val="000000">
                      <a:alpha val="43137"/>
                    </a:srgbClr>
                  </a:outerShdw>
                </a:effectLst>
              </a:rPr>
              <a:t>Device Driver</a:t>
            </a:r>
            <a:endParaRPr lang="en-US" sz="4400" dirty="0" smtClean="0">
              <a:solidFill>
                <a:srgbClr val="FF0000"/>
              </a:solidFill>
              <a:effectLst>
                <a:outerShdw blurRad="38100" dist="38100" dir="2700000" algn="tl">
                  <a:srgbClr val="000000">
                    <a:alpha val="43137"/>
                  </a:srgbClr>
                </a:outerShdw>
              </a:effectLst>
            </a:endParaRPr>
          </a:p>
          <a:p>
            <a:r>
              <a:rPr lang="en-US" sz="3200" dirty="0" smtClean="0"/>
              <a:t>Computers and their operating systems cannot be expected to know how to control every device, both now and in the future. </a:t>
            </a:r>
          </a:p>
          <a:p>
            <a:r>
              <a:rPr lang="en-US" sz="3200" dirty="0" smtClean="0"/>
              <a:t>To solve this problem, operating systems essentially dictate how every type of device should be controlled. </a:t>
            </a:r>
          </a:p>
          <a:p>
            <a:r>
              <a:rPr lang="en-US" sz="3200" dirty="0" smtClean="0">
                <a:solidFill>
                  <a:srgbClr val="FF0000"/>
                </a:solidFill>
                <a:effectLst>
                  <a:outerShdw blurRad="38100" dist="38100" dir="2700000" algn="tl">
                    <a:srgbClr val="000000">
                      <a:alpha val="43137"/>
                    </a:srgbClr>
                  </a:outerShdw>
                </a:effectLst>
              </a:rPr>
              <a:t>In short, device driver is a type of system software that introduces a new device to the operating system and facilitates the communication between the operating system and the device.</a:t>
            </a:r>
          </a:p>
          <a:p>
            <a:pPr>
              <a:buNone/>
            </a:pPr>
            <a:endParaRPr lang="en-US" sz="32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858000"/>
          </a:xfrm>
        </p:spPr>
        <p:txBody>
          <a:bodyPr>
            <a:normAutofit fontScale="77500" lnSpcReduction="20000"/>
          </a:bodyPr>
          <a:lstStyle/>
          <a:p>
            <a:pPr lvl="3">
              <a:buNone/>
            </a:pPr>
            <a:r>
              <a:rPr lang="en-US" sz="3800" b="1" dirty="0" smtClean="0">
                <a:solidFill>
                  <a:srgbClr val="FF0000"/>
                </a:solidFill>
                <a:effectLst>
                  <a:outerShdw blurRad="38100" dist="38100" dir="2700000" algn="tl">
                    <a:srgbClr val="000000">
                      <a:alpha val="43137"/>
                    </a:srgbClr>
                  </a:outerShdw>
                </a:effectLst>
              </a:rPr>
              <a:t>Language software</a:t>
            </a:r>
            <a:endParaRPr lang="en-US" sz="3800" dirty="0" smtClean="0">
              <a:solidFill>
                <a:srgbClr val="FF0000"/>
              </a:solidFill>
              <a:effectLst>
                <a:outerShdw blurRad="38100" dist="38100" dir="2700000" algn="tl">
                  <a:srgbClr val="000000">
                    <a:alpha val="43137"/>
                  </a:srgbClr>
                </a:outerShdw>
              </a:effectLst>
            </a:endParaRPr>
          </a:p>
          <a:p>
            <a:pPr lvl="3"/>
            <a:endParaRPr lang="en-US" dirty="0" smtClean="0"/>
          </a:p>
          <a:p>
            <a:pPr lvl="1">
              <a:buFont typeface="Wingdings" pitchFamily="2" charset="2"/>
              <a:buChar char="Ø"/>
            </a:pPr>
            <a:r>
              <a:rPr lang="en-US" sz="5500" dirty="0" smtClean="0">
                <a:solidFill>
                  <a:srgbClr val="FF0000"/>
                </a:solidFill>
              </a:rPr>
              <a:t>Languages </a:t>
            </a:r>
          </a:p>
          <a:p>
            <a:r>
              <a:rPr lang="en-US" dirty="0" smtClean="0"/>
              <a:t>Languages are used for writing instructions or software. </a:t>
            </a:r>
          </a:p>
          <a:p>
            <a:r>
              <a:rPr lang="en-US" dirty="0" smtClean="0"/>
              <a:t>Basically, computer languages range from very complicated to human but clear to computers to very easy for human but un-understandable by computers. </a:t>
            </a:r>
          </a:p>
          <a:p>
            <a:pPr lvl="2"/>
            <a:r>
              <a:rPr lang="en-US" dirty="0" smtClean="0"/>
              <a:t>The following are some of the examples.</a:t>
            </a:r>
          </a:p>
          <a:p>
            <a:pPr>
              <a:buNone/>
            </a:pPr>
            <a:r>
              <a:rPr lang="en-US" sz="3800" b="1" dirty="0" smtClean="0">
                <a:solidFill>
                  <a:srgbClr val="00B0F0"/>
                </a:solidFill>
                <a:effectLst>
                  <a:outerShdw blurRad="38100" dist="38100" dir="2700000" algn="tl">
                    <a:srgbClr val="000000">
                      <a:alpha val="43137"/>
                    </a:srgbClr>
                  </a:outerShdw>
                </a:effectLst>
              </a:rPr>
              <a:t>Machine Language</a:t>
            </a:r>
          </a:p>
          <a:p>
            <a:r>
              <a:rPr lang="en-US" dirty="0" smtClean="0"/>
              <a:t>Machine language is the only language the computer directly understands. </a:t>
            </a:r>
          </a:p>
          <a:p>
            <a:r>
              <a:rPr lang="en-US" dirty="0" smtClean="0"/>
              <a:t>It is in the form of strings of binary numbers. </a:t>
            </a:r>
          </a:p>
          <a:p>
            <a:r>
              <a:rPr lang="en-US" dirty="0" smtClean="0"/>
              <a:t>A machine language instruction has at least two parts:</a:t>
            </a:r>
          </a:p>
          <a:p>
            <a:pPr lvl="1"/>
            <a:r>
              <a:rPr lang="en-US" sz="2400" dirty="0" err="1" smtClean="0">
                <a:solidFill>
                  <a:srgbClr val="FF0000"/>
                </a:solidFill>
              </a:rPr>
              <a:t>opcode</a:t>
            </a:r>
            <a:r>
              <a:rPr lang="en-US" sz="2400" dirty="0" smtClean="0"/>
              <a:t> – function code which specifies the function performed and</a:t>
            </a:r>
          </a:p>
          <a:p>
            <a:pPr lvl="1"/>
            <a:r>
              <a:rPr lang="en-US" sz="2400" dirty="0" smtClean="0">
                <a:solidFill>
                  <a:srgbClr val="FF0000"/>
                </a:solidFill>
              </a:rPr>
              <a:t>operand address </a:t>
            </a:r>
            <a:r>
              <a:rPr lang="en-US" sz="2400" dirty="0" smtClean="0"/>
              <a:t>– which specifies location of data and other instructions</a:t>
            </a:r>
          </a:p>
          <a:p>
            <a:r>
              <a:rPr lang="en-US" dirty="0" smtClean="0"/>
              <a:t>Though it is the only language the computer understands, machine language is also difficult to debug and maintain for human beings. </a:t>
            </a:r>
          </a:p>
          <a:p>
            <a:pPr>
              <a:buNone/>
            </a:pPr>
            <a:endParaRPr lang="en-US" dirty="0" smtClean="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10600" cy="6629400"/>
          </a:xfrm>
        </p:spPr>
        <p:txBody>
          <a:bodyPr>
            <a:normAutofit/>
          </a:bodyPr>
          <a:lstStyle/>
          <a:p>
            <a:pPr lvl="4">
              <a:buNone/>
            </a:pPr>
            <a:r>
              <a:rPr lang="en-US" sz="4400" b="1" dirty="0" smtClean="0">
                <a:solidFill>
                  <a:srgbClr val="FF0000"/>
                </a:solidFill>
              </a:rPr>
              <a:t>Assembly Languages</a:t>
            </a:r>
          </a:p>
          <a:p>
            <a:r>
              <a:rPr lang="en-US" sz="4000" dirty="0" smtClean="0"/>
              <a:t>Assembly language is easier to use than machine language. </a:t>
            </a:r>
          </a:p>
          <a:p>
            <a:r>
              <a:rPr lang="en-US" sz="4000" dirty="0" smtClean="0"/>
              <a:t>It is done by representing some of the most commonly used instruction codes with some symbols. </a:t>
            </a:r>
          </a:p>
          <a:p>
            <a:r>
              <a:rPr lang="en-US" sz="4000" dirty="0" smtClean="0"/>
              <a:t>But it needs special translating program. </a:t>
            </a:r>
          </a:p>
          <a:p>
            <a:r>
              <a:rPr lang="en-US" sz="4000" dirty="0" smtClean="0"/>
              <a:t>It is machine dependent.  </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Autofit/>
          </a:bodyPr>
          <a:lstStyle/>
          <a:p>
            <a:pPr marL="514350" indent="-514350">
              <a:buNone/>
            </a:pPr>
            <a:r>
              <a:rPr lang="en-US" sz="3600" b="1" dirty="0" smtClean="0">
                <a:latin typeface="Times New Roman" pitchFamily="18" charset="0"/>
                <a:cs typeface="Times New Roman" pitchFamily="18" charset="0"/>
              </a:rPr>
              <a:t>7. Input </a:t>
            </a:r>
            <a:r>
              <a:rPr lang="en-US" sz="3600" dirty="0" smtClean="0">
                <a:latin typeface="Times New Roman" pitchFamily="18" charset="0"/>
                <a:cs typeface="Times New Roman" pitchFamily="18" charset="0"/>
              </a:rPr>
              <a:t>– System takes input from its environment</a:t>
            </a:r>
          </a:p>
          <a:p>
            <a:pPr marL="514350" lvl="0" indent="-514350">
              <a:buFont typeface="+mj-lt"/>
              <a:buAutoNum type="arabicPeriod" startAt="8"/>
            </a:pPr>
            <a:r>
              <a:rPr lang="en-US" sz="3600" b="1" dirty="0" smtClean="0">
                <a:latin typeface="Times New Roman" pitchFamily="18" charset="0"/>
                <a:cs typeface="Times New Roman" pitchFamily="18" charset="0"/>
              </a:rPr>
              <a:t>Output </a:t>
            </a:r>
            <a:r>
              <a:rPr lang="en-US" sz="3600" dirty="0" smtClean="0">
                <a:latin typeface="Times New Roman" pitchFamily="18" charset="0"/>
                <a:cs typeface="Times New Roman" pitchFamily="18" charset="0"/>
              </a:rPr>
              <a:t>- System returns output to its environment as a result of its functioning to achieve the purpose. </a:t>
            </a:r>
          </a:p>
          <a:p>
            <a:pPr marL="914400" lvl="1" indent="-514350">
              <a:buFont typeface="Wingdings" pitchFamily="2" charset="2"/>
              <a:buChar char="Ø"/>
            </a:pPr>
            <a:r>
              <a:rPr lang="en-US" sz="2000" dirty="0" smtClean="0">
                <a:latin typeface="Times New Roman" pitchFamily="18" charset="0"/>
                <a:cs typeface="Times New Roman" pitchFamily="18" charset="0"/>
              </a:rPr>
              <a:t>Output from individual subsystems may be inputs to other subsystems.</a:t>
            </a:r>
            <a:endParaRPr lang="en-US" sz="2000" dirty="0">
              <a:latin typeface="Times New Roman" pitchFamily="18" charset="0"/>
              <a:cs typeface="Times New Roman" pitchFamily="18" charset="0"/>
            </a:endParaRPr>
          </a:p>
          <a:p>
            <a:pPr marL="514350" indent="-514350">
              <a:buFont typeface="+mj-lt"/>
              <a:buAutoNum type="arabicPeriod" startAt="9"/>
            </a:pPr>
            <a:r>
              <a:rPr lang="en-US" sz="3600" b="1" dirty="0" smtClean="0">
                <a:latin typeface="Times New Roman" pitchFamily="18" charset="0"/>
                <a:cs typeface="Times New Roman" pitchFamily="18" charset="0"/>
              </a:rPr>
              <a:t>Constraints </a:t>
            </a:r>
            <a:r>
              <a:rPr lang="en-US" sz="3600" dirty="0" smtClean="0">
                <a:latin typeface="Times New Roman" pitchFamily="18" charset="0"/>
                <a:cs typeface="Times New Roman" pitchFamily="18" charset="0"/>
              </a:rPr>
              <a:t>– There are limits to what the system can do (capacity, speed, and capability), some of these constraints are imposed inside the system and others are imposed by the environment.</a:t>
            </a:r>
          </a:p>
          <a:p>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10600" cy="6705600"/>
          </a:xfrm>
        </p:spPr>
        <p:txBody>
          <a:bodyPr>
            <a:noAutofit/>
          </a:bodyPr>
          <a:lstStyle/>
          <a:p>
            <a:pPr lvl="4">
              <a:buNone/>
            </a:pPr>
            <a:r>
              <a:rPr lang="en-US" sz="3600" b="1" dirty="0" smtClean="0">
                <a:solidFill>
                  <a:srgbClr val="FF0000"/>
                </a:solidFill>
              </a:rPr>
              <a:t>High Level Languages</a:t>
            </a:r>
          </a:p>
          <a:p>
            <a:r>
              <a:rPr lang="en-US" sz="2800" dirty="0" smtClean="0"/>
              <a:t>High level languages resemble some human languages such as English and are easier for human programmers to write. </a:t>
            </a:r>
          </a:p>
          <a:p>
            <a:r>
              <a:rPr lang="en-US" sz="2800" dirty="0" smtClean="0"/>
              <a:t>It allows users to write in a familiar notation, rather than numbers or abbreviations. It includes application and system development languages, report generators, or AI system development languages. </a:t>
            </a:r>
          </a:p>
          <a:p>
            <a:r>
              <a:rPr lang="en-US" sz="2800" dirty="0" smtClean="0"/>
              <a:t>Most of high level languages are machine independent.</a:t>
            </a:r>
          </a:p>
          <a:p>
            <a:r>
              <a:rPr lang="en-US" sz="2800" dirty="0" smtClean="0"/>
              <a:t>e.g. FORTRAN, BASIC, Pascal, C, C</a:t>
            </a:r>
            <a:r>
              <a:rPr lang="en-US" sz="2800" baseline="30000" dirty="0" smtClean="0"/>
              <a:t>++</a:t>
            </a:r>
            <a:r>
              <a:rPr lang="en-US" sz="2800" dirty="0" smtClean="0"/>
              <a:t>, Java …</a:t>
            </a:r>
          </a:p>
          <a:p>
            <a:endParaRPr lang="en-US" sz="2800" dirty="0" smtClean="0"/>
          </a:p>
          <a:p>
            <a:endParaRPr lang="en-US" sz="28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686800" cy="6858000"/>
          </a:xfrm>
        </p:spPr>
        <p:txBody>
          <a:bodyPr>
            <a:normAutofit fontScale="85000" lnSpcReduction="20000"/>
          </a:bodyPr>
          <a:lstStyle/>
          <a:p>
            <a:endParaRPr lang="en-US" dirty="0" smtClean="0"/>
          </a:p>
          <a:p>
            <a:pPr lvl="3"/>
            <a:r>
              <a:rPr lang="en-US" dirty="0" smtClean="0"/>
              <a:t>Language translators</a:t>
            </a:r>
          </a:p>
          <a:p>
            <a:r>
              <a:rPr lang="en-US" dirty="0" smtClean="0">
                <a:solidFill>
                  <a:srgbClr val="FF0000"/>
                </a:solidFill>
              </a:rPr>
              <a:t>Depending on the language, the translator for high level languages is either a </a:t>
            </a:r>
            <a:r>
              <a:rPr lang="en-US" b="1" dirty="0" smtClean="0">
                <a:solidFill>
                  <a:srgbClr val="FF0000"/>
                </a:solidFill>
                <a:effectLst>
                  <a:outerShdw blurRad="38100" dist="38100" dir="2700000" algn="tl">
                    <a:srgbClr val="000000">
                      <a:alpha val="43137"/>
                    </a:srgbClr>
                  </a:outerShdw>
                </a:effectLst>
              </a:rPr>
              <a:t>compiler</a:t>
            </a:r>
            <a:r>
              <a:rPr lang="en-US" dirty="0" smtClean="0">
                <a:solidFill>
                  <a:srgbClr val="FF0000"/>
                </a:solidFill>
              </a:rPr>
              <a:t> or an </a:t>
            </a:r>
            <a:r>
              <a:rPr lang="en-US" b="1" dirty="0" smtClean="0">
                <a:solidFill>
                  <a:srgbClr val="FF0000"/>
                </a:solidFill>
                <a:effectLst>
                  <a:outerShdw blurRad="38100" dist="38100" dir="2700000" algn="tl">
                    <a:srgbClr val="000000">
                      <a:alpha val="43137"/>
                    </a:srgbClr>
                  </a:outerShdw>
                </a:effectLst>
              </a:rPr>
              <a:t>interpreter</a:t>
            </a:r>
            <a:r>
              <a:rPr lang="en-US" dirty="0" smtClean="0">
                <a:solidFill>
                  <a:srgbClr val="FF0000"/>
                </a:solidFill>
              </a:rPr>
              <a:t>. </a:t>
            </a:r>
          </a:p>
          <a:p>
            <a:r>
              <a:rPr lang="en-US" dirty="0" smtClean="0"/>
              <a:t>However, code written using assembly language is translated to machine language by a program called </a:t>
            </a:r>
            <a:r>
              <a:rPr lang="en-US" dirty="0" smtClean="0">
                <a:solidFill>
                  <a:srgbClr val="FF0000"/>
                </a:solidFill>
              </a:rPr>
              <a:t>assembler</a:t>
            </a:r>
            <a:r>
              <a:rPr lang="en-US" dirty="0" smtClean="0"/>
              <a:t>. </a:t>
            </a:r>
          </a:p>
          <a:p>
            <a:r>
              <a:rPr lang="en-US" sz="2800" b="1" dirty="0" smtClean="0">
                <a:solidFill>
                  <a:srgbClr val="FF0000"/>
                </a:solidFill>
              </a:rPr>
              <a:t>Compiler</a:t>
            </a:r>
            <a:r>
              <a:rPr lang="en-US" sz="2800" dirty="0" smtClean="0"/>
              <a:t> </a:t>
            </a:r>
            <a:r>
              <a:rPr lang="en-US" dirty="0" smtClean="0"/>
              <a:t>– execute later: a compiler is a language translator that converts the entire program of a high level language into machine language before the computer executes the program. </a:t>
            </a:r>
          </a:p>
          <a:p>
            <a:pPr lvl="1"/>
            <a:r>
              <a:rPr lang="en-US" dirty="0" smtClean="0"/>
              <a:t>The programming instructions of a high level language are called </a:t>
            </a:r>
            <a:r>
              <a:rPr lang="en-US" b="1" dirty="0" smtClean="0"/>
              <a:t>source code</a:t>
            </a:r>
            <a:r>
              <a:rPr lang="en-US" dirty="0" smtClean="0"/>
              <a:t>. </a:t>
            </a:r>
          </a:p>
          <a:p>
            <a:pPr lvl="1"/>
            <a:r>
              <a:rPr lang="en-US" dirty="0" smtClean="0"/>
              <a:t>The compiler translates it into machine language, which in this case is called the </a:t>
            </a:r>
            <a:r>
              <a:rPr lang="en-US" b="1" dirty="0" smtClean="0"/>
              <a:t>object code</a:t>
            </a:r>
            <a:r>
              <a:rPr lang="en-US" dirty="0" smtClean="0"/>
              <a:t>. </a:t>
            </a:r>
          </a:p>
          <a:p>
            <a:pPr lvl="1"/>
            <a:r>
              <a:rPr lang="en-US" dirty="0" smtClean="0"/>
              <a:t>The object code can be saved. Thus, it can be executed later (as many times as desired).</a:t>
            </a:r>
          </a:p>
          <a:p>
            <a:r>
              <a:rPr lang="en-US" dirty="0" smtClean="0"/>
              <a:t>Examples of high level languages using compiler are: FORTRAN, Pascal, C, C</a:t>
            </a:r>
            <a:r>
              <a:rPr lang="en-US" baseline="30000" dirty="0" smtClean="0"/>
              <a:t>++</a:t>
            </a:r>
            <a:r>
              <a:rPr lang="en-US" dirty="0" smtClean="0"/>
              <a:t>, and Java.</a:t>
            </a:r>
          </a:p>
          <a:p>
            <a:endParaRPr lang="en-US" dirty="0" smtClean="0"/>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705600"/>
          </a:xfrm>
        </p:spPr>
        <p:txBody>
          <a:bodyPr>
            <a:noAutofit/>
          </a:bodyPr>
          <a:lstStyle/>
          <a:p>
            <a:r>
              <a:rPr lang="en-US" sz="3600" b="1" dirty="0" smtClean="0">
                <a:solidFill>
                  <a:srgbClr val="FF0000"/>
                </a:solidFill>
                <a:effectLst>
                  <a:outerShdw blurRad="38100" dist="38100" dir="2700000" algn="tl">
                    <a:srgbClr val="000000">
                      <a:alpha val="43137"/>
                    </a:srgbClr>
                  </a:outerShdw>
                </a:effectLst>
              </a:rPr>
              <a:t>Interpreter</a:t>
            </a:r>
            <a:r>
              <a:rPr lang="en-US" sz="3600" dirty="0" smtClean="0">
                <a:effectLst>
                  <a:outerShdw blurRad="38100" dist="38100" dir="2700000" algn="tl">
                    <a:srgbClr val="000000">
                      <a:alpha val="43137"/>
                    </a:srgbClr>
                  </a:outerShdw>
                </a:effectLst>
              </a:rPr>
              <a:t> </a:t>
            </a:r>
            <a:r>
              <a:rPr lang="en-US" sz="3200" dirty="0" smtClean="0"/>
              <a:t>– execute immediately: an interpreter is a language translator that converts each high level language into machine language and executes immediately, statement by statement. </a:t>
            </a:r>
          </a:p>
          <a:p>
            <a:r>
              <a:rPr lang="en-US" sz="3200" dirty="0" smtClean="0"/>
              <a:t>No object code is saved, as with compiler. Therefore, interpreted code generally runs more </a:t>
            </a:r>
            <a:r>
              <a:rPr lang="en-US" sz="3600" dirty="0" smtClean="0">
                <a:solidFill>
                  <a:srgbClr val="FF0000"/>
                </a:solidFill>
              </a:rPr>
              <a:t>slowly</a:t>
            </a:r>
            <a:r>
              <a:rPr lang="en-US" sz="3600" dirty="0" smtClean="0"/>
              <a:t> </a:t>
            </a:r>
            <a:r>
              <a:rPr lang="en-US" sz="3200" dirty="0" smtClean="0"/>
              <a:t>than compiled code. </a:t>
            </a:r>
          </a:p>
          <a:p>
            <a:r>
              <a:rPr lang="en-US" sz="3200" dirty="0" smtClean="0"/>
              <a:t>However, code can be tested line by line</a:t>
            </a:r>
          </a:p>
          <a:p>
            <a:pPr lvl="1"/>
            <a:r>
              <a:rPr lang="en-US" sz="2900" dirty="0" smtClean="0"/>
              <a:t>Examples of high level languages using interpreter are BASIC, and Visual Basic</a:t>
            </a:r>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629400"/>
          </a:xfrm>
        </p:spPr>
        <p:txBody>
          <a:bodyPr>
            <a:normAutofit/>
          </a:bodyPr>
          <a:lstStyle/>
          <a:p>
            <a:pPr lvl="3">
              <a:buNone/>
            </a:pPr>
            <a:r>
              <a:rPr lang="en-US" sz="2800" dirty="0" smtClean="0">
                <a:solidFill>
                  <a:srgbClr val="FF0000"/>
                </a:solidFill>
                <a:effectLst>
                  <a:outerShdw blurRad="38100" dist="38100" dir="2700000" algn="tl">
                    <a:srgbClr val="000000">
                      <a:alpha val="43137"/>
                    </a:srgbClr>
                  </a:outerShdw>
                </a:effectLst>
              </a:rPr>
              <a:t>Utility Software</a:t>
            </a:r>
          </a:p>
          <a:p>
            <a:r>
              <a:rPr lang="en-US" sz="2800" dirty="0" smtClean="0"/>
              <a:t>Utility Programs are generally used to support, enhance or expand existing programs in a computer system.  </a:t>
            </a:r>
          </a:p>
          <a:p>
            <a:pPr lvl="1"/>
            <a:r>
              <a:rPr lang="en-US" sz="2400" dirty="0" smtClean="0"/>
              <a:t>Examples of utility programs are</a:t>
            </a:r>
          </a:p>
          <a:p>
            <a:pPr lvl="0"/>
            <a:r>
              <a:rPr lang="en-US" sz="2800" dirty="0" smtClean="0">
                <a:solidFill>
                  <a:srgbClr val="FF0000"/>
                </a:solidFill>
              </a:rPr>
              <a:t>Backup</a:t>
            </a:r>
            <a:r>
              <a:rPr lang="en-US" sz="2800" dirty="0" smtClean="0"/>
              <a:t> – to duplicate the data or information for safety.</a:t>
            </a:r>
          </a:p>
          <a:p>
            <a:pPr lvl="0"/>
            <a:r>
              <a:rPr lang="en-US" sz="2800" dirty="0" smtClean="0">
                <a:solidFill>
                  <a:srgbClr val="FF0000"/>
                </a:solidFill>
              </a:rPr>
              <a:t>Data Recovery </a:t>
            </a:r>
            <a:r>
              <a:rPr lang="en-US" sz="2800" dirty="0" smtClean="0"/>
              <a:t>– to restore data that is physically damaged or corrupted.</a:t>
            </a:r>
          </a:p>
          <a:p>
            <a:pPr lvl="0"/>
            <a:r>
              <a:rPr lang="en-US" sz="2800" dirty="0" smtClean="0">
                <a:solidFill>
                  <a:srgbClr val="FF0000"/>
                </a:solidFill>
              </a:rPr>
              <a:t>Virus Protection </a:t>
            </a:r>
            <a:r>
              <a:rPr lang="en-US" sz="2800" dirty="0" smtClean="0"/>
              <a:t>– Antivirus software which will eliminate viruses from affected files or protect files from being infected from viruses.</a:t>
            </a:r>
          </a:p>
          <a:p>
            <a:pPr lvl="0"/>
            <a:r>
              <a:rPr lang="en-US" sz="2800" dirty="0" smtClean="0">
                <a:solidFill>
                  <a:srgbClr val="FF0000"/>
                </a:solidFill>
              </a:rPr>
              <a:t>Data Compression </a:t>
            </a:r>
            <a:r>
              <a:rPr lang="en-US" sz="2800" dirty="0" smtClean="0"/>
              <a:t>– used to compress huge files and save memory storage.</a:t>
            </a:r>
          </a:p>
          <a:p>
            <a:endParaRPr lang="en-US" sz="2800"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705600"/>
          </a:xfrm>
        </p:spPr>
        <p:txBody>
          <a:bodyPr>
            <a:normAutofit fontScale="77500" lnSpcReduction="20000"/>
          </a:bodyPr>
          <a:lstStyle/>
          <a:p>
            <a:pPr lvl="2">
              <a:buNone/>
            </a:pPr>
            <a:r>
              <a:rPr lang="en-US" sz="2600" b="1" dirty="0" smtClean="0">
                <a:effectLst>
                  <a:outerShdw blurRad="38100" dist="38100" dir="2700000" algn="tl">
                    <a:srgbClr val="000000">
                      <a:alpha val="43137"/>
                    </a:srgbClr>
                  </a:outerShdw>
                </a:effectLst>
              </a:rPr>
              <a:t>Application software</a:t>
            </a:r>
            <a:endParaRPr lang="en-US" sz="2200" b="1" dirty="0" smtClean="0">
              <a:effectLst>
                <a:outerShdw blurRad="38100" dist="38100" dir="2700000" algn="tl">
                  <a:srgbClr val="000000">
                    <a:alpha val="43137"/>
                  </a:srgbClr>
                </a:outerShdw>
              </a:effectLst>
            </a:endParaRPr>
          </a:p>
          <a:p>
            <a:r>
              <a:rPr lang="en-US" dirty="0" smtClean="0"/>
              <a:t>Unlike system software, application software, consists of are programs that help the end-user to perform specific, productive tasks, such as word processing or image manipulation. </a:t>
            </a:r>
          </a:p>
          <a:p>
            <a:pPr lvl="1"/>
            <a:r>
              <a:rPr lang="en-US" dirty="0" smtClean="0"/>
              <a:t>Basically, there are four categories of application software.</a:t>
            </a:r>
          </a:p>
          <a:p>
            <a:pPr lvl="0"/>
            <a:r>
              <a:rPr lang="en-US" b="1" dirty="0" smtClean="0"/>
              <a:t>Productivity Software:</a:t>
            </a:r>
            <a:r>
              <a:rPr lang="en-US" dirty="0" smtClean="0"/>
              <a:t> The purpose of this software is to make the users more productive at performing general tasks.  </a:t>
            </a:r>
          </a:p>
          <a:p>
            <a:pPr lvl="1"/>
            <a:r>
              <a:rPr lang="en-US" dirty="0" smtClean="0"/>
              <a:t>For example, word processing, spread sheets, presentation, database managers, accounting etc.</a:t>
            </a:r>
          </a:p>
          <a:p>
            <a:pPr lvl="0"/>
            <a:r>
              <a:rPr lang="en-US" b="1" dirty="0" smtClean="0"/>
              <a:t>Home / Personal software:</a:t>
            </a:r>
            <a:r>
              <a:rPr lang="en-US" dirty="0" smtClean="0"/>
              <a:t> The purpose of this software is mainly for domestic and personal use.  </a:t>
            </a:r>
          </a:p>
          <a:p>
            <a:pPr lvl="1"/>
            <a:r>
              <a:rPr lang="en-US" dirty="0" smtClean="0"/>
              <a:t>For example, cook books, medical guide, gardening, etc.</a:t>
            </a:r>
          </a:p>
          <a:p>
            <a:pPr lvl="0"/>
            <a:r>
              <a:rPr lang="en-US" b="1" dirty="0" smtClean="0"/>
              <a:t>Education / Reference software</a:t>
            </a:r>
            <a:r>
              <a:rPr lang="en-US" sz="2800" b="1" dirty="0" smtClean="0"/>
              <a:t>:</a:t>
            </a:r>
            <a:r>
              <a:rPr lang="en-US" dirty="0" smtClean="0"/>
              <a:t> The purpose of this software is mainly to learn any subject or to refer for additional information.  </a:t>
            </a:r>
          </a:p>
          <a:p>
            <a:pPr lvl="1"/>
            <a:r>
              <a:rPr lang="en-US" dirty="0" smtClean="0"/>
              <a:t>For example: Encyclopedia, Dictionaries, Computer Based Tutorials (CBT), etc.</a:t>
            </a:r>
          </a:p>
          <a:p>
            <a:r>
              <a:rPr lang="en-US" b="1" dirty="0" smtClean="0"/>
              <a:t>Entertainment software</a:t>
            </a:r>
            <a:r>
              <a:rPr lang="en-US" sz="2600" b="1" dirty="0" smtClean="0"/>
              <a:t>:</a:t>
            </a:r>
            <a:r>
              <a:rPr lang="en-US" dirty="0" smtClean="0"/>
              <a:t> The purpose of this software is for entertainment and time passing. </a:t>
            </a:r>
          </a:p>
          <a:p>
            <a:pPr lvl="1"/>
            <a:r>
              <a:rPr lang="en-US" dirty="0" smtClean="0"/>
              <a:t>For example games.</a:t>
            </a:r>
          </a:p>
          <a:p>
            <a:endParaRPr lang="en-US" dirty="0"/>
          </a:p>
        </p:txBody>
      </p:sp>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745BBB01-C0FD-49BD-B697-ABC298F9664F}"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sz="3600" b="1" dirty="0" smtClean="0">
                <a:solidFill>
                  <a:srgbClr val="FF0000"/>
                </a:solidFill>
              </a:rPr>
              <a:t>Chapter 5: Major Issues in Computer and IS</a:t>
            </a:r>
            <a:endParaRPr lang="en-US" sz="3600" dirty="0">
              <a:solidFill>
                <a:srgbClr val="FF0000"/>
              </a:solidFill>
            </a:endParaRPr>
          </a:p>
        </p:txBody>
      </p:sp>
      <p:sp>
        <p:nvSpPr>
          <p:cNvPr id="3" name="Content Placeholder 2"/>
          <p:cNvSpPr>
            <a:spLocks noGrp="1"/>
          </p:cNvSpPr>
          <p:nvPr>
            <p:ph idx="1"/>
          </p:nvPr>
        </p:nvSpPr>
        <p:spPr>
          <a:xfrm>
            <a:off x="228600" y="838200"/>
            <a:ext cx="8686800" cy="5791200"/>
          </a:xfrm>
        </p:spPr>
        <p:txBody>
          <a:bodyPr>
            <a:noAutofit/>
          </a:bodyPr>
          <a:lstStyle/>
          <a:p>
            <a:pPr lvl="0">
              <a:buNone/>
            </a:pPr>
            <a:r>
              <a:rPr lang="en-US" sz="2400" b="1" dirty="0" smtClean="0">
                <a:solidFill>
                  <a:srgbClr val="FF0000"/>
                </a:solidFill>
                <a:latin typeface="Times New Roman" pitchFamily="18" charset="0"/>
                <a:cs typeface="Times New Roman" pitchFamily="18" charset="0"/>
              </a:rPr>
              <a:t>Impact of IS</a:t>
            </a:r>
            <a:endParaRPr lang="en-US" sz="2400" dirty="0" smtClean="0">
              <a:solidFill>
                <a:srgbClr val="FF0000"/>
              </a:solidFill>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The impact of IS means the affect/impact of information system on society. </a:t>
            </a:r>
          </a:p>
          <a:p>
            <a:pPr>
              <a:buFont typeface="Wingdings" pitchFamily="2" charset="2"/>
              <a:buChar char="Ø"/>
            </a:pPr>
            <a:r>
              <a:rPr lang="en-US" sz="2400" dirty="0" smtClean="0">
                <a:latin typeface="Times New Roman" pitchFamily="18" charset="0"/>
                <a:cs typeface="Times New Roman" pitchFamily="18" charset="0"/>
              </a:rPr>
              <a:t>These can be in terms of the following: _</a:t>
            </a:r>
          </a:p>
          <a:p>
            <a:pPr marL="514350" lvl="0" indent="-514350">
              <a:buFont typeface="+mj-lt"/>
              <a:buAutoNum type="arabicPeriod"/>
            </a:pPr>
            <a:r>
              <a:rPr lang="en-US" sz="2400" b="1" dirty="0" smtClean="0">
                <a:solidFill>
                  <a:srgbClr val="FF0000"/>
                </a:solidFill>
                <a:latin typeface="Times New Roman" pitchFamily="18" charset="0"/>
                <a:cs typeface="Times New Roman" pitchFamily="18" charset="0"/>
              </a:rPr>
              <a:t>Security issue</a:t>
            </a:r>
            <a:endParaRPr lang="en-US" sz="2400" dirty="0" smtClean="0">
              <a:solidFill>
                <a:srgbClr val="FF0000"/>
              </a:solidFill>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Security issues go right to the basic workability of computer and communications system in the information society. </a:t>
            </a:r>
          </a:p>
          <a:p>
            <a:pPr>
              <a:buFont typeface="Wingdings" pitchFamily="2" charset="2"/>
              <a:buChar char="Ø"/>
            </a:pPr>
            <a:r>
              <a:rPr lang="en-US" sz="2400" dirty="0" smtClean="0">
                <a:latin typeface="Times New Roman" pitchFamily="18" charset="0"/>
                <a:cs typeface="Times New Roman" pitchFamily="18" charset="0"/>
              </a:rPr>
              <a:t>Some threats to IT environments are</a:t>
            </a:r>
          </a:p>
          <a:p>
            <a:pPr lvl="2">
              <a:buFont typeface="Wingdings" pitchFamily="2" charset="2"/>
              <a:buChar char="Ø"/>
            </a:pPr>
            <a:r>
              <a:rPr lang="en-US" sz="2000" dirty="0" smtClean="0">
                <a:latin typeface="Times New Roman" pitchFamily="18" charset="0"/>
                <a:cs typeface="Times New Roman" pitchFamily="18" charset="0"/>
              </a:rPr>
              <a:t>Errors and accidents</a:t>
            </a:r>
          </a:p>
          <a:p>
            <a:pPr lvl="2">
              <a:buFont typeface="Wingdings" pitchFamily="2" charset="2"/>
              <a:buChar char="Ø"/>
            </a:pPr>
            <a:r>
              <a:rPr lang="en-US" sz="2000" dirty="0" smtClean="0">
                <a:latin typeface="Times New Roman" pitchFamily="18" charset="0"/>
                <a:cs typeface="Times New Roman" pitchFamily="18" charset="0"/>
              </a:rPr>
              <a:t>Natural and other hazards</a:t>
            </a:r>
          </a:p>
          <a:p>
            <a:pPr lvl="2">
              <a:buFont typeface="Wingdings" pitchFamily="2" charset="2"/>
              <a:buChar char="Ø"/>
            </a:pPr>
            <a:r>
              <a:rPr lang="en-US" sz="2000" dirty="0" smtClean="0">
                <a:latin typeface="Times New Roman" pitchFamily="18" charset="0"/>
                <a:cs typeface="Times New Roman" pitchFamily="18" charset="0"/>
              </a:rPr>
              <a:t>Crime against computers and communications</a:t>
            </a:r>
          </a:p>
          <a:p>
            <a:pPr lvl="2">
              <a:buFont typeface="Wingdings" pitchFamily="2" charset="2"/>
              <a:buChar char="Ø"/>
            </a:pPr>
            <a:r>
              <a:rPr lang="en-US" sz="2000" dirty="0" smtClean="0">
                <a:latin typeface="Times New Roman" pitchFamily="18" charset="0"/>
                <a:cs typeface="Times New Roman" pitchFamily="18" charset="0"/>
              </a:rPr>
              <a:t>Crime using computers and communications</a:t>
            </a:r>
          </a:p>
          <a:p>
            <a:pPr lvl="2">
              <a:buFont typeface="Wingdings" pitchFamily="2" charset="2"/>
              <a:buChar char="Ø"/>
            </a:pPr>
            <a:r>
              <a:rPr lang="en-US" sz="2000" dirty="0" smtClean="0">
                <a:latin typeface="Times New Roman" pitchFamily="18" charset="0"/>
                <a:cs typeface="Times New Roman" pitchFamily="18" charset="0"/>
              </a:rPr>
              <a:t>Worms and viruses</a:t>
            </a:r>
          </a:p>
          <a:p>
            <a:pPr lvl="2">
              <a:buFont typeface="Wingdings" pitchFamily="2" charset="2"/>
              <a:buChar char="Ø"/>
            </a:pPr>
            <a:r>
              <a:rPr lang="en-US" sz="2000" dirty="0" smtClean="0">
                <a:latin typeface="Times New Roman" pitchFamily="18" charset="0"/>
                <a:cs typeface="Times New Roman" pitchFamily="18" charset="0"/>
              </a:rPr>
              <a:t>Computer criminals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92500" lnSpcReduction="10000"/>
          </a:bodyPr>
          <a:lstStyle/>
          <a:p>
            <a:pPr marL="514350" lvl="0" indent="-514350">
              <a:buFont typeface="+mj-lt"/>
              <a:buAutoNum type="arabicPeriod" startAt="2"/>
            </a:pPr>
            <a:r>
              <a:rPr lang="en-US" sz="4800" b="1" dirty="0" smtClean="0">
                <a:solidFill>
                  <a:srgbClr val="FF0000"/>
                </a:solidFill>
                <a:latin typeface="Times New Roman" pitchFamily="18" charset="0"/>
                <a:cs typeface="Times New Roman" pitchFamily="18" charset="0"/>
              </a:rPr>
              <a:t>Quality of Life issue</a:t>
            </a:r>
            <a:endParaRPr lang="en-US" sz="4800" dirty="0" smtClean="0">
              <a:solidFill>
                <a:srgbClr val="FF0000"/>
              </a:solidFill>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Quality of life issues related to IT are</a:t>
            </a:r>
          </a:p>
          <a:p>
            <a:pPr lvl="0">
              <a:buFont typeface="Wingdings" pitchFamily="2" charset="2"/>
              <a:buChar char="Ø"/>
            </a:pPr>
            <a:r>
              <a:rPr lang="en-US" dirty="0" smtClean="0">
                <a:latin typeface="Times New Roman" pitchFamily="18" charset="0"/>
                <a:cs typeface="Times New Roman" pitchFamily="18" charset="0"/>
              </a:rPr>
              <a:t>Environment problems</a:t>
            </a:r>
          </a:p>
          <a:p>
            <a:pPr lvl="1">
              <a:buFont typeface="Wingdings" pitchFamily="2" charset="2"/>
              <a:buChar char="Ø"/>
            </a:pPr>
            <a:r>
              <a:rPr lang="en-US" dirty="0" smtClean="0">
                <a:latin typeface="Times New Roman" pitchFamily="18" charset="0"/>
                <a:cs typeface="Times New Roman" pitchFamily="18" charset="0"/>
              </a:rPr>
              <a:t>Pollution </a:t>
            </a:r>
          </a:p>
          <a:p>
            <a:pPr lvl="1">
              <a:buFont typeface="Wingdings" pitchFamily="2" charset="2"/>
              <a:buChar char="Ø"/>
            </a:pPr>
            <a:r>
              <a:rPr lang="en-US" dirty="0" smtClean="0">
                <a:latin typeface="Times New Roman" pitchFamily="18" charset="0"/>
                <a:cs typeface="Times New Roman" pitchFamily="18" charset="0"/>
              </a:rPr>
              <a:t>Radiation  </a:t>
            </a:r>
          </a:p>
          <a:p>
            <a:pPr lvl="0">
              <a:buFont typeface="Wingdings" pitchFamily="2" charset="2"/>
              <a:buChar char="Ø"/>
            </a:pPr>
            <a:r>
              <a:rPr lang="en-US" dirty="0" smtClean="0">
                <a:latin typeface="Times New Roman" pitchFamily="18" charset="0"/>
                <a:cs typeface="Times New Roman" pitchFamily="18" charset="0"/>
              </a:rPr>
              <a:t>Mental Health problems</a:t>
            </a:r>
          </a:p>
          <a:p>
            <a:pPr lvl="1">
              <a:buFont typeface="Wingdings" pitchFamily="2" charset="2"/>
              <a:buChar char="Ø"/>
            </a:pPr>
            <a:r>
              <a:rPr lang="en-US" dirty="0" smtClean="0">
                <a:latin typeface="Times New Roman" pitchFamily="18" charset="0"/>
                <a:cs typeface="Times New Roman" pitchFamily="18" charset="0"/>
              </a:rPr>
              <a:t>Isolation</a:t>
            </a:r>
          </a:p>
          <a:p>
            <a:pPr lvl="1">
              <a:buFont typeface="Wingdings" pitchFamily="2" charset="2"/>
              <a:buChar char="Ø"/>
            </a:pPr>
            <a:r>
              <a:rPr lang="en-US" dirty="0" smtClean="0">
                <a:latin typeface="Times New Roman" pitchFamily="18" charset="0"/>
                <a:cs typeface="Times New Roman" pitchFamily="18" charset="0"/>
              </a:rPr>
              <a:t>Gambling</a:t>
            </a:r>
          </a:p>
          <a:p>
            <a:pPr lvl="1">
              <a:buFont typeface="Wingdings" pitchFamily="2" charset="2"/>
              <a:buChar char="Ø"/>
            </a:pPr>
            <a:r>
              <a:rPr lang="en-US" dirty="0" smtClean="0">
                <a:latin typeface="Times New Roman" pitchFamily="18" charset="0"/>
                <a:cs typeface="Times New Roman" pitchFamily="18" charset="0"/>
              </a:rPr>
              <a:t>Net addiction </a:t>
            </a:r>
          </a:p>
          <a:p>
            <a:pPr lvl="1">
              <a:buFont typeface="Wingdings" pitchFamily="2" charset="2"/>
              <a:buChar char="Ø"/>
            </a:pPr>
            <a:r>
              <a:rPr lang="en-US" dirty="0" smtClean="0">
                <a:latin typeface="Times New Roman" pitchFamily="18" charset="0"/>
                <a:cs typeface="Times New Roman" pitchFamily="18" charset="0"/>
              </a:rPr>
              <a:t>Stress</a:t>
            </a:r>
          </a:p>
          <a:p>
            <a:pPr lvl="0">
              <a:buFont typeface="Wingdings" pitchFamily="2" charset="2"/>
              <a:buChar char="Ø"/>
            </a:pPr>
            <a:r>
              <a:rPr lang="en-US" dirty="0" smtClean="0">
                <a:latin typeface="Times New Roman" pitchFamily="18" charset="0"/>
                <a:cs typeface="Times New Roman" pitchFamily="18" charset="0"/>
              </a:rPr>
              <a:t>Work place problems</a:t>
            </a:r>
          </a:p>
          <a:p>
            <a:pPr lvl="1">
              <a:buFont typeface="Wingdings" pitchFamily="2" charset="2"/>
              <a:buChar char="Ø"/>
            </a:pPr>
            <a:r>
              <a:rPr lang="en-US" dirty="0" smtClean="0">
                <a:latin typeface="Times New Roman" pitchFamily="18" charset="0"/>
                <a:cs typeface="Times New Roman" pitchFamily="18" charset="0"/>
              </a:rPr>
              <a:t>Misuse of technology </a:t>
            </a:r>
          </a:p>
          <a:p>
            <a:pPr lvl="1">
              <a:buFont typeface="Wingdings" pitchFamily="2" charset="2"/>
              <a:buChar char="Ø"/>
            </a:pPr>
            <a:r>
              <a:rPr lang="en-US" dirty="0" smtClean="0">
                <a:latin typeface="Times New Roman" pitchFamily="18" charset="0"/>
                <a:cs typeface="Times New Roman" pitchFamily="18" charset="0"/>
              </a:rPr>
              <a:t>Information overload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400800"/>
          </a:xfrm>
        </p:spPr>
        <p:txBody>
          <a:bodyPr>
            <a:normAutofit/>
          </a:bodyPr>
          <a:lstStyle/>
          <a:p>
            <a:pPr marL="514350" lvl="0" indent="-514350">
              <a:buFont typeface="+mj-lt"/>
              <a:buAutoNum type="arabicPeriod" startAt="3"/>
            </a:pPr>
            <a:r>
              <a:rPr lang="en-US" sz="3500" b="1" dirty="0" smtClean="0">
                <a:solidFill>
                  <a:srgbClr val="FF0000"/>
                </a:solidFill>
              </a:rPr>
              <a:t>Economical Issue</a:t>
            </a:r>
            <a:endParaRPr lang="en-US" sz="3500" dirty="0" smtClean="0">
              <a:solidFill>
                <a:srgbClr val="FF0000"/>
              </a:solidFill>
            </a:endParaRPr>
          </a:p>
          <a:p>
            <a:pPr>
              <a:buFont typeface="Wingdings" pitchFamily="2" charset="2"/>
              <a:buChar char="Ø"/>
            </a:pPr>
            <a:r>
              <a:rPr lang="en-US" dirty="0" smtClean="0">
                <a:latin typeface="Times New Roman" pitchFamily="18" charset="0"/>
                <a:cs typeface="Times New Roman" pitchFamily="18" charset="0"/>
              </a:rPr>
              <a:t>May people worry that the effects of IT are reducing jobs, they also worry that it is widening the gap between the haves and have-nots.</a:t>
            </a:r>
          </a:p>
          <a:p>
            <a:pPr>
              <a:buFont typeface="Wingdings" pitchFamily="2" charset="2"/>
              <a:buChar char="Ø"/>
            </a:pPr>
            <a:r>
              <a:rPr lang="en-US" dirty="0" smtClean="0">
                <a:latin typeface="Times New Roman" pitchFamily="18" charset="0"/>
                <a:cs typeface="Times New Roman" pitchFamily="18" charset="0"/>
              </a:rPr>
              <a:t>It will give the opportunity to worry about </a:t>
            </a:r>
          </a:p>
          <a:p>
            <a:pPr lvl="0">
              <a:buFont typeface="Wingdings" pitchFamily="2" charset="2"/>
              <a:buChar char="Ø"/>
            </a:pPr>
            <a:r>
              <a:rPr lang="en-US" dirty="0" smtClean="0">
                <a:latin typeface="Times New Roman" pitchFamily="18" charset="0"/>
                <a:cs typeface="Times New Roman" pitchFamily="18" charset="0"/>
              </a:rPr>
              <a:t>Technology the job killer or job creator</a:t>
            </a:r>
          </a:p>
          <a:p>
            <a:pPr lvl="0">
              <a:buFont typeface="Wingdings" pitchFamily="2" charset="2"/>
              <a:buChar char="Ø"/>
            </a:pPr>
            <a:r>
              <a:rPr lang="en-US" dirty="0" smtClean="0">
                <a:latin typeface="Times New Roman" pitchFamily="18" charset="0"/>
                <a:cs typeface="Times New Roman" pitchFamily="18" charset="0"/>
              </a:rPr>
              <a:t>Gap between rich and poor</a:t>
            </a:r>
          </a:p>
          <a:p>
            <a:pPr>
              <a:buFont typeface="Wingdings" pitchFamily="2" charset="2"/>
              <a:buChar char="Ø"/>
            </a:pPr>
            <a:r>
              <a:rPr lang="en-US" dirty="0" smtClean="0">
                <a:latin typeface="Times New Roman" pitchFamily="18" charset="0"/>
                <a:cs typeface="Times New Roman" pitchFamily="18" charset="0"/>
              </a:rPr>
              <a:t>If your job is replaced by computer that means human is not fittest for that job, it is not worthy for human that is what the interpretation should be, not in the other way.</a:t>
            </a:r>
          </a:p>
          <a:p>
            <a:pP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763000" cy="6248400"/>
          </a:xfrm>
        </p:spPr>
        <p:txBody>
          <a:bodyPr>
            <a:normAutofit fontScale="92500" lnSpcReduction="10000"/>
          </a:bodyPr>
          <a:lstStyle/>
          <a:p>
            <a:pPr marL="742950" lvl="0" indent="-742950">
              <a:buFont typeface="+mj-lt"/>
              <a:buAutoNum type="arabicPeriod" startAt="4"/>
            </a:pPr>
            <a:r>
              <a:rPr lang="en-US" sz="4200" b="1" dirty="0" smtClean="0">
                <a:solidFill>
                  <a:srgbClr val="FF0000"/>
                </a:solidFill>
              </a:rPr>
              <a:t>Privacy issue</a:t>
            </a:r>
            <a:endParaRPr lang="en-US" sz="4200" dirty="0" smtClean="0">
              <a:solidFill>
                <a:srgbClr val="FF0000"/>
              </a:solidFill>
            </a:endParaRPr>
          </a:p>
          <a:p>
            <a:pPr>
              <a:buFont typeface="Wingdings" pitchFamily="2" charset="2"/>
              <a:buChar char="Ø"/>
            </a:pPr>
            <a:r>
              <a:rPr lang="en-US" b="1" dirty="0" smtClean="0">
                <a:latin typeface="Times New Roman" pitchFamily="18" charset="0"/>
                <a:cs typeface="Times New Roman" pitchFamily="18" charset="0"/>
              </a:rPr>
              <a:t>Privacy</a:t>
            </a:r>
            <a:r>
              <a:rPr lang="en-US" dirty="0" smtClean="0">
                <a:latin typeface="Times New Roman" pitchFamily="18" charset="0"/>
                <a:cs typeface="Times New Roman" pitchFamily="18" charset="0"/>
              </a:rPr>
              <a:t> is the claim of individuals to be left alone, free from Interference from other individuals or organizations, including the state.  </a:t>
            </a:r>
          </a:p>
          <a:p>
            <a:pPr>
              <a:buFont typeface="Wingdings" pitchFamily="2" charset="2"/>
              <a:buChar char="Ø"/>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Privacy is the right of people not to reveal information about them. </a:t>
            </a:r>
          </a:p>
          <a:p>
            <a:pPr>
              <a:buFont typeface="Wingdings" pitchFamily="2" charset="2"/>
              <a:buChar char="Ø"/>
            </a:pPr>
            <a:r>
              <a:rPr lang="en-US" dirty="0" smtClean="0">
                <a:latin typeface="Times New Roman" pitchFamily="18" charset="0"/>
                <a:cs typeface="Times New Roman" pitchFamily="18" charset="0"/>
              </a:rPr>
              <a:t>New communication and information technologies have enabled many organizations and people to collect, organize, and sell information about other people and organizations, both quickly and cheaply. </a:t>
            </a:r>
          </a:p>
          <a:p>
            <a:pPr>
              <a:buFont typeface="Wingdings" pitchFamily="2" charset="2"/>
              <a:buChar char="Ø"/>
            </a:pPr>
            <a:r>
              <a:rPr lang="en-US" dirty="0" smtClean="0">
                <a:latin typeface="Times New Roman" pitchFamily="18" charset="0"/>
                <a:cs typeface="Times New Roman" pitchFamily="18" charset="0"/>
              </a:rPr>
              <a:t>The easy availability of personal information makes banking, education, health care, and sales much more convenient for both consumers and sellers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fontScale="92500" lnSpcReduction="10000"/>
          </a:bodyPr>
          <a:lstStyle/>
          <a:p>
            <a:pPr lvl="0">
              <a:buNone/>
            </a:pPr>
            <a:r>
              <a:rPr lang="en-US" sz="5700" b="1" dirty="0" smtClean="0">
                <a:solidFill>
                  <a:srgbClr val="FF0000"/>
                </a:solidFill>
              </a:rPr>
              <a:t>Computer Ethics</a:t>
            </a:r>
            <a:endParaRPr lang="en-US" sz="5700" dirty="0" smtClean="0">
              <a:solidFill>
                <a:srgbClr val="FF0000"/>
              </a:solidFill>
            </a:endParaRPr>
          </a:p>
          <a:p>
            <a:pPr>
              <a:buNone/>
            </a:pPr>
            <a:r>
              <a:rPr lang="en-US" b="1" dirty="0" smtClean="0">
                <a:latin typeface="Times New Roman" pitchFamily="18" charset="0"/>
                <a:cs typeface="Times New Roman" pitchFamily="18" charset="0"/>
              </a:rPr>
              <a:t>ETHICS - </a:t>
            </a:r>
            <a:r>
              <a:rPr lang="en-US" dirty="0" smtClean="0">
                <a:latin typeface="Times New Roman" pitchFamily="18" charset="0"/>
                <a:cs typeface="Times New Roman" pitchFamily="18" charset="0"/>
              </a:rPr>
              <a:t>Can be defined as a branch of philosophy dealings with the determination of what is right or wrong, good or bad.  </a:t>
            </a:r>
          </a:p>
          <a:p>
            <a:pPr>
              <a:buFont typeface="Wingdings" pitchFamily="2" charset="2"/>
              <a:buChar char="ü"/>
            </a:pPr>
            <a:r>
              <a:rPr lang="en-US" dirty="0" smtClean="0">
                <a:latin typeface="Times New Roman" pitchFamily="18" charset="0"/>
                <a:cs typeface="Times New Roman" pitchFamily="18" charset="0"/>
              </a:rPr>
              <a:t>Simply if we define” ethics are moral standards that help to guide, behavior, actions, and choices. Ethics are grounded in the notion of:-</a:t>
            </a:r>
          </a:p>
          <a:p>
            <a:pPr lvl="0">
              <a:buNone/>
            </a:pPr>
            <a:r>
              <a:rPr lang="en-US" b="1" dirty="0" smtClean="0">
                <a:latin typeface="Times New Roman" pitchFamily="18" charset="0"/>
                <a:cs typeface="Times New Roman" pitchFamily="18" charset="0"/>
              </a:rPr>
              <a:t>Responsibility</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Accepting the potential costs, duties and obligations for the decisions one makes</a:t>
            </a:r>
          </a:p>
          <a:p>
            <a:pPr lvl="0">
              <a:buNone/>
            </a:pPr>
            <a:r>
              <a:rPr lang="en-US" b="1" dirty="0" smtClean="0">
                <a:latin typeface="Times New Roman" pitchFamily="18" charset="0"/>
                <a:cs typeface="Times New Roman" pitchFamily="18" charset="0"/>
              </a:rPr>
              <a:t>Accountability</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The mechanisms for assessing responsibility for decisions made </a:t>
            </a:r>
            <a:r>
              <a:rPr lang="en-US" dirty="0" smtClean="0"/>
              <a:t>and actions taken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US" sz="5400" b="1" dirty="0" smtClean="0">
                <a:solidFill>
                  <a:srgbClr val="00B050"/>
                </a:solidFill>
                <a:latin typeface="Andalus" pitchFamily="18" charset="-78"/>
                <a:cs typeface="Andalus" pitchFamily="18" charset="-78"/>
              </a:rPr>
              <a:t>Information System</a:t>
            </a:r>
            <a:endParaRPr lang="en-US" sz="5400" dirty="0">
              <a:solidFill>
                <a:srgbClr val="00B050"/>
              </a:solidFill>
              <a:latin typeface="Andalus" pitchFamily="18" charset="-78"/>
              <a:cs typeface="Andalus" pitchFamily="18" charset="-78"/>
            </a:endParaRPr>
          </a:p>
        </p:txBody>
      </p:sp>
      <p:sp>
        <p:nvSpPr>
          <p:cNvPr id="3" name="Content Placeholder 2"/>
          <p:cNvSpPr>
            <a:spLocks noGrp="1"/>
          </p:cNvSpPr>
          <p:nvPr>
            <p:ph idx="1"/>
          </p:nvPr>
        </p:nvSpPr>
        <p:spPr>
          <a:xfrm>
            <a:off x="0" y="990600"/>
            <a:ext cx="8839200" cy="5638800"/>
          </a:xfrm>
        </p:spPr>
        <p:txBody>
          <a:bodyPr>
            <a:normAutofit fontScale="92500" lnSpcReduction="20000"/>
          </a:bodyPr>
          <a:lstStyle/>
          <a:p>
            <a:r>
              <a:rPr lang="en-US" dirty="0">
                <a:latin typeface="Times New Roman" pitchFamily="18" charset="0"/>
                <a:cs typeface="Times New Roman" pitchFamily="18" charset="0"/>
              </a:rPr>
              <a:t>An </a:t>
            </a:r>
            <a:r>
              <a:rPr lang="en-US" b="1" dirty="0">
                <a:latin typeface="Times New Roman" pitchFamily="18" charset="0"/>
                <a:cs typeface="Times New Roman" pitchFamily="18" charset="0"/>
              </a:rPr>
              <a:t>Information System </a:t>
            </a:r>
            <a:r>
              <a:rPr lang="en-US" dirty="0">
                <a:latin typeface="Times New Roman" pitchFamily="18" charset="0"/>
                <a:cs typeface="Times New Roman" pitchFamily="18" charset="0"/>
              </a:rPr>
              <a:t> is an arrangement of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people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data</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processes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interfaces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networks </a:t>
            </a:r>
            <a:r>
              <a:rPr lang="en-US" dirty="0">
                <a:latin typeface="Times New Roman" pitchFamily="18" charset="0"/>
                <a:cs typeface="Times New Roman" pitchFamily="18" charset="0"/>
              </a:rPr>
              <a:t>and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technology </a:t>
            </a:r>
          </a:p>
          <a:p>
            <a:pPr>
              <a:buNone/>
            </a:pPr>
            <a:r>
              <a:rPr lang="en-US" dirty="0" smtClean="0">
                <a:latin typeface="Times New Roman" pitchFamily="18" charset="0"/>
                <a:cs typeface="Times New Roman" pitchFamily="18" charset="0"/>
              </a:rPr>
              <a:t>that </a:t>
            </a:r>
            <a:r>
              <a:rPr lang="en-US" dirty="0">
                <a:latin typeface="Times New Roman" pitchFamily="18" charset="0"/>
                <a:cs typeface="Times New Roman" pitchFamily="18" charset="0"/>
              </a:rPr>
              <a:t>interact for the purpose of </a:t>
            </a:r>
            <a:r>
              <a:rPr lang="en-US" dirty="0">
                <a:solidFill>
                  <a:srgbClr val="00B050"/>
                </a:solidFill>
                <a:latin typeface="Times New Roman" pitchFamily="18" charset="0"/>
                <a:cs typeface="Times New Roman" pitchFamily="18" charset="0"/>
              </a:rPr>
              <a:t>supporting</a:t>
            </a:r>
            <a:r>
              <a:rPr lang="en-US" dirty="0">
                <a:latin typeface="Times New Roman" pitchFamily="18" charset="0"/>
                <a:cs typeface="Times New Roman" pitchFamily="18" charset="0"/>
              </a:rPr>
              <a:t> and </a:t>
            </a:r>
            <a:r>
              <a:rPr lang="en-US" b="1" dirty="0">
                <a:solidFill>
                  <a:srgbClr val="00B050"/>
                </a:solidFill>
                <a:latin typeface="Times New Roman" pitchFamily="18" charset="0"/>
                <a:cs typeface="Times New Roman" pitchFamily="18" charset="0"/>
              </a:rPr>
              <a:t>improving </a:t>
            </a:r>
            <a:r>
              <a:rPr lang="en-US" dirty="0">
                <a:latin typeface="Times New Roman" pitchFamily="18" charset="0"/>
                <a:cs typeface="Times New Roman" pitchFamily="18" charset="0"/>
              </a:rPr>
              <a:t>both day-to-day operations in a business (data processing) as well as supporting the problem solving and decision making needs of management (information services). </a:t>
            </a:r>
          </a:p>
          <a:p>
            <a:pPr>
              <a:buNone/>
            </a:pPr>
            <a:r>
              <a:rPr lang="en-US" b="1" u="sng"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763000" cy="6324600"/>
          </a:xfrm>
        </p:spPr>
        <p:txBody>
          <a:bodyPr>
            <a:normAutofit/>
          </a:bodyPr>
          <a:lstStyle/>
          <a:p>
            <a:pPr lvl="0">
              <a:buNone/>
            </a:pPr>
            <a:r>
              <a:rPr lang="en-US" sz="3600" b="1" dirty="0" smtClean="0">
                <a:latin typeface="Times New Roman" pitchFamily="18" charset="0"/>
                <a:cs typeface="Times New Roman" pitchFamily="18" charset="0"/>
              </a:rPr>
              <a:t>Liability</a:t>
            </a:r>
            <a:endParaRPr lang="en-US" sz="3600" dirty="0" smtClean="0">
              <a:latin typeface="Times New Roman" pitchFamily="18" charset="0"/>
              <a:cs typeface="Times New Roman" pitchFamily="18" charset="0"/>
            </a:endParaRPr>
          </a:p>
          <a:p>
            <a:pPr>
              <a:buFont typeface="Wingdings" pitchFamily="2" charset="2"/>
              <a:buChar char="Ø"/>
            </a:pPr>
            <a:r>
              <a:rPr lang="en-US" sz="3600" dirty="0" smtClean="0">
                <a:latin typeface="Times New Roman" pitchFamily="18" charset="0"/>
                <a:cs typeface="Times New Roman" pitchFamily="18" charset="0"/>
              </a:rPr>
              <a:t>The existence of laws that </a:t>
            </a:r>
            <a:r>
              <a:rPr lang="en-US" sz="3600" b="1" dirty="0" smtClean="0">
                <a:latin typeface="Times New Roman" pitchFamily="18" charset="0"/>
                <a:cs typeface="Times New Roman" pitchFamily="18" charset="0"/>
              </a:rPr>
              <a:t>permit individuals to recover the damages</a:t>
            </a:r>
            <a:r>
              <a:rPr lang="en-US" sz="3600" dirty="0" smtClean="0">
                <a:latin typeface="Times New Roman" pitchFamily="18" charset="0"/>
                <a:cs typeface="Times New Roman" pitchFamily="18" charset="0"/>
              </a:rPr>
              <a:t> done to them by other actors, systems, or organizations</a:t>
            </a:r>
          </a:p>
          <a:p>
            <a:pPr lvl="0">
              <a:buNone/>
            </a:pPr>
            <a:r>
              <a:rPr lang="en-US" sz="3600" b="1" dirty="0" smtClean="0">
                <a:latin typeface="Times New Roman" pitchFamily="18" charset="0"/>
                <a:cs typeface="Times New Roman" pitchFamily="18" charset="0"/>
              </a:rPr>
              <a:t>Due process</a:t>
            </a:r>
            <a:endParaRPr lang="en-US" sz="3600" dirty="0" smtClean="0">
              <a:latin typeface="Times New Roman" pitchFamily="18" charset="0"/>
              <a:cs typeface="Times New Roman" pitchFamily="18" charset="0"/>
            </a:endParaRPr>
          </a:p>
          <a:p>
            <a:pPr>
              <a:buFont typeface="Wingdings" pitchFamily="2" charset="2"/>
              <a:buChar char="Ø"/>
            </a:pPr>
            <a:r>
              <a:rPr lang="en-US" sz="3600" dirty="0" smtClean="0">
                <a:latin typeface="Times New Roman" pitchFamily="18" charset="0"/>
                <a:cs typeface="Times New Roman" pitchFamily="18" charset="0"/>
              </a:rPr>
              <a:t>A process in which laws are well known and understood and there is an ability to appeal to higher authorities </a:t>
            </a:r>
            <a:r>
              <a:rPr lang="en-US" sz="3600" b="1" dirty="0" smtClean="0">
                <a:latin typeface="Times New Roman" pitchFamily="18" charset="0"/>
                <a:cs typeface="Times New Roman" pitchFamily="18" charset="0"/>
              </a:rPr>
              <a:t>to ensure that laws are applied correctly</a:t>
            </a:r>
            <a:endParaRPr lang="en-US" sz="3600" dirty="0" smtClean="0">
              <a:latin typeface="Times New Roman" pitchFamily="18" charset="0"/>
              <a:cs typeface="Times New Roman" pitchFamily="18" charset="0"/>
            </a:endParaRPr>
          </a:p>
          <a:p>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a:bodyPr>
          <a:lstStyle/>
          <a:p>
            <a:pPr lvl="0">
              <a:buNone/>
            </a:pPr>
            <a:r>
              <a:rPr lang="en-US" sz="7200" b="1" dirty="0" smtClean="0"/>
              <a:t>Computer Ethics</a:t>
            </a:r>
            <a:endParaRPr lang="en-US" sz="7200" dirty="0" smtClean="0"/>
          </a:p>
          <a:p>
            <a:pPr lvl="1">
              <a:buFont typeface="Wingdings" pitchFamily="2" charset="2"/>
              <a:buChar char="ü"/>
            </a:pPr>
            <a:r>
              <a:rPr lang="en-US" sz="6000" dirty="0" smtClean="0"/>
              <a:t>Standards of conduct as they pertain to the use of information systems</a:t>
            </a:r>
          </a:p>
          <a:p>
            <a:pPr>
              <a:buNone/>
            </a:pPr>
            <a:endParaRPr lang="en-US" sz="66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324600"/>
          </a:xfrm>
        </p:spPr>
        <p:txBody>
          <a:bodyPr>
            <a:normAutofit/>
          </a:bodyPr>
          <a:lstStyle/>
          <a:p>
            <a:pPr lvl="0">
              <a:buNone/>
            </a:pPr>
            <a:r>
              <a:rPr lang="en-US" sz="4800" b="1" dirty="0" smtClean="0">
                <a:solidFill>
                  <a:srgbClr val="FF0000"/>
                </a:solidFill>
                <a:effectLst>
                  <a:outerShdw blurRad="38100" dist="38100" dir="2700000" algn="tl">
                    <a:srgbClr val="000000">
                      <a:alpha val="43137"/>
                    </a:srgbClr>
                  </a:outerShdw>
                </a:effectLst>
              </a:rPr>
              <a:t>Computer Crime</a:t>
            </a:r>
            <a:endParaRPr lang="en-US" sz="4800" dirty="0" smtClean="0">
              <a:solidFill>
                <a:srgbClr val="FF0000"/>
              </a:solidFill>
              <a:effectLst>
                <a:outerShdw blurRad="38100" dist="38100" dir="2700000" algn="tl">
                  <a:srgbClr val="000000">
                    <a:alpha val="43137"/>
                  </a:srgbClr>
                </a:outerShdw>
              </a:effectLst>
            </a:endParaRPr>
          </a:p>
          <a:p>
            <a:pPr>
              <a:buFont typeface="Wingdings" pitchFamily="2" charset="2"/>
              <a:buChar char="Ø"/>
            </a:pPr>
            <a:r>
              <a:rPr lang="en-US" sz="3600" dirty="0" smtClean="0">
                <a:latin typeface="Times New Roman" pitchFamily="18" charset="0"/>
                <a:cs typeface="Times New Roman" pitchFamily="18" charset="0"/>
              </a:rPr>
              <a:t>The term computer </a:t>
            </a:r>
            <a:r>
              <a:rPr lang="en-US" sz="3600" i="1" dirty="0" smtClean="0">
                <a:latin typeface="Times New Roman" pitchFamily="18" charset="0"/>
                <a:cs typeface="Times New Roman" pitchFamily="18" charset="0"/>
              </a:rPr>
              <a:t>crime includes any unauthorized use of a computer system</a:t>
            </a:r>
            <a:r>
              <a:rPr lang="en-US" sz="3600" dirty="0" smtClean="0">
                <a:latin typeface="Times New Roman" pitchFamily="18" charset="0"/>
                <a:cs typeface="Times New Roman" pitchFamily="18" charset="0"/>
              </a:rPr>
              <a:t> – </a:t>
            </a:r>
            <a:r>
              <a:rPr lang="en-US" sz="3600" i="1" dirty="0" smtClean="0">
                <a:latin typeface="Times New Roman" pitchFamily="18" charset="0"/>
                <a:cs typeface="Times New Roman" pitchFamily="18" charset="0"/>
              </a:rPr>
              <a:t>including software piracy</a:t>
            </a:r>
            <a:r>
              <a:rPr lang="en-US" sz="3600" dirty="0" smtClean="0">
                <a:latin typeface="Times New Roman" pitchFamily="18" charset="0"/>
                <a:cs typeface="Times New Roman" pitchFamily="18" charset="0"/>
              </a:rPr>
              <a:t> – or theft of system resources for personal use – including computer processing time and network access time. </a:t>
            </a:r>
          </a:p>
          <a:p>
            <a:pPr>
              <a:buFont typeface="Wingdings" pitchFamily="2" charset="2"/>
              <a:buChar char="Ø"/>
            </a:pPr>
            <a:r>
              <a:rPr lang="en-US" sz="3600" dirty="0" smtClean="0">
                <a:latin typeface="Times New Roman" pitchFamily="18" charset="0"/>
                <a:cs typeface="Times New Roman" pitchFamily="18" charset="0"/>
              </a:rPr>
              <a:t>Actions intended to alter data and programs or to damage or destroy data, software, or equipment is also crimes. </a:t>
            </a:r>
          </a:p>
          <a:p>
            <a:endParaRPr lang="en-US" sz="36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noAutofit/>
          </a:bodyPr>
          <a:lstStyle/>
          <a:p>
            <a:r>
              <a:rPr lang="en-US" sz="4800" dirty="0" smtClean="0">
                <a:latin typeface="Times New Roman" pitchFamily="18" charset="0"/>
                <a:cs typeface="Times New Roman" pitchFamily="18" charset="0"/>
              </a:rPr>
              <a:t>All these crimes are committed through intrusion, forced and unauthorized entry into the system. </a:t>
            </a:r>
          </a:p>
          <a:p>
            <a:r>
              <a:rPr lang="en-US" sz="4800" dirty="0" smtClean="0">
                <a:latin typeface="Times New Roman" pitchFamily="18" charset="0"/>
                <a:cs typeface="Times New Roman" pitchFamily="18" charset="0"/>
              </a:rPr>
              <a:t>Computer crime through intrusion can occur by following ways. </a:t>
            </a:r>
          </a:p>
          <a:p>
            <a:pPr lvl="4">
              <a:buFont typeface="Wingdings" pitchFamily="2" charset="2"/>
              <a:buChar char="ü"/>
            </a:pPr>
            <a:r>
              <a:rPr lang="en-US" sz="3600" dirty="0" smtClean="0">
                <a:latin typeface="Times New Roman" pitchFamily="18" charset="0"/>
                <a:cs typeface="Times New Roman" pitchFamily="18" charset="0"/>
              </a:rPr>
              <a:t>Hackers </a:t>
            </a:r>
          </a:p>
          <a:p>
            <a:pPr lvl="4">
              <a:buFont typeface="Wingdings" pitchFamily="2" charset="2"/>
              <a:buChar char="ü"/>
            </a:pPr>
            <a:r>
              <a:rPr lang="en-US" sz="3600" dirty="0" smtClean="0">
                <a:latin typeface="Times New Roman" pitchFamily="18" charset="0"/>
                <a:cs typeface="Times New Roman" pitchFamily="18" charset="0"/>
              </a:rPr>
              <a:t>Crackers</a:t>
            </a:r>
          </a:p>
          <a:p>
            <a:pPr lvl="4">
              <a:buFont typeface="Wingdings" pitchFamily="2" charset="2"/>
              <a:buChar char="ü"/>
            </a:pPr>
            <a:r>
              <a:rPr lang="en-US" sz="3600" dirty="0" smtClean="0">
                <a:latin typeface="Times New Roman" pitchFamily="18" charset="0"/>
                <a:cs typeface="Times New Roman" pitchFamily="18" charset="0"/>
              </a:rPr>
              <a:t>Viruses</a:t>
            </a:r>
          </a:p>
          <a:p>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400800"/>
          </a:xfrm>
        </p:spPr>
        <p:txBody>
          <a:bodyPr>
            <a:normAutofit fontScale="77500" lnSpcReduction="20000"/>
          </a:bodyPr>
          <a:lstStyle/>
          <a:p>
            <a:pPr>
              <a:buNone/>
            </a:pPr>
            <a:r>
              <a:rPr lang="en-US" sz="6400" b="1" dirty="0" smtClean="0">
                <a:solidFill>
                  <a:srgbClr val="FF0000"/>
                </a:solidFill>
                <a:effectLst>
                  <a:outerShdw blurRad="38100" dist="38100" dir="2700000" algn="tl">
                    <a:srgbClr val="000000">
                      <a:alpha val="43137"/>
                    </a:srgbClr>
                  </a:outerShdw>
                </a:effectLst>
              </a:rPr>
              <a:t>Hackers</a:t>
            </a:r>
            <a:endParaRPr lang="en-US" dirty="0" smtClean="0">
              <a:solidFill>
                <a:srgbClr val="FF0000"/>
              </a:solidFill>
              <a:effectLst>
                <a:outerShdw blurRad="38100" dist="38100" dir="2700000" algn="tl">
                  <a:srgbClr val="000000">
                    <a:alpha val="43137"/>
                  </a:srgbClr>
                </a:outerShdw>
              </a:effectLst>
            </a:endParaRPr>
          </a:p>
          <a:p>
            <a:pPr>
              <a:buFont typeface="Wingdings" pitchFamily="2" charset="2"/>
              <a:buChar char="Ø"/>
            </a:pPr>
            <a:r>
              <a:rPr lang="en-US" sz="5100" dirty="0" smtClean="0">
                <a:latin typeface="Times New Roman" pitchFamily="18" charset="0"/>
                <a:cs typeface="Times New Roman" pitchFamily="18" charset="0"/>
              </a:rPr>
              <a:t>A hacker is a person who gains access to a system illegally. </a:t>
            </a:r>
          </a:p>
          <a:p>
            <a:pPr>
              <a:buFont typeface="Wingdings" pitchFamily="2" charset="2"/>
              <a:buChar char="Ø"/>
            </a:pPr>
            <a:r>
              <a:rPr lang="en-US" sz="5100" dirty="0" smtClean="0">
                <a:latin typeface="Times New Roman" pitchFamily="18" charset="0"/>
                <a:cs typeface="Times New Roman" pitchFamily="18" charset="0"/>
              </a:rPr>
              <a:t>Hackers usually gain access to a system through a network, but sometimes they will physically enter a computer or network facility but they are harmless.</a:t>
            </a:r>
          </a:p>
          <a:p>
            <a:pPr>
              <a:buNone/>
            </a:pPr>
            <a:r>
              <a:rPr lang="en-US" dirty="0" smtClean="0"/>
              <a:t> </a:t>
            </a:r>
          </a:p>
          <a:p>
            <a:pPr>
              <a:buNone/>
            </a:pPr>
            <a:r>
              <a:rPr lang="en-US" sz="4100" b="1" dirty="0" smtClean="0">
                <a:latin typeface="Times New Roman" pitchFamily="18" charset="0"/>
                <a:cs typeface="Times New Roman" pitchFamily="18" charset="0"/>
              </a:rPr>
              <a:t>Protection against intrusion by hackers</a:t>
            </a:r>
            <a:endParaRPr lang="en-US" sz="4100" dirty="0" smtClean="0">
              <a:latin typeface="Times New Roman" pitchFamily="18" charset="0"/>
              <a:cs typeface="Times New Roman" pitchFamily="18" charset="0"/>
            </a:endParaRPr>
          </a:p>
          <a:p>
            <a:r>
              <a:rPr lang="en-US" sz="4100" i="1" dirty="0" smtClean="0">
                <a:latin typeface="Times New Roman" pitchFamily="18" charset="0"/>
                <a:cs typeface="Times New Roman" pitchFamily="18" charset="0"/>
              </a:rPr>
              <a:t>Preventing unauthorized</a:t>
            </a:r>
            <a:r>
              <a:rPr lang="en-US" sz="4100" dirty="0" smtClean="0">
                <a:latin typeface="Times New Roman" pitchFamily="18" charset="0"/>
                <a:cs typeface="Times New Roman" pitchFamily="18" charset="0"/>
              </a:rPr>
              <a:t> access to a system entails having good physical security. Hiring honest, reliable people is an obvious starting point. </a:t>
            </a:r>
          </a:p>
          <a:p>
            <a:endParaRPr lang="en-US" dirty="0" smtClean="0"/>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248400"/>
          </a:xfrm>
        </p:spPr>
        <p:txBody>
          <a:bodyPr>
            <a:normAutofit fontScale="92500" lnSpcReduction="10000"/>
          </a:bodyPr>
          <a:lstStyle/>
          <a:p>
            <a:pPr>
              <a:buNone/>
            </a:pPr>
            <a:r>
              <a:rPr lang="en-US" sz="3000" b="1" dirty="0" smtClean="0">
                <a:solidFill>
                  <a:srgbClr val="FF0000"/>
                </a:solidFill>
                <a:effectLst>
                  <a:outerShdw blurRad="38100" dist="38100" dir="2700000" algn="tl">
                    <a:srgbClr val="000000">
                      <a:alpha val="43137"/>
                    </a:srgbClr>
                  </a:outerShdw>
                </a:effectLst>
              </a:rPr>
              <a:t>Techniques helpful in deterring intrusion by hackers</a:t>
            </a:r>
            <a:endParaRPr lang="en-US" sz="3000" dirty="0" smtClean="0">
              <a:solidFill>
                <a:srgbClr val="FF0000"/>
              </a:solidFill>
              <a:effectLst>
                <a:outerShdw blurRad="38100" dist="38100" dir="2700000" algn="tl">
                  <a:srgbClr val="000000">
                    <a:alpha val="43137"/>
                  </a:srgbClr>
                </a:outerShdw>
              </a:effectLst>
            </a:endParaRPr>
          </a:p>
          <a:p>
            <a:pPr lvl="1">
              <a:buFont typeface="Wingdings" pitchFamily="2" charset="2"/>
              <a:buChar char="Ø"/>
            </a:pPr>
            <a:r>
              <a:rPr lang="en-US" dirty="0" smtClean="0">
                <a:latin typeface="Times New Roman" pitchFamily="18" charset="0"/>
                <a:cs typeface="Times New Roman" pitchFamily="18" charset="0"/>
              </a:rPr>
              <a:t>Change access passwords frequently</a:t>
            </a:r>
          </a:p>
          <a:p>
            <a:pPr lvl="1">
              <a:buFont typeface="Wingdings" pitchFamily="2" charset="2"/>
              <a:buChar char="Ø"/>
            </a:pPr>
            <a:r>
              <a:rPr lang="en-US" dirty="0" smtClean="0">
                <a:latin typeface="Times New Roman" pitchFamily="18" charset="0"/>
                <a:cs typeface="Times New Roman" pitchFamily="18" charset="0"/>
              </a:rPr>
              <a:t>Allow workers access to only the system functions they need to use</a:t>
            </a:r>
          </a:p>
          <a:p>
            <a:pPr lvl="1">
              <a:buFont typeface="Wingdings" pitchFamily="2" charset="2"/>
              <a:buChar char="Ø"/>
            </a:pPr>
            <a:r>
              <a:rPr lang="en-US" dirty="0" smtClean="0">
                <a:latin typeface="Times New Roman" pitchFamily="18" charset="0"/>
                <a:cs typeface="Times New Roman" pitchFamily="18" charset="0"/>
              </a:rPr>
              <a:t>Permit workers to access only the data that they need to use</a:t>
            </a:r>
          </a:p>
          <a:p>
            <a:pPr lvl="1">
              <a:buFont typeface="Wingdings" pitchFamily="2" charset="2"/>
              <a:buChar char="Ø"/>
            </a:pPr>
            <a:r>
              <a:rPr lang="en-US" dirty="0" smtClean="0">
                <a:latin typeface="Times New Roman" pitchFamily="18" charset="0"/>
                <a:cs typeface="Times New Roman" pitchFamily="18" charset="0"/>
              </a:rPr>
              <a:t>Establish physical security systems</a:t>
            </a:r>
          </a:p>
          <a:p>
            <a:pPr lvl="1">
              <a:buFont typeface="Wingdings" pitchFamily="2" charset="2"/>
              <a:buChar char="Ø"/>
            </a:pPr>
            <a:r>
              <a:rPr lang="en-US" dirty="0" smtClean="0">
                <a:latin typeface="Times New Roman" pitchFamily="18" charset="0"/>
                <a:cs typeface="Times New Roman" pitchFamily="18" charset="0"/>
              </a:rPr>
              <a:t>Separate critical processing functions so that more than one person must be involved</a:t>
            </a:r>
          </a:p>
          <a:p>
            <a:pPr lvl="1">
              <a:buFont typeface="Wingdings" pitchFamily="2" charset="2"/>
              <a:buChar char="Ø"/>
            </a:pPr>
            <a:r>
              <a:rPr lang="en-US" dirty="0" smtClean="0">
                <a:latin typeface="Times New Roman" pitchFamily="18" charset="0"/>
                <a:cs typeface="Times New Roman" pitchFamily="18" charset="0"/>
              </a:rPr>
              <a:t>Encrypt data by scrambling or coding information.</a:t>
            </a:r>
          </a:p>
          <a:p>
            <a:pPr lvl="1">
              <a:buFont typeface="Wingdings" pitchFamily="2" charset="2"/>
              <a:buChar char="Ø"/>
            </a:pPr>
            <a:r>
              <a:rPr lang="en-US" dirty="0" smtClean="0">
                <a:latin typeface="Times New Roman" pitchFamily="18" charset="0"/>
                <a:cs typeface="Times New Roman" pitchFamily="18" charset="0"/>
              </a:rPr>
              <a:t>Adopt procedural controls </a:t>
            </a:r>
          </a:p>
          <a:p>
            <a:pPr lvl="1">
              <a:buFont typeface="Wingdings" pitchFamily="2" charset="2"/>
              <a:buChar char="Ø"/>
            </a:pPr>
            <a:r>
              <a:rPr lang="en-US" dirty="0" smtClean="0">
                <a:latin typeface="Times New Roman" pitchFamily="18" charset="0"/>
                <a:cs typeface="Times New Roman" pitchFamily="18" charset="0"/>
              </a:rPr>
              <a:t>Keep staff well informed through education programs</a:t>
            </a:r>
          </a:p>
          <a:p>
            <a:pPr lvl="1">
              <a:buFont typeface="Wingdings" pitchFamily="2" charset="2"/>
              <a:buChar char="Ø"/>
            </a:pPr>
            <a:r>
              <a:rPr lang="en-US" dirty="0" smtClean="0">
                <a:latin typeface="Times New Roman" pitchFamily="18" charset="0"/>
                <a:cs typeface="Times New Roman" pitchFamily="18" charset="0"/>
              </a:rPr>
              <a:t>Audit system activities</a:t>
            </a:r>
          </a:p>
          <a:p>
            <a:pPr lvl="1">
              <a:buFont typeface="Wingdings" pitchFamily="2" charset="2"/>
              <a:buChar char="Ø"/>
            </a:pPr>
            <a:r>
              <a:rPr lang="en-US" dirty="0" smtClean="0">
                <a:latin typeface="Times New Roman" pitchFamily="18" charset="0"/>
                <a:cs typeface="Times New Roman" pitchFamily="18" charset="0"/>
              </a:rPr>
              <a:t>Keep a log of all transactions and user activities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92500" lnSpcReduction="20000"/>
          </a:bodyPr>
          <a:lstStyle/>
          <a:p>
            <a:pPr>
              <a:buNone/>
            </a:pPr>
            <a:r>
              <a:rPr lang="en-US" sz="4100" b="1" dirty="0" smtClean="0">
                <a:solidFill>
                  <a:srgbClr val="FF0000"/>
                </a:solidFill>
                <a:effectLst>
                  <a:outerShdw blurRad="38100" dist="38100" dir="2700000" algn="tl">
                    <a:srgbClr val="000000">
                      <a:alpha val="43137"/>
                    </a:srgbClr>
                  </a:outerShdw>
                </a:effectLst>
              </a:rPr>
              <a:t>Crackers</a:t>
            </a:r>
            <a:endParaRPr lang="en-US" sz="4100" dirty="0" smtClean="0">
              <a:solidFill>
                <a:srgbClr val="FF0000"/>
              </a:solidFill>
              <a:effectLst>
                <a:outerShdw blurRad="38100" dist="38100" dir="2700000" algn="tl">
                  <a:srgbClr val="000000">
                    <a:alpha val="43137"/>
                  </a:srgbClr>
                </a:outerShdw>
              </a:effectLst>
            </a:endParaRPr>
          </a:p>
          <a:p>
            <a:pPr>
              <a:buFont typeface="Wingdings" pitchFamily="2" charset="2"/>
              <a:buChar char="Ø"/>
            </a:pPr>
            <a:r>
              <a:rPr lang="en-US" sz="3600" dirty="0" smtClean="0">
                <a:latin typeface="Times New Roman" pitchFamily="18" charset="0"/>
                <a:cs typeface="Times New Roman" pitchFamily="18" charset="0"/>
              </a:rPr>
              <a:t>Crackers also gain unauthorized access to information technology but do so for malicious purposes. </a:t>
            </a:r>
          </a:p>
          <a:p>
            <a:pPr>
              <a:buFont typeface="Wingdings" pitchFamily="2" charset="2"/>
              <a:buChar char="Ø"/>
            </a:pPr>
            <a:r>
              <a:rPr lang="en-US" sz="3600" dirty="0" smtClean="0">
                <a:latin typeface="Times New Roman" pitchFamily="18" charset="0"/>
                <a:cs typeface="Times New Roman" pitchFamily="18" charset="0"/>
              </a:rPr>
              <a:t>Crackers attempt to break into computers and deliberately obtain information for financial gain, shut down hardware, pirate software, destroy.</a:t>
            </a:r>
          </a:p>
          <a:p>
            <a:pPr>
              <a:buNone/>
            </a:pPr>
            <a:r>
              <a:rPr lang="en-US" dirty="0" smtClean="0"/>
              <a:t> </a:t>
            </a:r>
          </a:p>
          <a:p>
            <a:r>
              <a:rPr lang="en-US" sz="34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Computer viruses </a:t>
            </a:r>
          </a:p>
          <a:p>
            <a:pPr lvl="1">
              <a:buFont typeface="Wingdings" pitchFamily="2" charset="2"/>
              <a:buChar char="Ø"/>
            </a:pPr>
            <a:r>
              <a:rPr lang="en-US" dirty="0" smtClean="0">
                <a:latin typeface="Times New Roman" pitchFamily="18" charset="0"/>
                <a:cs typeface="Times New Roman" pitchFamily="18" charset="0"/>
              </a:rPr>
              <a:t>Virus – a destructive program that disrupts the normal functioning of computer systems</a:t>
            </a:r>
          </a:p>
          <a:p>
            <a:pPr lvl="1">
              <a:buFont typeface="Wingdings" pitchFamily="2" charset="2"/>
              <a:buChar char="Ø"/>
            </a:pPr>
            <a:r>
              <a:rPr lang="en-US" b="1" dirty="0" smtClean="0">
                <a:latin typeface="Times New Roman" pitchFamily="18" charset="0"/>
                <a:cs typeface="Times New Roman" pitchFamily="18" charset="0"/>
              </a:rPr>
              <a:t>VIRUS: </a:t>
            </a:r>
            <a:r>
              <a:rPr lang="en-US" dirty="0" smtClean="0">
                <a:latin typeface="Times New Roman" pitchFamily="18" charset="0"/>
                <a:cs typeface="Times New Roman" pitchFamily="18" charset="0"/>
              </a:rPr>
              <a:t>A hidden program that alters, without the user’s knowledge the way a computer operates or modifies the data and program stored on the computer.</a:t>
            </a:r>
          </a:p>
          <a:p>
            <a:endParaRPr lang="en-US"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lstStyle/>
          <a:p>
            <a:pPr>
              <a:buNone/>
            </a:pPr>
            <a:r>
              <a:rPr lang="en-US" b="1" dirty="0" smtClean="0">
                <a:solidFill>
                  <a:srgbClr val="FF0000"/>
                </a:solidFill>
              </a:rPr>
              <a:t>Types of viruses:</a:t>
            </a:r>
            <a:endParaRPr lang="en-US" dirty="0" smtClean="0">
              <a:solidFill>
                <a:srgbClr val="FF0000"/>
              </a:solidFill>
            </a:endParaRPr>
          </a:p>
          <a:p>
            <a:pPr lvl="1">
              <a:buFont typeface="Wingdings" pitchFamily="2" charset="2"/>
              <a:buChar char="Ø"/>
            </a:pPr>
            <a:r>
              <a:rPr lang="en-US" dirty="0" smtClean="0"/>
              <a:t>WORMS</a:t>
            </a:r>
          </a:p>
          <a:p>
            <a:pPr lvl="1">
              <a:buFont typeface="Wingdings" pitchFamily="2" charset="2"/>
              <a:buChar char="Ø"/>
            </a:pPr>
            <a:r>
              <a:rPr lang="en-US" dirty="0" smtClean="0"/>
              <a:t>Trojan horses</a:t>
            </a:r>
          </a:p>
          <a:p>
            <a:pPr lvl="1">
              <a:buFont typeface="Wingdings" pitchFamily="2" charset="2"/>
              <a:buChar char="Ø"/>
            </a:pPr>
            <a:r>
              <a:rPr lang="en-US" dirty="0" smtClean="0"/>
              <a:t>Logic or time bombs:</a:t>
            </a:r>
          </a:p>
          <a:p>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fontScale="85000" lnSpcReduction="10000"/>
          </a:bodyPr>
          <a:lstStyle/>
          <a:p>
            <a:pPr lvl="0">
              <a:buNone/>
            </a:pPr>
            <a:r>
              <a:rPr lang="en-US" b="1" dirty="0" smtClean="0">
                <a:solidFill>
                  <a:srgbClr val="FF0000"/>
                </a:solidFill>
                <a:effectLst>
                  <a:outerShdw blurRad="38100" dist="38100" dir="2700000" algn="tl">
                    <a:srgbClr val="000000">
                      <a:alpha val="43137"/>
                    </a:srgbClr>
                  </a:outerShdw>
                </a:effectLst>
              </a:rPr>
              <a:t>WORMS</a:t>
            </a:r>
            <a:r>
              <a:rPr lang="en-US" b="1" dirty="0" smtClean="0"/>
              <a:t>:  </a:t>
            </a:r>
            <a:r>
              <a:rPr lang="en-US" dirty="0" smtClean="0"/>
              <a:t>A Worm is a program that copies itself repeatedly into memory or onto a disk drive until no more space is left. Some worms erase, destroy, and change the data.</a:t>
            </a:r>
          </a:p>
          <a:p>
            <a:pPr lvl="0">
              <a:buNone/>
            </a:pPr>
            <a:r>
              <a:rPr lang="en-US" b="1" dirty="0" smtClean="0">
                <a:solidFill>
                  <a:srgbClr val="FF0000"/>
                </a:solidFill>
              </a:rPr>
              <a:t>Trojan horses:</a:t>
            </a:r>
            <a:r>
              <a:rPr lang="en-US" dirty="0" smtClean="0">
                <a:solidFill>
                  <a:srgbClr val="FF0000"/>
                </a:solidFill>
              </a:rPr>
              <a:t> </a:t>
            </a:r>
            <a:r>
              <a:rPr lang="en-US" dirty="0" smtClean="0"/>
              <a:t>Activates without being detected; does not copy itself</a:t>
            </a:r>
          </a:p>
          <a:p>
            <a:pPr lvl="0">
              <a:buNone/>
            </a:pPr>
            <a:r>
              <a:rPr lang="en-US" b="1" dirty="0" smtClean="0">
                <a:solidFill>
                  <a:srgbClr val="FF0000"/>
                </a:solidFill>
              </a:rPr>
              <a:t>Logic or time bombs</a:t>
            </a:r>
            <a:r>
              <a:rPr lang="en-US" dirty="0" smtClean="0"/>
              <a:t>: A type of Trojan horse that stays dormant for a period of time before activating</a:t>
            </a:r>
          </a:p>
          <a:p>
            <a:pPr>
              <a:buFont typeface="Wingdings" pitchFamily="2" charset="2"/>
              <a:buChar char="ü"/>
            </a:pPr>
            <a:r>
              <a:rPr lang="en-US" dirty="0" smtClean="0">
                <a:latin typeface="Times New Roman" pitchFamily="18" charset="0"/>
                <a:cs typeface="Times New Roman" pitchFamily="18" charset="0"/>
              </a:rPr>
              <a:t>A virus is a typical program that attaches itself to a computer system and destroys or corrupts data.</a:t>
            </a:r>
          </a:p>
          <a:p>
            <a:pPr>
              <a:buFont typeface="Wingdings" pitchFamily="2" charset="2"/>
              <a:buChar char="ü"/>
            </a:pPr>
            <a:r>
              <a:rPr lang="en-US" dirty="0" smtClean="0">
                <a:latin typeface="Times New Roman" pitchFamily="18" charset="0"/>
                <a:cs typeface="Times New Roman" pitchFamily="18" charset="0"/>
              </a:rPr>
              <a:t>Viruses are passed in three ways</a:t>
            </a:r>
          </a:p>
          <a:p>
            <a:pPr lvl="1">
              <a:buFont typeface="Wingdings" pitchFamily="2" charset="2"/>
              <a:buChar char="ü"/>
            </a:pPr>
            <a:r>
              <a:rPr lang="en-US" dirty="0" smtClean="0">
                <a:latin typeface="Times New Roman" pitchFamily="18" charset="0"/>
                <a:cs typeface="Times New Roman" pitchFamily="18" charset="0"/>
              </a:rPr>
              <a:t>By diskette  [copying      ]</a:t>
            </a:r>
          </a:p>
          <a:p>
            <a:pPr lvl="1">
              <a:buFont typeface="Wingdings" pitchFamily="2" charset="2"/>
              <a:buChar char="ü"/>
            </a:pPr>
            <a:r>
              <a:rPr lang="en-US" dirty="0" smtClean="0">
                <a:latin typeface="Times New Roman" pitchFamily="18" charset="0"/>
                <a:cs typeface="Times New Roman" pitchFamily="18" charset="0"/>
              </a:rPr>
              <a:t>By network [data sharing]</a:t>
            </a:r>
          </a:p>
          <a:p>
            <a:pPr lvl="1">
              <a:buFont typeface="Wingdings" pitchFamily="2" charset="2"/>
              <a:buChar char="ü"/>
            </a:pPr>
            <a:r>
              <a:rPr lang="en-US" dirty="0" smtClean="0">
                <a:latin typeface="Times New Roman" pitchFamily="18" charset="0"/>
                <a:cs typeface="Times New Roman" pitchFamily="18" charset="0"/>
              </a:rPr>
              <a:t>By internet  [ e-mail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85000" lnSpcReduction="10000"/>
          </a:bodyPr>
          <a:lstStyle/>
          <a:p>
            <a:r>
              <a:rPr lang="en-US" b="1" dirty="0" smtClean="0"/>
              <a:t>Methods of virus detection </a:t>
            </a:r>
            <a:endParaRPr lang="en-US" dirty="0" smtClean="0"/>
          </a:p>
          <a:p>
            <a:r>
              <a:rPr lang="en-US" dirty="0" smtClean="0"/>
              <a:t>All types of computers are vulnerable to viruses. To protect against them, companies must buy and use virus detection software. There are three methods of virus detection.</a:t>
            </a:r>
          </a:p>
          <a:p>
            <a:pPr lvl="0"/>
            <a:r>
              <a:rPr lang="en-US" b="1" i="1" dirty="0" smtClean="0"/>
              <a:t>Scanning programs</a:t>
            </a:r>
            <a:r>
              <a:rPr lang="en-US" b="1" dirty="0" smtClean="0"/>
              <a:t> –</a:t>
            </a:r>
            <a:r>
              <a:rPr lang="en-US" dirty="0" smtClean="0"/>
              <a:t> search the computer and main memory to detect a virus</a:t>
            </a:r>
          </a:p>
          <a:p>
            <a:pPr lvl="0"/>
            <a:r>
              <a:rPr lang="en-US" b="1" i="1" dirty="0" smtClean="0"/>
              <a:t>Detection Programs</a:t>
            </a:r>
            <a:r>
              <a:rPr lang="en-US" dirty="0" smtClean="0"/>
              <a:t> – monitor processing activities and signal the user when a virus tries to infect the system</a:t>
            </a:r>
          </a:p>
          <a:p>
            <a:pPr lvl="0"/>
            <a:r>
              <a:rPr lang="en-US" b="1" i="1" dirty="0" smtClean="0"/>
              <a:t>Digital signature encryption</a:t>
            </a:r>
            <a:r>
              <a:rPr lang="en-US" dirty="0" smtClean="0"/>
              <a:t> – uses a mathematical coding scheme designed to foil a virus’s attempt to attack programs and data. Alternatively, we can say published programs are encoded with mathematical key, making it difficult for virus to attack data or programs. Also makes detection of alterations caused by viruses easier.</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latin typeface="Andalus" pitchFamily="18" charset="-78"/>
                <a:cs typeface="Andalus" pitchFamily="18" charset="-78"/>
              </a:rPr>
              <a:t>Basic resource of Information System </a:t>
            </a:r>
            <a:endParaRPr lang="en-US" dirty="0">
              <a:solidFill>
                <a:srgbClr val="00B050"/>
              </a:solidFill>
              <a:latin typeface="Andalus" pitchFamily="18" charset="-78"/>
              <a:cs typeface="Andalus" pitchFamily="18" charset="-78"/>
            </a:endParaRPr>
          </a:p>
        </p:txBody>
      </p:sp>
      <p:sp>
        <p:nvSpPr>
          <p:cNvPr id="3" name="Content Placeholder 2"/>
          <p:cNvSpPr>
            <a:spLocks noGrp="1"/>
          </p:cNvSpPr>
          <p:nvPr>
            <p:ph idx="1"/>
          </p:nvPr>
        </p:nvSpPr>
        <p:spPr>
          <a:xfrm>
            <a:off x="228600" y="1295400"/>
            <a:ext cx="8915400" cy="5334000"/>
          </a:xfrm>
        </p:spPr>
        <p:txBody>
          <a:bodyPr>
            <a:normAutofit/>
          </a:bodyPr>
          <a:lstStyle/>
          <a:p>
            <a:r>
              <a:rPr lang="en-US" b="1" dirty="0" smtClean="0">
                <a:latin typeface="Times New Roman" pitchFamily="18" charset="0"/>
                <a:cs typeface="Times New Roman" pitchFamily="18" charset="0"/>
              </a:rPr>
              <a:t>Basic resource of  IS includes the following:-</a:t>
            </a:r>
            <a:endParaRPr lang="en-US"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Hardware</a:t>
            </a:r>
            <a:r>
              <a:rPr lang="en-US" dirty="0" smtClean="0">
                <a:latin typeface="Times New Roman" pitchFamily="18" charset="0"/>
                <a:cs typeface="Times New Roman" pitchFamily="18" charset="0"/>
              </a:rPr>
              <a:t> – Computers, servers and printers</a:t>
            </a:r>
          </a:p>
          <a:p>
            <a:pPr marL="514350" lvl="0" indent="-514350">
              <a:buFont typeface="+mj-lt"/>
              <a:buAutoNum type="arabicPeriod"/>
            </a:pPr>
            <a:r>
              <a:rPr lang="en-US" b="1" dirty="0" smtClean="0">
                <a:latin typeface="Times New Roman" pitchFamily="18" charset="0"/>
                <a:cs typeface="Times New Roman" pitchFamily="18" charset="0"/>
              </a:rPr>
              <a:t>Software-</a:t>
            </a:r>
            <a:r>
              <a:rPr lang="en-US" dirty="0" smtClean="0">
                <a:latin typeface="Times New Roman" pitchFamily="18" charset="0"/>
                <a:cs typeface="Times New Roman" pitchFamily="18" charset="0"/>
              </a:rPr>
              <a:t> System software’s and application software’s </a:t>
            </a:r>
          </a:p>
          <a:p>
            <a:pPr marL="514350" lvl="0" indent="-514350">
              <a:buFont typeface="+mj-lt"/>
              <a:buAutoNum type="arabicPeriod"/>
            </a:pPr>
            <a:r>
              <a:rPr lang="en-US" b="1" dirty="0" smtClean="0">
                <a:latin typeface="Times New Roman" pitchFamily="18" charset="0"/>
                <a:cs typeface="Times New Roman" pitchFamily="18" charset="0"/>
              </a:rPr>
              <a:t>Data-</a:t>
            </a:r>
            <a:r>
              <a:rPr lang="en-US" dirty="0" smtClean="0">
                <a:latin typeface="Times New Roman" pitchFamily="18" charset="0"/>
                <a:cs typeface="Times New Roman" pitchFamily="18" charset="0"/>
              </a:rPr>
              <a:t> the important element of the system</a:t>
            </a:r>
          </a:p>
          <a:p>
            <a:pPr marL="514350" lvl="0" indent="-514350">
              <a:buFont typeface="+mj-lt"/>
              <a:buAutoNum type="arabicPeriod"/>
            </a:pPr>
            <a:r>
              <a:rPr lang="en-US" b="1" dirty="0" smtClean="0">
                <a:latin typeface="Times New Roman" pitchFamily="18" charset="0"/>
                <a:cs typeface="Times New Roman" pitchFamily="18" charset="0"/>
              </a:rPr>
              <a:t>People</a:t>
            </a:r>
            <a:r>
              <a:rPr lang="en-US" dirty="0" smtClean="0">
                <a:latin typeface="Times New Roman" pitchFamily="18" charset="0"/>
                <a:cs typeface="Times New Roman" pitchFamily="18" charset="0"/>
              </a:rPr>
              <a:t>- Who uses the software in order to do their job.</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fontScale="92500" lnSpcReduction="20000"/>
          </a:bodyPr>
          <a:lstStyle/>
          <a:p>
            <a:pPr lvl="0"/>
            <a:r>
              <a:rPr lang="en-US" sz="3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Security concerns and security management strategies in e-business applications</a:t>
            </a:r>
            <a:endPar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en-US" sz="3300" dirty="0" smtClean="0">
                <a:effectLst>
                  <a:outerShdw blurRad="38100" dist="38100" dir="2700000" algn="tl">
                    <a:srgbClr val="000000">
                      <a:alpha val="43137"/>
                    </a:srgbClr>
                  </a:outerShdw>
                </a:effectLst>
              </a:rPr>
              <a:t>  </a:t>
            </a:r>
            <a:r>
              <a:rPr lang="en-US" sz="3300" b="1" u="sng" dirty="0" smtClean="0">
                <a:effectLst>
                  <a:outerShdw blurRad="38100" dist="38100" dir="2700000" algn="tl">
                    <a:srgbClr val="000000">
                      <a:alpha val="43137"/>
                    </a:srgbClr>
                  </a:outerShdw>
                </a:effectLst>
              </a:rPr>
              <a:t>Computer Security</a:t>
            </a:r>
            <a:endParaRPr lang="en-US" sz="3300" dirty="0" smtClean="0">
              <a:effectLst>
                <a:outerShdw blurRad="38100" dist="38100" dir="2700000" algn="tl">
                  <a:srgbClr val="000000">
                    <a:alpha val="43137"/>
                  </a:srgbClr>
                </a:outerShdw>
              </a:effectLst>
            </a:endParaRPr>
          </a:p>
          <a:p>
            <a:pPr lvl="0"/>
            <a:r>
              <a:rPr lang="en-US" dirty="0" smtClean="0"/>
              <a:t>Computer Security – protections taken to keep computers and the information they contain safe from unauthorized access</a:t>
            </a:r>
          </a:p>
          <a:p>
            <a:pPr lvl="0"/>
            <a:r>
              <a:rPr lang="en-US" b="1" dirty="0" smtClean="0"/>
              <a:t>Recommended Safeguards</a:t>
            </a:r>
            <a:endParaRPr lang="en-US" dirty="0" smtClean="0"/>
          </a:p>
          <a:p>
            <a:pPr lvl="1">
              <a:buFont typeface="Wingdings" pitchFamily="2" charset="2"/>
              <a:buChar char="Ø"/>
            </a:pPr>
            <a:r>
              <a:rPr lang="en-US" dirty="0" smtClean="0">
                <a:latin typeface="Times New Roman" pitchFamily="18" charset="0"/>
                <a:cs typeface="Times New Roman" pitchFamily="18" charset="0"/>
              </a:rPr>
              <a:t>Make backups!</a:t>
            </a:r>
          </a:p>
          <a:p>
            <a:pPr lvl="1">
              <a:buFont typeface="Wingdings" pitchFamily="2" charset="2"/>
              <a:buChar char="Ø"/>
            </a:pPr>
            <a:r>
              <a:rPr lang="en-US" dirty="0" smtClean="0">
                <a:latin typeface="Times New Roman" pitchFamily="18" charset="0"/>
                <a:cs typeface="Times New Roman" pitchFamily="18" charset="0"/>
              </a:rPr>
              <a:t>Only allow access to key employees</a:t>
            </a:r>
          </a:p>
          <a:p>
            <a:pPr lvl="1">
              <a:buFont typeface="Wingdings" pitchFamily="2" charset="2"/>
              <a:buChar char="Ø"/>
            </a:pPr>
            <a:r>
              <a:rPr lang="en-US" dirty="0" smtClean="0">
                <a:latin typeface="Times New Roman" pitchFamily="18" charset="0"/>
                <a:cs typeface="Times New Roman" pitchFamily="18" charset="0"/>
              </a:rPr>
              <a:t>Change passwords frequently</a:t>
            </a:r>
          </a:p>
          <a:p>
            <a:pPr lvl="1">
              <a:buFont typeface="Wingdings" pitchFamily="2" charset="2"/>
              <a:buChar char="Ø"/>
            </a:pPr>
            <a:r>
              <a:rPr lang="en-US" dirty="0" smtClean="0">
                <a:latin typeface="Times New Roman" pitchFamily="18" charset="0"/>
                <a:cs typeface="Times New Roman" pitchFamily="18" charset="0"/>
              </a:rPr>
              <a:t>Keep stored information secure</a:t>
            </a:r>
          </a:p>
          <a:p>
            <a:pPr lvl="1">
              <a:buFont typeface="Wingdings" pitchFamily="2" charset="2"/>
              <a:buChar char="Ø"/>
            </a:pPr>
            <a:r>
              <a:rPr lang="en-US" dirty="0" smtClean="0">
                <a:latin typeface="Times New Roman" pitchFamily="18" charset="0"/>
                <a:cs typeface="Times New Roman" pitchFamily="18" charset="0"/>
              </a:rPr>
              <a:t>Use antivirus software</a:t>
            </a:r>
          </a:p>
          <a:p>
            <a:pPr lvl="1">
              <a:buFont typeface="Wingdings" pitchFamily="2" charset="2"/>
              <a:buChar char="Ø"/>
            </a:pPr>
            <a:r>
              <a:rPr lang="en-US" dirty="0" smtClean="0">
                <a:latin typeface="Times New Roman" pitchFamily="18" charset="0"/>
                <a:cs typeface="Times New Roman" pitchFamily="18" charset="0"/>
              </a:rPr>
              <a:t>Hire trustworthy employees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629400"/>
          </a:xfrm>
        </p:spPr>
        <p:txBody>
          <a:bodyPr>
            <a:noAutofit/>
          </a:bodyPr>
          <a:lstStyle/>
          <a:p>
            <a:pPr>
              <a:buNone/>
            </a:pPr>
            <a:r>
              <a:rPr lang="en-US" sz="2800" b="1" dirty="0" smtClean="0">
                <a:solidFill>
                  <a:srgbClr val="FF0000"/>
                </a:solidFill>
                <a:latin typeface="Times New Roman" pitchFamily="18" charset="0"/>
                <a:cs typeface="Times New Roman" pitchFamily="18" charset="0"/>
              </a:rPr>
              <a:t>Security management strategies in e-business applications</a:t>
            </a:r>
            <a:endParaRPr lang="en-US" sz="2800" dirty="0" smtClean="0">
              <a:solidFill>
                <a:srgbClr val="FF0000"/>
              </a:solidFill>
              <a:latin typeface="Times New Roman" pitchFamily="18" charset="0"/>
              <a:cs typeface="Times New Roman" pitchFamily="18" charset="0"/>
            </a:endParaRPr>
          </a:p>
          <a:p>
            <a:pPr>
              <a:buNone/>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What is e-Business?</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p>
          <a:p>
            <a:pPr lvl="0">
              <a:buFont typeface="Wingdings" pitchFamily="2" charset="2"/>
              <a:buChar char="Ø"/>
            </a:pPr>
            <a:r>
              <a:rPr lang="en-US" sz="2800" dirty="0" smtClean="0">
                <a:latin typeface="Times New Roman" pitchFamily="18" charset="0"/>
                <a:cs typeface="Times New Roman" pitchFamily="18" charset="0"/>
              </a:rPr>
              <a:t>E-business or Electronic business may be   defined broadly of any business process that runs on the Internet. </a:t>
            </a:r>
          </a:p>
          <a:p>
            <a:pPr lvl="0">
              <a:buFont typeface="Wingdings" pitchFamily="2" charset="2"/>
              <a:buChar char="Ø"/>
            </a:pPr>
            <a:r>
              <a:rPr lang="en-US" sz="2800" dirty="0" smtClean="0">
                <a:latin typeface="Times New Roman" pitchFamily="18" charset="0"/>
                <a:cs typeface="Times New Roman" pitchFamily="18" charset="0"/>
              </a:rPr>
              <a:t>In more general way,  it  can  be  said  that  any  business  using  computer  is  e-Business.  </a:t>
            </a:r>
          </a:p>
          <a:p>
            <a:pPr lvl="0">
              <a:buFont typeface="Wingdings" pitchFamily="2" charset="2"/>
              <a:buChar char="Ø"/>
            </a:pPr>
            <a:r>
              <a:rPr lang="en-US" sz="2800" dirty="0" smtClean="0">
                <a:latin typeface="Times New Roman" pitchFamily="18" charset="0"/>
                <a:cs typeface="Times New Roman" pitchFamily="18" charset="0"/>
              </a:rPr>
              <a:t>But  today  it  is  mostly  done  using  web,  Intranets, Internet,  Extranets  or  any  combination  of  these  so  e-business refers  completely to  Internet  business.    </a:t>
            </a:r>
          </a:p>
          <a:p>
            <a:pPr lvl="0">
              <a:buFont typeface="Wingdings" pitchFamily="2" charset="2"/>
              <a:buChar char="Ø"/>
            </a:pPr>
            <a:r>
              <a:rPr lang="en-US" sz="2800" dirty="0" smtClean="0">
                <a:latin typeface="Times New Roman" pitchFamily="18" charset="0"/>
                <a:cs typeface="Times New Roman" pitchFamily="18" charset="0"/>
              </a:rPr>
              <a:t>E-business includes informational websites that are being fielded on an almost daily basis by companies. </a:t>
            </a:r>
          </a:p>
          <a:p>
            <a:pPr lvl="0">
              <a:buFont typeface="Wingdings" pitchFamily="2" charset="2"/>
              <a:buChar char="Ø"/>
            </a:pPr>
            <a:r>
              <a:rPr lang="en-US" sz="2800" dirty="0" smtClean="0">
                <a:latin typeface="Times New Roman" pitchFamily="18" charset="0"/>
                <a:cs typeface="Times New Roman" pitchFamily="18" charset="0"/>
              </a:rPr>
              <a:t>It is not limited to just buying and selling But also servicing customers and collaborating with business partners </a:t>
            </a:r>
          </a:p>
          <a:p>
            <a:pPr>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6705600"/>
          </a:xfrm>
        </p:spPr>
        <p:txBody>
          <a:bodyPr>
            <a:noAutofit/>
          </a:bodyPr>
          <a:lstStyle/>
          <a:p>
            <a:pPr>
              <a:buNone/>
            </a:pPr>
            <a:r>
              <a:rPr lang="en-US" b="1" dirty="0" smtClean="0">
                <a:solidFill>
                  <a:srgbClr val="FF0000"/>
                </a:solidFill>
                <a:latin typeface="Times New Roman" pitchFamily="18" charset="0"/>
                <a:cs typeface="Times New Roman" pitchFamily="18" charset="0"/>
              </a:rPr>
              <a:t> E-Business security management strategy modes are the following: </a:t>
            </a:r>
            <a:endParaRPr lang="en-US" dirty="0" smtClean="0">
              <a:solidFill>
                <a:srgbClr val="FF0000"/>
              </a:solidFill>
              <a:latin typeface="Times New Roman" pitchFamily="18" charset="0"/>
              <a:cs typeface="Times New Roman" pitchFamily="18" charset="0"/>
            </a:endParaRPr>
          </a:p>
          <a:p>
            <a:pPr marL="514350" lvl="0" indent="-514350">
              <a:buFont typeface="+mj-lt"/>
              <a:buAutoNum type="arabicPeriod"/>
            </a:pPr>
            <a:r>
              <a:rPr lang="en-US" sz="2800" b="1" dirty="0" smtClean="0">
                <a:latin typeface="Times New Roman" pitchFamily="18" charset="0"/>
                <a:cs typeface="Times New Roman" pitchFamily="18" charset="0"/>
              </a:rPr>
              <a:t>Identify Security plan</a:t>
            </a:r>
            <a:r>
              <a:rPr lang="en-US" sz="2800" dirty="0" smtClean="0">
                <a:latin typeface="Times New Roman" pitchFamily="18" charset="0"/>
                <a:cs typeface="Times New Roman" pitchFamily="18" charset="0"/>
              </a:rPr>
              <a:t>: _ Identify the security plan and process owner before starting. </a:t>
            </a:r>
          </a:p>
          <a:p>
            <a:pPr marL="914400" lvl="1" indent="-514350">
              <a:buFont typeface="Wingdings" pitchFamily="2" charset="2"/>
              <a:buChar char="Ø"/>
            </a:pPr>
            <a:r>
              <a:rPr lang="en-US" dirty="0" smtClean="0">
                <a:latin typeface="Times New Roman" pitchFamily="18" charset="0"/>
                <a:cs typeface="Times New Roman" pitchFamily="18" charset="0"/>
              </a:rPr>
              <a:t>Security plan is an absolute must for companies that are serious about protecting their assets while doing e-business. </a:t>
            </a:r>
          </a:p>
          <a:p>
            <a:pPr marL="914400" lvl="1" indent="-514350">
              <a:buFont typeface="Wingdings" pitchFamily="2" charset="2"/>
              <a:buChar char="Ø"/>
            </a:pPr>
            <a:r>
              <a:rPr lang="en-US" dirty="0" smtClean="0">
                <a:latin typeface="Times New Roman" pitchFamily="18" charset="0"/>
                <a:cs typeface="Times New Roman" pitchFamily="18" charset="0"/>
              </a:rPr>
              <a:t> To e-business security plans are unique and must be developed through a series of steps.  </a:t>
            </a:r>
          </a:p>
          <a:p>
            <a:pPr marL="514350" lvl="0" indent="-514350">
              <a:buFont typeface="+mj-lt"/>
              <a:buAutoNum type="arabicPeriod"/>
            </a:pP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Evaluate Risk</a:t>
            </a:r>
            <a:r>
              <a:rPr lang="en-US" sz="2800" dirty="0" smtClean="0">
                <a:latin typeface="Times New Roman" pitchFamily="18" charset="0"/>
                <a:cs typeface="Times New Roman" pitchFamily="18" charset="0"/>
              </a:rPr>
              <a:t>: _ Evaluate- what is at risk &amp; its value? </a:t>
            </a:r>
          </a:p>
          <a:p>
            <a:pPr marL="514350" lvl="0" indent="-514350">
              <a:buFont typeface="+mj-lt"/>
              <a:buAutoNum type="arabicPeriod"/>
            </a:pPr>
            <a:r>
              <a:rPr lang="en-US" sz="2800" b="1" dirty="0" smtClean="0">
                <a:latin typeface="Times New Roman" pitchFamily="18" charset="0"/>
                <a:cs typeface="Times New Roman" pitchFamily="18" charset="0"/>
              </a:rPr>
              <a:t>Evaluate Expenses</a:t>
            </a:r>
            <a:r>
              <a:rPr lang="en-US" sz="2800" dirty="0" smtClean="0">
                <a:latin typeface="Times New Roman" pitchFamily="18" charset="0"/>
                <a:cs typeface="Times New Roman" pitchFamily="18" charset="0"/>
              </a:rPr>
              <a:t>: _ Evaluate- what the company should spend on risk protection. </a:t>
            </a:r>
          </a:p>
          <a:p>
            <a:pPr marL="514350" lvl="0" indent="-514350">
              <a:buFont typeface="+mj-lt"/>
              <a:buAutoNum type="arabicPeriod"/>
            </a:pPr>
            <a:r>
              <a:rPr lang="en-US" sz="2800" b="1" dirty="0" smtClean="0">
                <a:latin typeface="Times New Roman" pitchFamily="18" charset="0"/>
                <a:cs typeface="Times New Roman" pitchFamily="18" charset="0"/>
              </a:rPr>
              <a:t>Find Attacker</a:t>
            </a:r>
            <a:r>
              <a:rPr lang="en-US" sz="2800" dirty="0" smtClean="0">
                <a:latin typeface="Times New Roman" pitchFamily="18" charset="0"/>
                <a:cs typeface="Times New Roman" pitchFamily="18" charset="0"/>
              </a:rPr>
              <a:t>: _ Find- who wants to damage through access?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553200"/>
          </a:xfrm>
        </p:spPr>
        <p:txBody>
          <a:bodyPr>
            <a:normAutofit lnSpcReduction="10000"/>
          </a:bodyPr>
          <a:lstStyle/>
          <a:p>
            <a:pPr marL="514350" lvl="0" indent="-514350">
              <a:buFont typeface="+mj-lt"/>
              <a:buAutoNum type="arabicPeriod"/>
            </a:pPr>
            <a:r>
              <a:rPr lang="en-US" b="1" dirty="0" smtClean="0">
                <a:latin typeface="Times New Roman" pitchFamily="18" charset="0"/>
                <a:cs typeface="Times New Roman" pitchFamily="18" charset="0"/>
              </a:rPr>
              <a:t>Decide Security Vulnerabilities</a:t>
            </a:r>
            <a:r>
              <a:rPr lang="en-US" dirty="0" smtClean="0">
                <a:latin typeface="Times New Roman" pitchFamily="18" charset="0"/>
                <a:cs typeface="Times New Roman" pitchFamily="18" charset="0"/>
              </a:rPr>
              <a:t>: _ Decide- the company security vulnerabilities (through self-exam and outside audit). </a:t>
            </a:r>
          </a:p>
          <a:p>
            <a:pPr marL="514350" lvl="0" indent="-514350">
              <a:buFont typeface="+mj-lt"/>
              <a:buAutoNum type="arabicPeriod" startAt="5"/>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Evaluate Technologies</a:t>
            </a:r>
            <a:r>
              <a:rPr lang="en-US" dirty="0" smtClean="0">
                <a:latin typeface="Times New Roman" pitchFamily="18" charset="0"/>
                <a:cs typeface="Times New Roman" pitchFamily="18" charset="0"/>
              </a:rPr>
              <a:t>: _ Evaluate- technologies &amp; procedures (to close the drawbacks &amp; tighten prevention). </a:t>
            </a:r>
          </a:p>
          <a:p>
            <a:pPr marL="514350" lvl="0" indent="-514350">
              <a:buFont typeface="+mj-lt"/>
              <a:buAutoNum type="arabicPeriod" startAt="5"/>
            </a:pPr>
            <a:r>
              <a:rPr lang="en-US" b="1" dirty="0" smtClean="0">
                <a:latin typeface="Times New Roman" pitchFamily="18" charset="0"/>
                <a:cs typeface="Times New Roman" pitchFamily="18" charset="0"/>
              </a:rPr>
              <a:t>Consider Attack Detection</a:t>
            </a:r>
            <a:r>
              <a:rPr lang="en-US" dirty="0" smtClean="0">
                <a:latin typeface="Times New Roman" pitchFamily="18" charset="0"/>
                <a:cs typeface="Times New Roman" pitchFamily="18" charset="0"/>
              </a:rPr>
              <a:t>: _ Consider- how attacks will be detected. </a:t>
            </a:r>
          </a:p>
          <a:p>
            <a:pPr marL="514350" lvl="0" indent="-514350">
              <a:buFont typeface="+mj-lt"/>
              <a:buAutoNum type="arabicPeriod" startAt="5"/>
            </a:pPr>
            <a:r>
              <a:rPr lang="en-US" b="1" dirty="0" smtClean="0">
                <a:latin typeface="Times New Roman" pitchFamily="18" charset="0"/>
                <a:cs typeface="Times New Roman" pitchFamily="18" charset="0"/>
              </a:rPr>
              <a:t>Decide Action on Attack</a:t>
            </a:r>
            <a:r>
              <a:rPr lang="en-US" dirty="0" smtClean="0">
                <a:latin typeface="Times New Roman" pitchFamily="18" charset="0"/>
                <a:cs typeface="Times New Roman" pitchFamily="18" charset="0"/>
              </a:rPr>
              <a:t> :_Decide- what actions will be triggered on attacks </a:t>
            </a:r>
          </a:p>
          <a:p>
            <a:pPr marL="514350" lvl="0" indent="-514350">
              <a:buFont typeface="+mj-lt"/>
              <a:buAutoNum type="arabicPeriod" startAt="5"/>
            </a:pPr>
            <a:r>
              <a:rPr lang="en-US" b="1" dirty="0" smtClean="0">
                <a:latin typeface="Times New Roman" pitchFamily="18" charset="0"/>
                <a:cs typeface="Times New Roman" pitchFamily="18" charset="0"/>
              </a:rPr>
              <a:t>Educate Employees</a:t>
            </a:r>
            <a:r>
              <a:rPr lang="en-US" dirty="0" smtClean="0">
                <a:latin typeface="Times New Roman" pitchFamily="18" charset="0"/>
                <a:cs typeface="Times New Roman" pitchFamily="18" charset="0"/>
              </a:rPr>
              <a:t>:_  It  is clear that  there is no defense better than a comprehensive Security strategy that embraces user education, </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TotalTime>
  <Words>6616</Words>
  <Application>Microsoft Office PowerPoint</Application>
  <PresentationFormat>On-screen Show (4:3)</PresentationFormat>
  <Paragraphs>640</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Office Theme</vt:lpstr>
      <vt:lpstr>Fundamentals IS</vt:lpstr>
      <vt:lpstr>Overview of IS</vt:lpstr>
      <vt:lpstr>The difference b/n data and information</vt:lpstr>
      <vt:lpstr>Systems  definition and concepts</vt:lpstr>
      <vt:lpstr>Characteristics of a System</vt:lpstr>
      <vt:lpstr>Slide 6</vt:lpstr>
      <vt:lpstr>Slide 7</vt:lpstr>
      <vt:lpstr>Information System</vt:lpstr>
      <vt:lpstr>Basic resource of Information System </vt:lpstr>
      <vt:lpstr>The Building block of information system</vt:lpstr>
      <vt:lpstr>System Development Life Cycle (SDLC) </vt:lpstr>
      <vt:lpstr>Slide 12</vt:lpstr>
      <vt:lpstr>Slide 13</vt:lpstr>
      <vt:lpstr>System analysis</vt:lpstr>
      <vt:lpstr>System Design</vt:lpstr>
      <vt:lpstr>System Implementation and operation</vt:lpstr>
      <vt:lpstr>Methodologies for Information system development </vt:lpstr>
      <vt:lpstr>Waterfall Model</vt:lpstr>
      <vt:lpstr>Figure: waterfall model</vt:lpstr>
      <vt:lpstr>Slide 20</vt:lpstr>
      <vt:lpstr>Prototyping model</vt:lpstr>
      <vt:lpstr>Spiral Method (SDM)</vt:lpstr>
      <vt:lpstr>Spiral Model</vt:lpstr>
      <vt:lpstr>Chapter 2</vt:lpstr>
      <vt:lpstr>2.1 what is system ?</vt:lpstr>
      <vt:lpstr>Slide 26</vt:lpstr>
      <vt:lpstr>2.2 Components of Computer System</vt:lpstr>
      <vt:lpstr>  2.2 Components of Computer System</vt:lpstr>
      <vt:lpstr>Slide 29</vt:lpstr>
      <vt:lpstr>2.3 Hardware Component</vt:lpstr>
      <vt:lpstr>1. Keyboard</vt:lpstr>
      <vt:lpstr>Slide 32</vt:lpstr>
      <vt:lpstr>Slide 33</vt:lpstr>
      <vt:lpstr>Mouse</vt:lpstr>
      <vt:lpstr>Scanner</vt:lpstr>
      <vt:lpstr>Slide 36</vt:lpstr>
      <vt:lpstr>Slide 37</vt:lpstr>
      <vt:lpstr>Slide 38</vt:lpstr>
      <vt:lpstr>Slide 39</vt:lpstr>
      <vt:lpstr>Slide 40</vt:lpstr>
      <vt:lpstr>Processing devices / CPU</vt:lpstr>
      <vt:lpstr>Slide 42</vt:lpstr>
      <vt:lpstr>Storage Devices Storage Capacity Measurement</vt:lpstr>
      <vt:lpstr>Slide 44</vt:lpstr>
      <vt:lpstr>   PRIMARY STORAGE Cache Memory</vt:lpstr>
      <vt:lpstr>RAM (Random Access Memory)</vt:lpstr>
      <vt:lpstr>ROM (Read-only Memory)</vt:lpstr>
      <vt:lpstr>Types of ROM</vt:lpstr>
      <vt:lpstr>Slide 49</vt:lpstr>
      <vt:lpstr>Secondary Storage</vt:lpstr>
      <vt:lpstr>Slide 51</vt:lpstr>
      <vt:lpstr>Slide 52</vt:lpstr>
      <vt:lpstr>Slide 53</vt:lpstr>
      <vt:lpstr>Slide 54</vt:lpstr>
      <vt:lpstr>Output Devices</vt:lpstr>
      <vt:lpstr>Slide 56</vt:lpstr>
      <vt:lpstr>Printer – Hardcopy Output (R.A)</vt:lpstr>
      <vt:lpstr>Slide 58</vt:lpstr>
      <vt:lpstr>Plotter – hardcopy output</vt:lpstr>
      <vt:lpstr>Speaker – voice output</vt:lpstr>
      <vt:lpstr>Robot – physical output</vt:lpstr>
      <vt:lpstr>Software Component</vt:lpstr>
      <vt:lpstr>System Software</vt:lpstr>
      <vt:lpstr>Operating System</vt:lpstr>
      <vt:lpstr>Slide 65</vt:lpstr>
      <vt:lpstr>Slide 66</vt:lpstr>
      <vt:lpstr>Slide 67</vt:lpstr>
      <vt:lpstr>Slide 68</vt:lpstr>
      <vt:lpstr>Slide 69</vt:lpstr>
      <vt:lpstr>Slide 70</vt:lpstr>
      <vt:lpstr>Slide 71</vt:lpstr>
      <vt:lpstr>Slide 72</vt:lpstr>
      <vt:lpstr>Slide 73</vt:lpstr>
      <vt:lpstr>Slide 74</vt:lpstr>
      <vt:lpstr>Chapter 5: Major Issues in Computer and IS</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IS</dc:title>
  <dc:creator>Yusuf</dc:creator>
  <cp:lastModifiedBy>3020</cp:lastModifiedBy>
  <cp:revision>55</cp:revision>
  <dcterms:created xsi:type="dcterms:W3CDTF">2016-02-20T01:14:46Z</dcterms:created>
  <dcterms:modified xsi:type="dcterms:W3CDTF">2016-03-11T12:55:58Z</dcterms:modified>
</cp:coreProperties>
</file>