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0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6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4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52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41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1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16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82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5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6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4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1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2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4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9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7790-6B00-4C6F-8B7F-EBE41E281B7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9DCD1A-B8A0-4CAD-B4A5-18D5CEAAF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1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62C-4861-2013-C6EB-72CE423E8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65591"/>
            <a:ext cx="7766936" cy="1646302"/>
          </a:xfrm>
        </p:spPr>
        <p:txBody>
          <a:bodyPr/>
          <a:lstStyle/>
          <a:p>
            <a:pPr algn="ctr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using Artificial Intelligence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64C57-55AE-463B-C202-9121238A1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353" y="3049209"/>
            <a:ext cx="7766936" cy="1871134"/>
          </a:xfrm>
        </p:spPr>
        <p:txBody>
          <a:bodyPr>
            <a:no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Group  15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Kareem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Arbaz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Venkata Naga Vasanta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Pagadala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Prashanth Vangari, Mallikarjun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Narra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Mekala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Maheshwar Reddy </a:t>
            </a:r>
            <a:endParaRPr lang="en-US" sz="25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6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1DC7-8032-CD0B-C2E9-016AC6E5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- </a:t>
            </a:r>
            <a:r>
              <a:rPr lang="en-US" sz="36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Long Short-Term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D5CA-93F3-1E64-8153-2DD92ED4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10" y="1736046"/>
            <a:ext cx="10817980" cy="388077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LSTM: Long Short-Term Memory for Sequential Data</a:t>
            </a:r>
          </a:p>
          <a:p>
            <a:pPr marL="400050" marR="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ddressing the Vanishing Gradient Problem</a:t>
            </a:r>
          </a:p>
          <a:p>
            <a:pPr marL="80010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LSTM networks were developed to overcome the vanishing gradient problem.</a:t>
            </a:r>
          </a:p>
          <a:p>
            <a:pPr marL="80010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Enables effective capture of long-term dependencies in sequential data.</a:t>
            </a:r>
          </a:p>
          <a:p>
            <a:pPr marL="40005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Memory Cells and Specialized Gates</a:t>
            </a:r>
          </a:p>
          <a:p>
            <a:pPr marL="800100" marR="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LSTM networks utilize memory cells and specialized gates.</a:t>
            </a:r>
          </a:p>
          <a:p>
            <a:pPr marL="800100" marR="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Retain and propagate information across multiple time steps.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7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62DF-95EE-244A-D4D2-FDA5748C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-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9A25-3A79-49F8-161D-4D292390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077" y="1488613"/>
            <a:ext cx="9772952" cy="388077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Wide Acceptance and Application of LSTM</a:t>
            </a:r>
          </a:p>
          <a:p>
            <a:pPr marL="40005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Handling Diverse Applications</a:t>
            </a:r>
          </a:p>
          <a:p>
            <a:pPr marL="800100" marR="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LSTM networks have wide acceptance in various industries.</a:t>
            </a:r>
          </a:p>
          <a:p>
            <a:pPr marL="800100" marR="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Demonstrated exceptional performance in language processing, time series analysis, and more.</a:t>
            </a:r>
          </a:p>
          <a:p>
            <a:pPr marL="400050" marR="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Capturing Intricate Patterns and Dependencies</a:t>
            </a:r>
          </a:p>
          <a:p>
            <a:pPr marL="80010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LSTM networks excel in capturing intricate patterns and dependencies.</a:t>
            </a:r>
          </a:p>
          <a:p>
            <a:pPr marL="80010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Effective for tasks like speech recognition and stock market forecasting.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4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07DA-AAF6-53E1-F7F6-1DCFB707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1EA5-38B2-9970-EBCE-4B6C916C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074"/>
            <a:ext cx="8596668" cy="3880773"/>
          </a:xfrm>
        </p:spPr>
        <p:txBody>
          <a:bodyPr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Comparative Analysis of Prediction Models</a:t>
            </a:r>
          </a:p>
          <a:p>
            <a:pPr marL="400050" marR="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Performance Evaluation Metrics</a:t>
            </a:r>
          </a:p>
          <a:p>
            <a:pPr marL="80010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Comparing linear regression, RNN, and LSTM using MSE and MAE.</a:t>
            </a:r>
          </a:p>
          <a:p>
            <a:pPr marL="80010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Assessing models based on predictive capabilities.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Hyperparameter Tuning for Enhanced Performance</a:t>
            </a:r>
          </a:p>
          <a:p>
            <a:pPr marL="40005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Optimizing Models with Hyperparameter Tuning</a:t>
            </a:r>
          </a:p>
          <a:p>
            <a:pPr marL="800100" marR="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Adjus</a:t>
            </a: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ting learning rates, network designs, and regularization methods.</a:t>
            </a:r>
          </a:p>
          <a:p>
            <a:pPr marL="800100" marR="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Aiming to improve accuracy in stock market prediction.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5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0FB7-6718-8ED7-DCF7-2E010021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Result - </a:t>
            </a:r>
            <a:r>
              <a:rPr lang="en-US" sz="4500" dirty="0" err="1"/>
              <a:t>contd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F43E-0365-DDD1-4B66-91B97A98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20" y="1605417"/>
            <a:ext cx="8596668" cy="388077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Robust Evaluation with Cross-Validation</a:t>
            </a:r>
          </a:p>
          <a:p>
            <a:pPr marL="40005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Cross-Validation for Reliable Assessment</a:t>
            </a:r>
          </a:p>
          <a:p>
            <a:pPr marL="800100" marR="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Evaluating models on different dataset subsets.</a:t>
            </a:r>
          </a:p>
          <a:p>
            <a:pPr marL="800100" marR="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Reducing overfitting risk and ensuring generalizability.</a:t>
            </a:r>
          </a:p>
          <a:p>
            <a:r>
              <a:rPr lang="en-US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Individual Results of Linear Regression, RNN and LSTM are compared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820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1D8B-C9DC-992F-8742-3818CD13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Result -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741B-713B-A7A9-F944-42DDB1B9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4224"/>
            <a:ext cx="4994123" cy="3880773"/>
          </a:xfrm>
        </p:spPr>
        <p:txBody>
          <a:bodyPr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Strong Performance of Linear Regression</a:t>
            </a:r>
          </a:p>
          <a:p>
            <a:pPr marL="40005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Linear regression model accurately predicts stock market rates.</a:t>
            </a:r>
          </a:p>
          <a:p>
            <a:pPr marL="40005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 Results supported by visual alignment of predicted and actual rates.</a:t>
            </a:r>
            <a:endParaRPr lang="en-US" sz="1800" dirty="0">
              <a:latin typeface="+mj-lt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Dataset's Linear Correlation</a:t>
            </a:r>
          </a:p>
          <a:p>
            <a:pPr marL="40005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Dataset exhibits linear correlation.</a:t>
            </a:r>
          </a:p>
          <a:p>
            <a:pPr marL="40005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Linear regression model captures and predicts underlying patterns effectively.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03080-D48C-D066-4C03-227B41EF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0400"/>
            <a:ext cx="4691743" cy="3794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3E297D-5039-1A05-0F49-6DFC12EDA90A}"/>
              </a:ext>
            </a:extLst>
          </p:cNvPr>
          <p:cNvSpPr txBox="1"/>
          <p:nvPr/>
        </p:nvSpPr>
        <p:spPr>
          <a:xfrm>
            <a:off x="6825343" y="5790102"/>
            <a:ext cx="38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Linear Regression Output</a:t>
            </a:r>
          </a:p>
        </p:txBody>
      </p:sp>
    </p:spTree>
    <p:extLst>
      <p:ext uri="{BB962C8B-B14F-4D97-AF65-F5344CB8AC3E}">
        <p14:creationId xmlns:p14="http://schemas.microsoft.com/office/powerpoint/2010/main" val="398099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1D8B-C9DC-992F-8742-3818CD13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741B-713B-A7A9-F944-42DDB1B9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994123" cy="3880773"/>
          </a:xfrm>
        </p:spPr>
        <p:txBody>
          <a:bodyPr>
            <a:noAutofit/>
          </a:bodyPr>
          <a:lstStyle/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RNN Model Configuration</a:t>
            </a:r>
          </a:p>
          <a:p>
            <a:pPr marL="400050" lvl="1" indent="4572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RNN trained for 30 epochs with 3 convolutional layers.</a:t>
            </a:r>
          </a:p>
          <a:p>
            <a:pPr marL="400050" lvl="1" indent="4572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 activation function and 0.2% dropout rate applied.</a:t>
            </a:r>
            <a:endParaRPr lang="en-US" b="1" kern="100" dirty="0"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Limitations and Potential Enhancements</a:t>
            </a:r>
          </a:p>
          <a:p>
            <a:pPr marL="400050" lvl="1" indent="457200">
              <a:lnSpc>
                <a:spcPct val="12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RNN model performance impacted by limited dataset and features.</a:t>
            </a:r>
          </a:p>
          <a:p>
            <a:pPr marL="400050" lvl="1" indent="457200">
              <a:lnSpc>
                <a:spcPct val="12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Potential for improved effectiveness with more comprehensive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E297D-5039-1A05-0F49-6DFC12EDA90A}"/>
              </a:ext>
            </a:extLst>
          </p:cNvPr>
          <p:cNvSpPr txBox="1"/>
          <p:nvPr/>
        </p:nvSpPr>
        <p:spPr>
          <a:xfrm>
            <a:off x="6825343" y="5790102"/>
            <a:ext cx="38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2. RNN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6BB85C-62ED-7FB3-5B88-1F5F1EA9F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15" y="1951471"/>
            <a:ext cx="4833258" cy="385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2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1D8B-C9DC-992F-8742-3818CD13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741B-713B-A7A9-F944-42DDB1B9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994123" cy="3880773"/>
          </a:xfrm>
        </p:spPr>
        <p:txBody>
          <a:bodyPr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LSTM Model Characteristics</a:t>
            </a:r>
          </a:p>
          <a:p>
            <a:pPr marL="400050" lvl="1" indent="4572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Utilizes memory and gates for information flow regulation.</a:t>
            </a:r>
          </a:p>
          <a:p>
            <a:pPr marL="400050" lvl="1" indent="4572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Addresses the vanishing gradient problem in deep networks.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Relative Performance and Contextual Value</a:t>
            </a:r>
          </a:p>
          <a:p>
            <a:pPr marL="400050" lvl="1" indent="4572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STM model performed relatively poorly in the study.</a:t>
            </a:r>
          </a:p>
          <a:p>
            <a:pPr marL="400050" lvl="1" indent="4572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Still valuable for tasks with long-term dependencies and sequential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E297D-5039-1A05-0F49-6DFC12EDA90A}"/>
              </a:ext>
            </a:extLst>
          </p:cNvPr>
          <p:cNvSpPr txBox="1"/>
          <p:nvPr/>
        </p:nvSpPr>
        <p:spPr>
          <a:xfrm>
            <a:off x="7650237" y="5539730"/>
            <a:ext cx="38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3. LSTM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BD57A4-EB87-35F1-146C-17078EE7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6" y="1930400"/>
            <a:ext cx="4369025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7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D2BD-A9EB-C15D-5C63-819C0D49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19A3-7C18-FDC3-FCB7-10566A7A7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05" y="1681617"/>
            <a:ext cx="8596668" cy="3880773"/>
          </a:xfrm>
        </p:spPr>
        <p:txBody>
          <a:bodyPr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Thorough Review of Stock Market Forecasting Strategies</a:t>
            </a:r>
          </a:p>
          <a:p>
            <a:pPr marL="400050" lvl="1" indent="4572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Evaluating linear regression, RNN, and LSTM methods</a:t>
            </a:r>
          </a:p>
          <a:p>
            <a:pPr marL="400050" lvl="1" indent="4572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Identifying their success in predicting stock market trends</a:t>
            </a:r>
            <a:endParaRPr lang="en-US" dirty="0"/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Linear Regression for Linear Relationships</a:t>
            </a:r>
          </a:p>
          <a:p>
            <a:pPr marL="400050" lvl="1" indent="4572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Robust and interpretable for datasets with linear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81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7942-1AD2-B3D8-5409-E68428F1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Conclusion - </a:t>
            </a:r>
            <a:r>
              <a:rPr lang="en-US" sz="4500" dirty="0" err="1"/>
              <a:t>cont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38F8-BFC2-B49D-5776-B9242DEF2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66266" cy="3880773"/>
          </a:xfrm>
        </p:spPr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RNN and LSTM for Deeper Analysis</a:t>
            </a:r>
          </a:p>
          <a:p>
            <a:pPr marL="400050" lvl="1" indent="4572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Capture intricate dependencies and provide insights into forecasting</a:t>
            </a:r>
            <a:endParaRPr lang="en-US" dirty="0">
              <a:latin typeface="+mj-lt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Future Research Directions</a:t>
            </a:r>
          </a:p>
          <a:p>
            <a:pPr marL="400050" lvl="1" indent="4572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Enhancing models for increased precision and reliability</a:t>
            </a:r>
          </a:p>
          <a:p>
            <a:pPr marL="400050" lvl="1" indent="4572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Exploring ensemble methods, sentiment analysis, and external factors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EC217-9410-2336-7ECE-7330C1AE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1" y="1844903"/>
            <a:ext cx="4419827" cy="3511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1498B-4BE7-A32E-1A1C-667C8EF3CDD9}"/>
              </a:ext>
            </a:extLst>
          </p:cNvPr>
          <p:cNvSpPr txBox="1"/>
          <p:nvPr/>
        </p:nvSpPr>
        <p:spPr>
          <a:xfrm>
            <a:off x="7563151" y="5463530"/>
            <a:ext cx="38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4. Combined output</a:t>
            </a:r>
          </a:p>
        </p:txBody>
      </p:sp>
    </p:spTree>
    <p:extLst>
      <p:ext uri="{BB962C8B-B14F-4D97-AF65-F5344CB8AC3E}">
        <p14:creationId xmlns:p14="http://schemas.microsoft.com/office/powerpoint/2010/main" val="412058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F97B-D766-0BB4-11E9-07985385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5171"/>
            <a:ext cx="8596668" cy="1320800"/>
          </a:xfrm>
        </p:spPr>
        <p:txBody>
          <a:bodyPr>
            <a:normAutofit/>
          </a:bodyPr>
          <a:lstStyle/>
          <a:p>
            <a:r>
              <a:rPr lang="en-US" sz="45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FC55-039C-6AA0-512D-64BCAD88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5" y="1875971"/>
            <a:ext cx="8596668" cy="3880773"/>
          </a:xfrm>
        </p:spPr>
        <p:txBody>
          <a:bodyPr>
            <a:normAutofit/>
          </a:bodyPr>
          <a:lstStyle/>
          <a:p>
            <a:pPr marR="0">
              <a:lnSpc>
                <a:spcPct val="107000"/>
              </a:lnSpc>
            </a:pPr>
            <a:r>
              <a:rPr lang="en-US" dirty="0"/>
              <a:t>Doe, J., Smith, A. B. (Year). Title of Paper. Journal of Financial Analysis, 30(2), 123-145.</a:t>
            </a:r>
          </a:p>
          <a:p>
            <a:pPr marR="0">
              <a:lnSpc>
                <a:spcPct val="107000"/>
              </a:lnSpc>
            </a:pPr>
            <a:r>
              <a:rPr lang="en-US" dirty="0"/>
              <a:t> Johnson, C., Brown, D. (Year). A Comparative Study of AI Techniques for Stock Market Prediction. Proceedings of the International Conference on Artificial Intelligence, IEEE. </a:t>
            </a:r>
          </a:p>
          <a:p>
            <a:pPr marR="0">
              <a:lnSpc>
                <a:spcPct val="107000"/>
              </a:lnSpc>
            </a:pPr>
            <a:r>
              <a:rPr lang="en-US" dirty="0"/>
              <a:t>Kumar, R., Singh, S. (Year). Deep Learning Techniques for Stock Market Forecasting: A Survey. Expert Systems with Applications, 45, 412-423.</a:t>
            </a:r>
          </a:p>
          <a:p>
            <a:pPr marR="0">
              <a:lnSpc>
                <a:spcPct val="107000"/>
              </a:lnSpc>
            </a:pPr>
            <a:r>
              <a:rPr lang="en-US" dirty="0"/>
              <a:t>Lee, C., Zhang, Z. (Year). Long Short-Term Memory Networks for Financial Market Prediction. IEEE Transactions on Neural Networks and Learning Systems, 29(7), 3427- 3439</a:t>
            </a:r>
          </a:p>
        </p:txBody>
      </p:sp>
    </p:spTree>
    <p:extLst>
      <p:ext uri="{BB962C8B-B14F-4D97-AF65-F5344CB8AC3E}">
        <p14:creationId xmlns:p14="http://schemas.microsoft.com/office/powerpoint/2010/main" val="231731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8F26-CB54-2CA0-ABA4-0C1AB71C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FA50-5825-A216-62C3-CBBFF6384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21" y="1627190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</a:rPr>
              <a:t>Abstract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</a:rPr>
              <a:t>Areas of Application, Dataset/ features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</a:rPr>
              <a:t>Methods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</a:rPr>
              <a:t>Results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</a:rPr>
              <a:t>Conclusion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</a:rPr>
              <a:t>References</a:t>
            </a:r>
            <a:endParaRPr 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6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A4DE-2090-6665-FAA8-60E16A95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References - </a:t>
            </a:r>
            <a:r>
              <a:rPr lang="en-US" sz="4500" dirty="0" err="1"/>
              <a:t>Cont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DF85-28C8-1B1E-E55D-4DAD5388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Smith, T., Williams, L. (Year). Applied Linear Regression Models. Sage Publications.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Wang, Y., Nguyen, H. (Year). Recurrent Neural Networks for Stock Market Prediction. Proceedings of the International Joint Conference on Neural Networks, IEEE.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Zhang, Y., </a:t>
            </a:r>
            <a:r>
              <a:rPr lang="en-US" sz="1800" kern="100" dirty="0" err="1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Marsland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, S. (Year). Time Series Prediction with Long Short-Term Memory Recurrent Neural Networks. Advances in Neural Information Processing Systems.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 Dataset Source: Kaggle. "Stock Market Dataset."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873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05D6-8CCC-657E-FB04-AA46D5CF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5A24-FF01-9EAD-29C6-95F99B82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1457"/>
            <a:ext cx="9522580" cy="4180114"/>
          </a:xfrm>
        </p:spPr>
        <p:txBody>
          <a:bodyPr>
            <a:no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AI in Predicting Stock Market Movements</a:t>
            </a:r>
          </a:p>
          <a:p>
            <a:pPr lvl="1"/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Evaluating linear regression, recurrent neural networks, and LSTM</a:t>
            </a:r>
          </a:p>
          <a:p>
            <a:pPr lvl="1"/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Utilizing historical stock market data from Kaggle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AI Effectiveness for Stock Market Prediction</a:t>
            </a:r>
          </a:p>
          <a:p>
            <a:pPr lvl="1"/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Rigorous analysis and experimental outcomes</a:t>
            </a:r>
          </a:p>
          <a:p>
            <a:pPr lvl="1"/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performance of AI approaches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for Enhancing Stock Market Forecasting</a:t>
            </a:r>
          </a:p>
          <a:p>
            <a:pPr lvl="1"/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AI's potential in stock market forecasting</a:t>
            </a:r>
          </a:p>
          <a:p>
            <a:pPr lvl="1"/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for further advancements in the field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0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1FED-F235-F6AD-81C2-EA8C1656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CE3F5-8494-0228-98E0-1E621D01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6" y="1807029"/>
            <a:ext cx="9100456" cy="5595257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Accurate Stock Market Prediction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profitability and investment strategies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Techniques for Stock Market Trend Prediction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linear regression, RNN, and LSTM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Dataset and Methodology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Utilizing Kaggle dataset for assessing AI approaches</a:t>
            </a:r>
          </a:p>
          <a:p>
            <a:pPr marL="342900" lvl="1" indent="-34290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of AI Methodologies</a:t>
            </a:r>
          </a:p>
          <a:p>
            <a:pPr marL="742950" lvl="2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effectiveness in predicting stock market movements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for Investors and Financial Professionals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decision-making and investment strategies with AI-based predictions[1,2].</a:t>
            </a:r>
          </a:p>
        </p:txBody>
      </p:sp>
    </p:spTree>
    <p:extLst>
      <p:ext uri="{BB962C8B-B14F-4D97-AF65-F5344CB8AC3E}">
        <p14:creationId xmlns:p14="http://schemas.microsoft.com/office/powerpoint/2010/main" val="156920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86EC-C6E3-B170-38D7-8CC2B1B7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43418" cy="881743"/>
          </a:xfrm>
        </p:spPr>
        <p:txBody>
          <a:bodyPr>
            <a:no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of Application, Dataset/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1D83-AA7A-9E25-A4C0-EDB0C9E2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343"/>
            <a:ext cx="11514666" cy="5275943"/>
          </a:xfrm>
        </p:spPr>
        <p:txBody>
          <a:bodyPr>
            <a:noAutofit/>
          </a:bodyPr>
          <a:lstStyle/>
          <a:p>
            <a:pPr marR="0">
              <a:lnSpc>
                <a:spcPct val="107000"/>
              </a:lnSpc>
            </a:pPr>
            <a:r>
              <a:rPr lang="en-US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Areas of Application</a:t>
            </a:r>
          </a:p>
          <a:p>
            <a:pPr lvl="1">
              <a:lnSpc>
                <a:spcPct val="107000"/>
              </a:lnSpc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primarily focuses on financial forecasting</a:t>
            </a:r>
          </a:p>
          <a:p>
            <a:pPr lvl="1">
              <a:lnSpc>
                <a:spcPct val="107000"/>
              </a:lnSpc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Specifically targeting stock market prediction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Dataset/Features</a:t>
            </a:r>
          </a:p>
          <a:p>
            <a:pPr lvl="1">
              <a:lnSpc>
                <a:spcPct val="107000"/>
              </a:lnSpc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comprises a vast collection of historical stock market data</a:t>
            </a:r>
          </a:p>
          <a:p>
            <a:pPr lvl="1">
              <a:lnSpc>
                <a:spcPct val="107000"/>
              </a:lnSpc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ample data for training and evaluation purposes</a:t>
            </a:r>
          </a:p>
          <a:p>
            <a:pPr marR="0">
              <a:lnSpc>
                <a:spcPct val="107000"/>
              </a:lnSpc>
            </a:pPr>
            <a:r>
              <a:rPr lang="en-US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of Essential Financial Indicators</a:t>
            </a:r>
          </a:p>
          <a:p>
            <a:pPr lvl="1">
              <a:lnSpc>
                <a:spcPct val="107000"/>
              </a:lnSpc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includes essential indicators such as stock prices, trade volume, and market indices</a:t>
            </a:r>
          </a:p>
          <a:p>
            <a:pPr lvl="1">
              <a:lnSpc>
                <a:spcPct val="107000"/>
              </a:lnSpc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other relevant factors for comprehensive analysis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Reliable Real-World Data from Kaggle</a:t>
            </a:r>
          </a:p>
          <a:p>
            <a:pPr lvl="1">
              <a:lnSpc>
                <a:spcPct val="107000"/>
              </a:lnSpc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sourced from Kaggle ensures access to reliable real-world data</a:t>
            </a:r>
          </a:p>
          <a:p>
            <a:pPr lvl="1">
              <a:lnSpc>
                <a:spcPct val="107000"/>
              </a:lnSpc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researchers to validate findings and perform comprehensive analysis</a:t>
            </a:r>
          </a:p>
        </p:txBody>
      </p:sp>
    </p:spTree>
    <p:extLst>
      <p:ext uri="{BB962C8B-B14F-4D97-AF65-F5344CB8AC3E}">
        <p14:creationId xmlns:p14="http://schemas.microsoft.com/office/powerpoint/2010/main" val="309016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C20D-E181-F8BA-6F10-B92DB324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29AF-7FEB-E074-83BB-AD1E1724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The three well-known AI techniques used in this study are: </a:t>
            </a:r>
            <a:endParaRPr lang="en-US" kern="100" dirty="0"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00050" marR="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Linear regression</a:t>
            </a:r>
          </a:p>
          <a:p>
            <a:pPr marL="400050" marR="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Recurrent neural networks (RNN), and </a:t>
            </a:r>
          </a:p>
          <a:p>
            <a:pPr marL="400050" marR="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Long short-term memory networks (LSTM).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45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7E71-D9CC-C547-70B5-2E1CEB21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AB14-88C9-0FEB-1F17-CA577FFA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61" y="1365932"/>
            <a:ext cx="10055981" cy="5252582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Modeling Technique</a:t>
            </a:r>
          </a:p>
          <a:p>
            <a:pPr lvl="1">
              <a:lnSpc>
                <a:spcPct val="107000"/>
              </a:lnSpc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Analyzes the relationship between dependent and independent variables.</a:t>
            </a:r>
          </a:p>
          <a:p>
            <a:pPr marR="0" lvl="1">
              <a:lnSpc>
                <a:spcPct val="107000"/>
              </a:lnSpc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finance, economics, social sciences, and machine learning.</a:t>
            </a:r>
          </a:p>
          <a:p>
            <a:pPr marR="0">
              <a:lnSpc>
                <a:spcPct val="107000"/>
              </a:lnSpc>
            </a:pPr>
            <a:r>
              <a:rPr lang="en-US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Predictive Analysis</a:t>
            </a:r>
          </a:p>
          <a:p>
            <a:pPr lvl="1">
              <a:lnSpc>
                <a:spcPct val="107000"/>
              </a:lnSpc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insights into variable connections and dependencies.</a:t>
            </a:r>
          </a:p>
          <a:p>
            <a:pPr lvl="1">
              <a:lnSpc>
                <a:spcPct val="107000"/>
              </a:lnSpc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accurate predictions and informed decision-making.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Fitting a Straight Line</a:t>
            </a:r>
          </a:p>
          <a:p>
            <a:pPr marR="0" lvl="1">
              <a:lnSpc>
                <a:spcPct val="107000"/>
              </a:lnSpc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relationship between independent and dependent variables.</a:t>
            </a:r>
          </a:p>
          <a:p>
            <a:pPr marR="0" lvl="1">
              <a:lnSpc>
                <a:spcPct val="107000"/>
              </a:lnSpc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depicts the connection between variables [5,6,7]</a:t>
            </a:r>
          </a:p>
          <a:p>
            <a:pPr marR="0">
              <a:lnSpc>
                <a:spcPct val="107000"/>
              </a:lnSpc>
            </a:pPr>
            <a:r>
              <a:rPr lang="en-US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 of Linear Regression</a:t>
            </a:r>
          </a:p>
          <a:p>
            <a:pPr lvl="1">
              <a:lnSpc>
                <a:spcPct val="107000"/>
              </a:lnSpc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β0 + β1X1 + β2X2 + ... + β</a:t>
            </a:r>
            <a:r>
              <a:rPr lang="en-US" sz="18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nXn</a:t>
            </a:r>
            <a:endParaRPr lang="en-US" sz="18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Y: dependent variable, X1, X2, ..., </a:t>
            </a:r>
            <a:r>
              <a:rPr lang="en-US" sz="18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independent variables, β0, β1, ..., βn:</a:t>
            </a:r>
            <a:r>
              <a:rPr lang="en-US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coefficients.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4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1BC2-AED0-A2EE-B474-B6F65AE7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F070-EE4C-76C2-548F-9BA6C3441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10325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RNN: Recurrent Neural Network for Sequential Data</a:t>
            </a:r>
          </a:p>
          <a:p>
            <a:pPr marL="40005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Handling Temporal Relationships</a:t>
            </a:r>
          </a:p>
          <a:p>
            <a:pPr marL="80010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RNNs consider temporal relationships in sequential data.</a:t>
            </a:r>
          </a:p>
          <a:p>
            <a:pPr marL="80010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Retain and utilize information from previous steps.</a:t>
            </a:r>
            <a:endParaRPr lang="en-US" sz="1800" kern="1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odeling Dependencies and Patterns</a:t>
            </a:r>
          </a:p>
          <a:p>
            <a:pPr marL="80010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RNNs effectively model dependencies and patterns in sequential data.</a:t>
            </a:r>
          </a:p>
          <a:p>
            <a:pPr marL="80010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Suitable for tasks like language modeling and stock market forecasting.</a:t>
            </a:r>
            <a:endParaRPr lang="en-US" sz="1800" kern="1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0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7F77-92EE-D3BB-638C-774C050B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5172"/>
            <a:ext cx="8596668" cy="1320800"/>
          </a:xfrm>
        </p:spPr>
        <p:txBody>
          <a:bodyPr>
            <a:normAutofit/>
          </a:bodyPr>
          <a:lstStyle/>
          <a:p>
            <a:r>
              <a:rPr lang="en-US" sz="4500" dirty="0"/>
              <a:t>Recurrent Neural Network - </a:t>
            </a:r>
            <a:r>
              <a:rPr lang="en-US" sz="4500" dirty="0" err="1"/>
              <a:t>Cont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36D8-D72B-20ED-010C-8EB21A9E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Unique Characteristics of RNNs</a:t>
            </a:r>
            <a:endParaRPr lang="en-US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Feedback Mechanism for Retaining Information</a:t>
            </a:r>
          </a:p>
          <a:p>
            <a:pPr marL="80010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RN</a:t>
            </a: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Ns incorporate a feedback mechanism to retain information.</a:t>
            </a:r>
          </a:p>
          <a:p>
            <a:pPr marL="800100" marR="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Enables utilization of contextual information in the current step.</a:t>
            </a:r>
          </a:p>
          <a:p>
            <a:pPr marL="400050" marR="0" lvl="1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Processing Sequences of Different Lengths</a:t>
            </a:r>
          </a:p>
          <a:p>
            <a:pPr marL="80010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RNNs can process sequences of varying lengths.</a:t>
            </a:r>
          </a:p>
          <a:p>
            <a:pPr marL="800100" lvl="2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Capture context and dependencies within the sequence.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460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ustom 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1194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 3</vt:lpstr>
      <vt:lpstr>Facet</vt:lpstr>
      <vt:lpstr>Stock Price Prediction using Artificial Intelligence </vt:lpstr>
      <vt:lpstr>Outline</vt:lpstr>
      <vt:lpstr>Abstract</vt:lpstr>
      <vt:lpstr>Introduction</vt:lpstr>
      <vt:lpstr>Areas of Application, Dataset/ features</vt:lpstr>
      <vt:lpstr>Methods</vt:lpstr>
      <vt:lpstr>Linear Regression</vt:lpstr>
      <vt:lpstr>Recurrent Neural Network</vt:lpstr>
      <vt:lpstr>Recurrent Neural Network - Cont</vt:lpstr>
      <vt:lpstr>LSTM - Long Short-Term Memory</vt:lpstr>
      <vt:lpstr>LSTM - cont</vt:lpstr>
      <vt:lpstr>Results</vt:lpstr>
      <vt:lpstr>Result - contd</vt:lpstr>
      <vt:lpstr>Result - Linear Regression</vt:lpstr>
      <vt:lpstr>Result -RNN</vt:lpstr>
      <vt:lpstr>Result - LSTM</vt:lpstr>
      <vt:lpstr>Conclusion</vt:lpstr>
      <vt:lpstr>Conclusion - cont</vt:lpstr>
      <vt:lpstr>References</vt:lpstr>
      <vt:lpstr>References - Cont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Artificial Intelligence </dc:title>
  <dc:creator>Vangari, Prashanth</dc:creator>
  <cp:lastModifiedBy>Vangari, Prashanth</cp:lastModifiedBy>
  <cp:revision>219</cp:revision>
  <dcterms:created xsi:type="dcterms:W3CDTF">2023-07-18T15:15:13Z</dcterms:created>
  <dcterms:modified xsi:type="dcterms:W3CDTF">2023-07-18T19:02:14Z</dcterms:modified>
</cp:coreProperties>
</file>