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DM Sans Medium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.fntdata"/><Relationship Id="rId22" Type="http://schemas.openxmlformats.org/officeDocument/2006/relationships/font" Target="fonts/DMSansMedium-boldItalic.fntdata"/><Relationship Id="rId21" Type="http://schemas.openxmlformats.org/officeDocument/2006/relationships/font" Target="fonts/DMSansMedium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DMSans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4551a1e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4551a1e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4551a1e1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4551a1e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4551a1e1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4551a1e1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4551a1e1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4551a1e1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4551a1e1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4551a1e1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4551a1e1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4551a1e1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551a1e1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4551a1e1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4551a1e1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4551a1e1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4551a1e1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4551a1e1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4551a1e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4551a1e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919500" y="196450"/>
            <a:ext cx="73050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Information Retrieval</a:t>
            </a:r>
            <a:endParaRPr sz="5000"/>
          </a:p>
        </p:txBody>
      </p:sp>
      <p:sp>
        <p:nvSpPr>
          <p:cNvPr id="263" name="Google Shape;263;p44"/>
          <p:cNvSpPr txBox="1"/>
          <p:nvPr>
            <p:ph idx="2" type="subTitle"/>
          </p:nvPr>
        </p:nvSpPr>
        <p:spPr>
          <a:xfrm>
            <a:off x="2111250" y="2345100"/>
            <a:ext cx="49215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Abdullah Nasir </a:t>
            </a:r>
            <a:r>
              <a:rPr lang="en">
                <a:solidFill>
                  <a:srgbClr val="F3F0DF"/>
                </a:solidFill>
                <a:latin typeface="DM Sans"/>
                <a:ea typeface="DM Sans"/>
                <a:cs typeface="DM Sans"/>
                <a:sym typeface="DM Sans"/>
              </a:rPr>
              <a:t>[2021-CS-113]</a:t>
            </a:r>
            <a:endParaRPr/>
          </a:p>
        </p:txBody>
      </p:sp>
      <p:sp>
        <p:nvSpPr>
          <p:cNvPr id="264" name="Google Shape;264;p44"/>
          <p:cNvSpPr txBox="1"/>
          <p:nvPr>
            <p:ph type="ctrTitle"/>
          </p:nvPr>
        </p:nvSpPr>
        <p:spPr>
          <a:xfrm>
            <a:off x="2152950" y="1245550"/>
            <a:ext cx="4838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Assignment 1: </a:t>
            </a:r>
            <a:r>
              <a:rPr lang="en" sz="3000"/>
              <a:t>Indexing</a:t>
            </a:r>
            <a:endParaRPr sz="3000"/>
          </a:p>
        </p:txBody>
      </p:sp>
      <p:sp>
        <p:nvSpPr>
          <p:cNvPr id="265" name="Google Shape;265;p44"/>
          <p:cNvSpPr txBox="1"/>
          <p:nvPr>
            <p:ph idx="2" type="subTitle"/>
          </p:nvPr>
        </p:nvSpPr>
        <p:spPr>
          <a:xfrm>
            <a:off x="2269200" y="2881925"/>
            <a:ext cx="4605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Dr. Khaldoon Syed Khurshid</a:t>
            </a:r>
            <a:endParaRPr/>
          </a:p>
        </p:txBody>
      </p:sp>
      <p:sp>
        <p:nvSpPr>
          <p:cNvPr id="266" name="Google Shape;266;p44"/>
          <p:cNvSpPr txBox="1"/>
          <p:nvPr>
            <p:ph idx="2" type="subTitle"/>
          </p:nvPr>
        </p:nvSpPr>
        <p:spPr>
          <a:xfrm>
            <a:off x="1815150" y="4058650"/>
            <a:ext cx="5513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Science</a:t>
            </a:r>
            <a:br>
              <a:rPr lang="en"/>
            </a:br>
            <a:r>
              <a:rPr lang="en"/>
              <a:t>University of Engineering and Technology Lahore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53"/>
          <p:cNvSpPr txBox="1"/>
          <p:nvPr/>
        </p:nvSpPr>
        <p:spPr>
          <a:xfrm>
            <a:off x="350400" y="274800"/>
            <a:ext cx="59229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Flow Diagrams</a:t>
            </a:r>
            <a:endParaRPr b="1" sz="3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7" name="Google Shape;357;p53"/>
          <p:cNvSpPr txBox="1"/>
          <p:nvPr>
            <p:ph idx="1" type="subTitle"/>
          </p:nvPr>
        </p:nvSpPr>
        <p:spPr>
          <a:xfrm>
            <a:off x="474900" y="2451850"/>
            <a:ext cx="16881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DFD level 0</a:t>
            </a:r>
            <a:endParaRPr sz="2000"/>
          </a:p>
        </p:txBody>
      </p:sp>
      <p:pic>
        <p:nvPicPr>
          <p:cNvPr id="358" name="Google Shape;3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75" y="1122600"/>
            <a:ext cx="6196597" cy="37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idx="1" type="subTitle"/>
          </p:nvPr>
        </p:nvSpPr>
        <p:spPr>
          <a:xfrm>
            <a:off x="5672125" y="2403175"/>
            <a:ext cx="14964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DFD level 1</a:t>
            </a:r>
            <a:endParaRPr sz="1600"/>
          </a:p>
        </p:txBody>
      </p:sp>
      <p:sp>
        <p:nvSpPr>
          <p:cNvPr id="364" name="Google Shape;364;p54"/>
          <p:cNvSpPr txBox="1"/>
          <p:nvPr>
            <p:ph idx="12" type="sldNum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4"/>
          <p:cNvSpPr txBox="1"/>
          <p:nvPr>
            <p:ph idx="4294967295" type="title"/>
          </p:nvPr>
        </p:nvSpPr>
        <p:spPr>
          <a:xfrm>
            <a:off x="5672125" y="196450"/>
            <a:ext cx="32745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Flow Diagrams (cont.)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6" name="Google Shape;3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63" y="145350"/>
            <a:ext cx="5284525" cy="48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idx="12" type="sldNum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5"/>
          <p:cNvSpPr txBox="1"/>
          <p:nvPr/>
        </p:nvSpPr>
        <p:spPr>
          <a:xfrm>
            <a:off x="2722500" y="1145425"/>
            <a:ext cx="3699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b="1" sz="5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3" name="Google Shape;373;p55"/>
          <p:cNvSpPr txBox="1"/>
          <p:nvPr>
            <p:ph idx="1" type="subTitle"/>
          </p:nvPr>
        </p:nvSpPr>
        <p:spPr>
          <a:xfrm>
            <a:off x="1160700" y="1689850"/>
            <a:ext cx="68226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Suggestions and Questions are welcomed!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528158" y="275350"/>
            <a:ext cx="2374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Agenda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968925" y="999900"/>
            <a:ext cx="319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661204" y="10096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968925" y="1457100"/>
            <a:ext cx="31968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661204" y="14668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968925" y="19143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Document Collection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661204" y="19240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968925" y="23715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 Plan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661204" y="23812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968925" y="28287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Approaches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661204" y="28384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968925" y="32859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Backend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4" name="Google Shape;284;p45"/>
          <p:cNvSpPr txBox="1"/>
          <p:nvPr/>
        </p:nvSpPr>
        <p:spPr>
          <a:xfrm>
            <a:off x="661204" y="32956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968925" y="37431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Interface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661204" y="37528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968925" y="42003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Shortcomings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661204" y="42100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875" y="784675"/>
            <a:ext cx="3196800" cy="31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/>
        </p:nvSpPr>
        <p:spPr>
          <a:xfrm>
            <a:off x="968925" y="4581300"/>
            <a:ext cx="4535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Flow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Diagrams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661204" y="459108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6"/>
          <p:cNvSpPr txBox="1"/>
          <p:nvPr>
            <p:ph idx="1" type="subTitle"/>
          </p:nvPr>
        </p:nvSpPr>
        <p:spPr>
          <a:xfrm>
            <a:off x="431975" y="1318963"/>
            <a:ext cx="5406600" cy="21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Organizes data for fast and easy retrieval of specific information.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text files, involves reading documents word by word.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Records terms found, their frequency, and positions within documents.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Enables rapid search and retrieval by locating words directly in the index.</a:t>
            </a:r>
            <a:endParaRPr sz="1600"/>
          </a:p>
        </p:txBody>
      </p:sp>
      <p:sp>
        <p:nvSpPr>
          <p:cNvPr id="298" name="Google Shape;298;p46"/>
          <p:cNvSpPr txBox="1"/>
          <p:nvPr>
            <p:ph idx="4294967295" type="title"/>
          </p:nvPr>
        </p:nvSpPr>
        <p:spPr>
          <a:xfrm>
            <a:off x="431975" y="471850"/>
            <a:ext cx="3339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925" y="97925"/>
            <a:ext cx="3030450" cy="30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/>
          <p:nvPr>
            <p:ph idx="1" type="subTitle"/>
          </p:nvPr>
        </p:nvSpPr>
        <p:spPr>
          <a:xfrm>
            <a:off x="431975" y="3321475"/>
            <a:ext cx="6252600" cy="11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Prevents scanning entire files for a query, optimizing performance.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Prevents scanning entire files for a query, optimizing performance.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375745" y="351550"/>
            <a:ext cx="3983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7" name="Google Shape;307;p47"/>
          <p:cNvSpPr txBox="1"/>
          <p:nvPr>
            <p:ph idx="1" type="subTitle"/>
          </p:nvPr>
        </p:nvSpPr>
        <p:spPr>
          <a:xfrm>
            <a:off x="375750" y="1189800"/>
            <a:ext cx="65694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 robust indexing system for document retrieval by both name and content.</a:t>
            </a:r>
            <a:endParaRPr sz="1600"/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25" y="1707450"/>
            <a:ext cx="3300424" cy="323959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 txBox="1"/>
          <p:nvPr>
            <p:ph idx="1" type="subTitle"/>
          </p:nvPr>
        </p:nvSpPr>
        <p:spPr>
          <a:xfrm>
            <a:off x="375750" y="1700300"/>
            <a:ext cx="5228100" cy="19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indexes to streamline information retrieval from multiple text files.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quick, keyword-based searches within content and file identification by name.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to improve search accuracy and speed, facilitating easy access to specific data in large document collections.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8"/>
          <p:cNvSpPr txBox="1"/>
          <p:nvPr>
            <p:ph idx="4294967295" type="title"/>
          </p:nvPr>
        </p:nvSpPr>
        <p:spPr>
          <a:xfrm>
            <a:off x="431975" y="471850"/>
            <a:ext cx="4584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 Collection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p48"/>
          <p:cNvSpPr txBox="1"/>
          <p:nvPr>
            <p:ph idx="1" type="subTitle"/>
          </p:nvPr>
        </p:nvSpPr>
        <p:spPr>
          <a:xfrm>
            <a:off x="5657650" y="1665700"/>
            <a:ext cx="26352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Science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Animal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Computer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Pokemon</a:t>
            </a:r>
            <a:endParaRPr sz="2000"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1" y="1471288"/>
            <a:ext cx="3642076" cy="2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9"/>
          <p:cNvSpPr txBox="1"/>
          <p:nvPr/>
        </p:nvSpPr>
        <p:spPr>
          <a:xfrm>
            <a:off x="2962049" y="253200"/>
            <a:ext cx="321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Approaches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4" name="Google Shape;324;p49"/>
          <p:cNvSpPr txBox="1"/>
          <p:nvPr>
            <p:ph idx="1" type="subTitle"/>
          </p:nvPr>
        </p:nvSpPr>
        <p:spPr>
          <a:xfrm>
            <a:off x="669750" y="1361300"/>
            <a:ext cx="3537000" cy="3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an index entry for every word each time it appeared in the text.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 was to include all possible keywords, focusing on maximum data capture.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Quickly found this approach generated excessive and redundant indexed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Resulted in large, mostly irrelevant data, making search and retrieval inefficient.</a:t>
            </a:r>
            <a:endParaRPr sz="1600"/>
          </a:p>
        </p:txBody>
      </p:sp>
      <p:sp>
        <p:nvSpPr>
          <p:cNvPr id="325" name="Google Shape;325;p49"/>
          <p:cNvSpPr txBox="1"/>
          <p:nvPr>
            <p:ph idx="1" type="subTitle"/>
          </p:nvPr>
        </p:nvSpPr>
        <p:spPr>
          <a:xfrm>
            <a:off x="5014075" y="1314350"/>
            <a:ext cx="3932400" cy="3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Refined the method by introducing a list of stop words.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lists for verb and noun suffixes to filter out less relevant words.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Improved relevance by excluding common, less meaningful words from the index.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Though more efficient, this approach still did not fully target the most critical keywords.</a:t>
            </a:r>
            <a:endParaRPr sz="1600"/>
          </a:p>
        </p:txBody>
      </p:sp>
      <p:sp>
        <p:nvSpPr>
          <p:cNvPr id="326" name="Google Shape;326;p49"/>
          <p:cNvSpPr txBox="1"/>
          <p:nvPr/>
        </p:nvSpPr>
        <p:spPr>
          <a:xfrm>
            <a:off x="1198200" y="915825"/>
            <a:ext cx="1787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Previous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5601375" y="915825"/>
            <a:ext cx="1787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Current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idx="12" type="sldNum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50"/>
          <p:cNvSpPr txBox="1"/>
          <p:nvPr>
            <p:ph idx="1" type="subTitle"/>
          </p:nvPr>
        </p:nvSpPr>
        <p:spPr>
          <a:xfrm>
            <a:off x="431975" y="1542100"/>
            <a:ext cx="31872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Creation and Refreshing of Index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by Document Name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Query by Document Content</a:t>
            </a:r>
            <a:endParaRPr sz="2000"/>
          </a:p>
        </p:txBody>
      </p:sp>
      <p:sp>
        <p:nvSpPr>
          <p:cNvPr id="334" name="Google Shape;334;p50"/>
          <p:cNvSpPr txBox="1"/>
          <p:nvPr>
            <p:ph idx="4294967295" type="title"/>
          </p:nvPr>
        </p:nvSpPr>
        <p:spPr>
          <a:xfrm>
            <a:off x="549400" y="471850"/>
            <a:ext cx="3339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Backend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9988"/>
            <a:ext cx="4339224" cy="352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idx="12" type="sldNum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51"/>
          <p:cNvSpPr txBox="1"/>
          <p:nvPr/>
        </p:nvSpPr>
        <p:spPr>
          <a:xfrm>
            <a:off x="669750" y="264950"/>
            <a:ext cx="3724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Interface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204725"/>
            <a:ext cx="63055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idx="1" type="subTitle"/>
          </p:nvPr>
        </p:nvSpPr>
        <p:spPr>
          <a:xfrm>
            <a:off x="385000" y="1154575"/>
            <a:ext cx="4467300" cy="3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not refresh automatically.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Multi-threading may be needed in the future.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using a file for stop words, we may need to add many words.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</a:t>
            </a:r>
            <a:r>
              <a:rPr lang="en" sz="1600"/>
              <a:t>or the prefixes and suffixes, many terms will be added to files.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Removal of suffix is not much or too much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limited number of punctuation is being removed right now.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handling for typing errors for the user.</a:t>
            </a:r>
            <a:endParaRPr sz="1600"/>
          </a:p>
        </p:txBody>
      </p:sp>
      <p:sp>
        <p:nvSpPr>
          <p:cNvPr id="348" name="Google Shape;348;p52"/>
          <p:cNvSpPr txBox="1"/>
          <p:nvPr>
            <p:ph idx="12" type="sldNum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52"/>
          <p:cNvSpPr txBox="1"/>
          <p:nvPr>
            <p:ph idx="4294967295" type="title"/>
          </p:nvPr>
        </p:nvSpPr>
        <p:spPr>
          <a:xfrm>
            <a:off x="549400" y="395650"/>
            <a:ext cx="3339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Shortcoming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44050"/>
            <a:ext cx="4334942" cy="433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