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5"/>
  </p:notesMasterIdLst>
  <p:handoutMasterIdLst>
    <p:handoutMasterId r:id="rId46"/>
  </p:handoutMasterIdLst>
  <p:sldIdLst>
    <p:sldId id="403" r:id="rId2"/>
    <p:sldId id="448" r:id="rId3"/>
    <p:sldId id="413" r:id="rId4"/>
    <p:sldId id="449" r:id="rId5"/>
    <p:sldId id="445" r:id="rId6"/>
    <p:sldId id="450" r:id="rId7"/>
    <p:sldId id="451" r:id="rId8"/>
    <p:sldId id="452" r:id="rId9"/>
    <p:sldId id="454" r:id="rId10"/>
    <p:sldId id="453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47" r:id="rId19"/>
    <p:sldId id="462" r:id="rId20"/>
    <p:sldId id="463" r:id="rId21"/>
    <p:sldId id="464" r:id="rId22"/>
    <p:sldId id="465" r:id="rId23"/>
    <p:sldId id="466" r:id="rId24"/>
    <p:sldId id="406" r:id="rId25"/>
    <p:sldId id="467" r:id="rId26"/>
    <p:sldId id="407" r:id="rId27"/>
    <p:sldId id="468" r:id="rId28"/>
    <p:sldId id="469" r:id="rId29"/>
    <p:sldId id="470" r:id="rId30"/>
    <p:sldId id="408" r:id="rId31"/>
    <p:sldId id="471" r:id="rId32"/>
    <p:sldId id="472" r:id="rId33"/>
    <p:sldId id="473" r:id="rId34"/>
    <p:sldId id="475" r:id="rId35"/>
    <p:sldId id="476" r:id="rId36"/>
    <p:sldId id="477" r:id="rId37"/>
    <p:sldId id="478" r:id="rId38"/>
    <p:sldId id="479" r:id="rId39"/>
    <p:sldId id="480" r:id="rId40"/>
    <p:sldId id="409" r:id="rId41"/>
    <p:sldId id="481" r:id="rId42"/>
    <p:sldId id="482" r:id="rId43"/>
    <p:sldId id="411" r:id="rId44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6" d="100"/>
          <a:sy n="76" d="100"/>
        </p:scale>
        <p:origin x="1236" y="72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71EECE-31E1-4A23-8A4F-3405257CBF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52518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36D5273-BB71-4B6D-8615-6E06E0D77921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524032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dirty="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17011165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5A675477-443D-4187-9AD1-B464B649E3F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455930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240EB54D-7454-4BE2-BB5F-3722C850C19C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679944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 </a:t>
            </a:r>
            <a:fld id="{2D4306B9-CFD7-4637-81D1-AA1B82412423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206048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7A02EE0B-CF5B-49DD-B29C-C82657CC615B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585639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157626D3-FBE7-4AF6-B557-9371DF21178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694972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9A18E815-F6A2-4923-9D65-2D0CBE43B5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243159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</a:t>
            </a:r>
            <a:fld id="{AEE05831-3758-41FE-86C8-A42338BA7B7B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508275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CBCCE3FE-FCB0-427A-BC32-764E1062989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5023237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048ADF35-6482-4E07-8BC7-E3CFDF0B9A2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9636973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E27E5C42-AAD2-460B-B565-B1930C1CFA8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656768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329CBBA-874A-4F55-ABEE-07EF29FD710E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18" r:id="rId10"/>
    <p:sldLayoutId id="214748401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CHAPTER 20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600" b="1" dirty="0"/>
              <a:t>Introduction to Transaction Processing Concepts and Theory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DBMS will maintain several main memory data buffers in the database cache</a:t>
            </a:r>
          </a:p>
          <a:p>
            <a:r>
              <a:rPr lang="en-US" dirty="0"/>
              <a:t>When buffers are occupied, a buffer replacement policy is used to choose which buffer will be replaced</a:t>
            </a:r>
          </a:p>
          <a:p>
            <a:pPr lvl="1"/>
            <a:r>
              <a:rPr lang="en-US" dirty="0"/>
              <a:t>Example policy: least recently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9028854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Transactions submitted by various users may execute concurrently</a:t>
            </a:r>
          </a:p>
          <a:p>
            <a:pPr lvl="1"/>
            <a:r>
              <a:rPr lang="en-US" dirty="0"/>
              <a:t>Access and update the same database items</a:t>
            </a:r>
          </a:p>
          <a:p>
            <a:pPr lvl="1"/>
            <a:r>
              <a:rPr lang="en-US" dirty="0"/>
              <a:t>Some form of concurrency control is needed</a:t>
            </a:r>
          </a:p>
          <a:p>
            <a:r>
              <a:rPr lang="en-US" dirty="0"/>
              <a:t>The lost update problem</a:t>
            </a:r>
          </a:p>
          <a:p>
            <a:pPr lvl="1"/>
            <a:r>
              <a:rPr lang="en-US" dirty="0"/>
              <a:t>Occurs when two transactions that access the same database items have operations interleaved</a:t>
            </a:r>
          </a:p>
          <a:p>
            <a:pPr lvl="1"/>
            <a:r>
              <a:rPr lang="en-US" dirty="0"/>
              <a:t>Results in incorrect value of some database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86280864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Lost Update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12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86000"/>
            <a:ext cx="7391400" cy="2560042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76922" y="5561556"/>
            <a:ext cx="57901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20.3 </a:t>
            </a:r>
            <a:r>
              <a:rPr lang="en-US" sz="1600" dirty="0">
                <a:solidFill>
                  <a:schemeClr val="tx1"/>
                </a:solidFill>
              </a:rPr>
              <a:t>Some problems that occur when concurrent execution is uncontrolled (a) The lost update problem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95029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Temporary Update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13</a:t>
            </a:fld>
            <a:endParaRPr lang="en-CA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16793" y="5702587"/>
            <a:ext cx="71104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20.3 (cont’d.) </a:t>
            </a:r>
            <a:r>
              <a:rPr lang="en-US" sz="1600" dirty="0">
                <a:solidFill>
                  <a:schemeClr val="tx1"/>
                </a:solidFill>
              </a:rPr>
              <a:t>Some problems that occur when concurrent execution is uncontrolled (b) The temporary update problem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39" y="2286000"/>
            <a:ext cx="7686261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661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Incorrect Summary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14</a:t>
            </a:fld>
            <a:endParaRPr lang="en-CA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15444" y="5814981"/>
            <a:ext cx="71104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20.3 (cont’d.) </a:t>
            </a:r>
            <a:r>
              <a:rPr lang="en-US" sz="1600" dirty="0">
                <a:solidFill>
                  <a:schemeClr val="tx1"/>
                </a:solidFill>
              </a:rPr>
              <a:t>Some problems that occur when concurrent execution is uncontrolled (c) The incorrect summary problem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41004"/>
            <a:ext cx="76485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0898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Unrepeatable Read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Transaction T reads the same item twice</a:t>
                </a:r>
              </a:p>
              <a:p>
                <a:r>
                  <a:rPr lang="en-US" dirty="0"/>
                  <a:t>Value is changed by another transaction T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between the two reads</a:t>
                </a:r>
              </a:p>
              <a:p>
                <a:r>
                  <a:rPr lang="en-US" dirty="0"/>
                  <a:t>T receives different values for the two reads of the same item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4" t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97300487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Recovery is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Committed transaction</a:t>
            </a:r>
          </a:p>
          <a:p>
            <a:pPr lvl="1"/>
            <a:r>
              <a:rPr lang="en-US" dirty="0"/>
              <a:t>Effect recorded permanently in the database</a:t>
            </a:r>
          </a:p>
          <a:p>
            <a:r>
              <a:rPr lang="en-US" dirty="0"/>
              <a:t>Aborted transaction</a:t>
            </a:r>
          </a:p>
          <a:p>
            <a:pPr lvl="1"/>
            <a:r>
              <a:rPr lang="en-US" dirty="0"/>
              <a:t>Does not affect the database</a:t>
            </a:r>
          </a:p>
          <a:p>
            <a:r>
              <a:rPr lang="en-US" dirty="0"/>
              <a:t>Types of transaction failures</a:t>
            </a:r>
          </a:p>
          <a:p>
            <a:pPr lvl="1"/>
            <a:r>
              <a:rPr lang="en-US" dirty="0"/>
              <a:t>Computer failure (system crash)</a:t>
            </a:r>
          </a:p>
          <a:p>
            <a:pPr lvl="1"/>
            <a:r>
              <a:rPr lang="en-US" dirty="0"/>
              <a:t>Transaction or system error</a:t>
            </a:r>
          </a:p>
          <a:p>
            <a:pPr lvl="1"/>
            <a:r>
              <a:rPr lang="en-US" dirty="0"/>
              <a:t>Local errors or exception conditions detected by the transaction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41140704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Recovery is Needed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transaction failures (cont’d.)</a:t>
            </a:r>
          </a:p>
          <a:p>
            <a:pPr lvl="1"/>
            <a:r>
              <a:rPr lang="en-US" dirty="0"/>
              <a:t>Concurrency control enforcement</a:t>
            </a:r>
          </a:p>
          <a:p>
            <a:pPr lvl="1"/>
            <a:r>
              <a:rPr lang="en-US" dirty="0"/>
              <a:t>Disk failure</a:t>
            </a:r>
          </a:p>
          <a:p>
            <a:pPr lvl="1"/>
            <a:r>
              <a:rPr lang="en-US" dirty="0"/>
              <a:t>Physical problems or catastrophes</a:t>
            </a:r>
          </a:p>
          <a:p>
            <a:r>
              <a:rPr lang="en-US" dirty="0"/>
              <a:t>System must keep sufficient information to recover quickly from the failure</a:t>
            </a:r>
          </a:p>
          <a:p>
            <a:pPr lvl="1"/>
            <a:r>
              <a:rPr lang="en-US" dirty="0"/>
              <a:t>Disk failure or other catastrophes have long recovery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24432462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20.2 Transaction and System Concepts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System must keep track of when each transaction starts, terminates, commits, and/or aborts</a:t>
            </a:r>
          </a:p>
          <a:p>
            <a:pPr lvl="1"/>
            <a:r>
              <a:rPr lang="en-US" altLang="en-US" dirty="0"/>
              <a:t>BEGIN_TRANSACTION</a:t>
            </a:r>
          </a:p>
          <a:p>
            <a:pPr lvl="1"/>
            <a:r>
              <a:rPr lang="en-US" altLang="en-US" dirty="0"/>
              <a:t>READ or WRITE</a:t>
            </a:r>
          </a:p>
          <a:p>
            <a:pPr lvl="1"/>
            <a:r>
              <a:rPr lang="en-US" altLang="en-US" dirty="0"/>
              <a:t>END_TRANSACTION</a:t>
            </a:r>
          </a:p>
          <a:p>
            <a:pPr lvl="1"/>
            <a:r>
              <a:rPr lang="en-US" altLang="en-US" dirty="0"/>
              <a:t>COMMIT_TRANSACTION</a:t>
            </a:r>
          </a:p>
          <a:p>
            <a:pPr lvl="1"/>
            <a:r>
              <a:rPr lang="en-US" altLang="en-US" dirty="0"/>
              <a:t>ROLLBACK (or ABORT)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Transaction and System Concepts (cont’d.)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19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2209800"/>
            <a:ext cx="8277225" cy="2590800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09800" y="5561556"/>
            <a:ext cx="44952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20.4 </a:t>
            </a:r>
            <a:r>
              <a:rPr lang="en-US" sz="1600" dirty="0">
                <a:solidFill>
                  <a:schemeClr val="tx1"/>
                </a:solidFill>
              </a:rPr>
              <a:t>State transition diagram illustrating the states for transaction execution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361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</a:t>
            </a:r>
          </a:p>
          <a:p>
            <a:pPr lvl="1"/>
            <a:r>
              <a:rPr lang="en-US"/>
              <a:t>Describes </a:t>
            </a:r>
            <a:r>
              <a:rPr lang="en-US" smtClean="0"/>
              <a:t>logical </a:t>
            </a:r>
            <a:r>
              <a:rPr lang="en-US" dirty="0"/>
              <a:t>unit of database processing</a:t>
            </a:r>
          </a:p>
          <a:p>
            <a:r>
              <a:rPr lang="en-US" dirty="0"/>
              <a:t>Transaction processing systems</a:t>
            </a:r>
          </a:p>
          <a:p>
            <a:pPr lvl="1"/>
            <a:r>
              <a:rPr lang="en-US" dirty="0"/>
              <a:t>Systems with large databases and hundreds of concurrent users</a:t>
            </a:r>
          </a:p>
          <a:p>
            <a:pPr lvl="1"/>
            <a:r>
              <a:rPr lang="en-US" dirty="0"/>
              <a:t>Require high availability and fast response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770951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log keeps track of transaction operations</a:t>
            </a:r>
          </a:p>
          <a:p>
            <a:r>
              <a:rPr lang="en-US" dirty="0"/>
              <a:t>Sequential, append-only file</a:t>
            </a:r>
          </a:p>
          <a:p>
            <a:r>
              <a:rPr lang="en-US" dirty="0"/>
              <a:t>Not affected by failure (except disk or catastrophic failure)</a:t>
            </a:r>
          </a:p>
          <a:p>
            <a:r>
              <a:rPr lang="en-US" dirty="0"/>
              <a:t>Log buffer</a:t>
            </a:r>
          </a:p>
          <a:p>
            <a:pPr lvl="1"/>
            <a:r>
              <a:rPr lang="en-US" dirty="0"/>
              <a:t>Main memory buffer</a:t>
            </a:r>
          </a:p>
          <a:p>
            <a:pPr lvl="1"/>
            <a:r>
              <a:rPr lang="en-US" dirty="0"/>
              <a:t>When full, appended to end of log file on disk</a:t>
            </a:r>
          </a:p>
          <a:p>
            <a:r>
              <a:rPr lang="en-US" dirty="0"/>
              <a:t>Log file is backed up periodically</a:t>
            </a:r>
          </a:p>
          <a:p>
            <a:r>
              <a:rPr lang="en-US" dirty="0"/>
              <a:t>Undo and redo operations based on log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20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78996043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Point of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Occurs when all operations that access the database have completed successfully</a:t>
            </a:r>
          </a:p>
          <a:p>
            <a:pPr lvl="1"/>
            <a:r>
              <a:rPr lang="en-US" dirty="0"/>
              <a:t>And effect of operations recorded in the log</a:t>
            </a:r>
          </a:p>
          <a:p>
            <a:r>
              <a:rPr lang="en-US" dirty="0"/>
              <a:t>Transaction writes a commit record into the log</a:t>
            </a:r>
          </a:p>
          <a:p>
            <a:pPr lvl="1"/>
            <a:r>
              <a:rPr lang="en-US" dirty="0"/>
              <a:t>If system failure occurs, can search for transactions with recorded start_transaction but no commit record</a:t>
            </a:r>
          </a:p>
          <a:p>
            <a:r>
              <a:rPr lang="en-US" dirty="0"/>
              <a:t>Force-writing the log buffer to disk</a:t>
            </a:r>
          </a:p>
          <a:p>
            <a:pPr lvl="1"/>
            <a:r>
              <a:rPr lang="en-US" dirty="0"/>
              <a:t>Writing log buffer to disk before transaction reaches commit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21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70313800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DBMS-Specific Buffer Replacement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replacement policy</a:t>
            </a:r>
          </a:p>
          <a:p>
            <a:pPr lvl="1"/>
            <a:r>
              <a:rPr lang="en-US" dirty="0"/>
              <a:t>Selects particular buffers to be replaced when all are full</a:t>
            </a:r>
          </a:p>
          <a:p>
            <a:r>
              <a:rPr lang="en-US" dirty="0"/>
              <a:t>Domain separation (DS) method </a:t>
            </a:r>
          </a:p>
          <a:p>
            <a:pPr lvl="1"/>
            <a:r>
              <a:rPr lang="en-US" dirty="0"/>
              <a:t>Each domain handles one type of disk pages</a:t>
            </a:r>
          </a:p>
          <a:p>
            <a:pPr lvl="2"/>
            <a:r>
              <a:rPr lang="en-US" dirty="0"/>
              <a:t>Index pages</a:t>
            </a:r>
          </a:p>
          <a:p>
            <a:pPr lvl="2"/>
            <a:r>
              <a:rPr lang="en-US" dirty="0"/>
              <a:t>Data file pages</a:t>
            </a:r>
          </a:p>
          <a:p>
            <a:pPr lvl="2"/>
            <a:r>
              <a:rPr lang="en-US" dirty="0"/>
              <a:t>Log file pages</a:t>
            </a:r>
          </a:p>
          <a:p>
            <a:pPr lvl="1"/>
            <a:r>
              <a:rPr lang="en-US" dirty="0"/>
              <a:t>Number of available buffers for each domain is predetermined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22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34959350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DBMS-Specific Buffer Replacement Policies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Hot set method</a:t>
            </a:r>
          </a:p>
          <a:p>
            <a:pPr lvl="1"/>
            <a:r>
              <a:rPr lang="en-US" dirty="0"/>
              <a:t>Useful in queries that scan a set of pages repeatedly</a:t>
            </a:r>
          </a:p>
          <a:p>
            <a:pPr lvl="1"/>
            <a:r>
              <a:rPr lang="en-US" dirty="0"/>
              <a:t>Does not replace the set in the buffers until processing is completed</a:t>
            </a:r>
          </a:p>
          <a:p>
            <a:r>
              <a:rPr lang="en-US" dirty="0"/>
              <a:t>The DBMIN method</a:t>
            </a:r>
          </a:p>
          <a:p>
            <a:pPr lvl="1"/>
            <a:r>
              <a:rPr lang="en-US" dirty="0"/>
              <a:t>Predetermines the pattern of page references for each algorithm for a particular type of database operation</a:t>
            </a:r>
          </a:p>
          <a:p>
            <a:pPr lvl="2"/>
            <a:r>
              <a:rPr lang="en-US" dirty="0"/>
              <a:t>Calculates locality set using query locality set model (QLSM)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23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85243326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20.3 Desirable Properties of Transactions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ACID properties</a:t>
            </a:r>
          </a:p>
          <a:p>
            <a:pPr lvl="1"/>
            <a:r>
              <a:rPr lang="en-US" altLang="en-US" dirty="0"/>
              <a:t>Atomicity</a:t>
            </a:r>
          </a:p>
          <a:p>
            <a:pPr lvl="2"/>
            <a:r>
              <a:rPr lang="en-US" altLang="en-US" dirty="0"/>
              <a:t>Transaction performed in its entirety or not at all</a:t>
            </a:r>
          </a:p>
          <a:p>
            <a:pPr lvl="1"/>
            <a:r>
              <a:rPr lang="en-US" altLang="en-US" dirty="0"/>
              <a:t>Consistency preservation</a:t>
            </a:r>
          </a:p>
          <a:p>
            <a:pPr lvl="2"/>
            <a:r>
              <a:rPr lang="en-US" altLang="en-US" dirty="0"/>
              <a:t>Takes database from one consistent state to another</a:t>
            </a:r>
          </a:p>
          <a:p>
            <a:pPr lvl="1"/>
            <a:r>
              <a:rPr lang="en-US" altLang="en-US" dirty="0"/>
              <a:t>Isolation</a:t>
            </a:r>
          </a:p>
          <a:p>
            <a:pPr lvl="2"/>
            <a:r>
              <a:rPr lang="en-US" altLang="en-US" dirty="0"/>
              <a:t>Not interfered with by other transactions</a:t>
            </a:r>
          </a:p>
          <a:p>
            <a:pPr lvl="1"/>
            <a:r>
              <a:rPr lang="en-US" altLang="en-US" dirty="0"/>
              <a:t>Durability or permanency</a:t>
            </a:r>
          </a:p>
          <a:p>
            <a:pPr lvl="2"/>
            <a:r>
              <a:rPr lang="en-US" altLang="en-US" dirty="0"/>
              <a:t>Changes must persist in the database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Desirable Properties of Transactions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Levels of isolation</a:t>
            </a:r>
          </a:p>
          <a:p>
            <a:pPr lvl="1"/>
            <a:r>
              <a:rPr lang="en-US" altLang="en-US" dirty="0"/>
              <a:t>Level 0 isolation does not overwrite the dirty reads of higher-level transactions</a:t>
            </a:r>
          </a:p>
          <a:p>
            <a:pPr lvl="1"/>
            <a:r>
              <a:rPr lang="en-US" altLang="en-US" dirty="0"/>
              <a:t>Level 1 isolation has no lost updates</a:t>
            </a:r>
          </a:p>
          <a:p>
            <a:pPr lvl="1"/>
            <a:r>
              <a:rPr lang="en-US" altLang="en-US" dirty="0"/>
              <a:t>Level 2 isolation has no lost updates and no dirty reads</a:t>
            </a:r>
          </a:p>
          <a:p>
            <a:pPr lvl="1"/>
            <a:r>
              <a:rPr lang="en-US" altLang="en-US" dirty="0"/>
              <a:t>Level 3 (true) isolation has repeatable reads</a:t>
            </a:r>
          </a:p>
          <a:p>
            <a:pPr lvl="2"/>
            <a:r>
              <a:rPr lang="en-US" altLang="en-US" dirty="0"/>
              <a:t>In addition to level 2 properties</a:t>
            </a:r>
          </a:p>
          <a:p>
            <a:pPr lvl="1"/>
            <a:r>
              <a:rPr lang="en-US" altLang="en-US" dirty="0"/>
              <a:t>Snapshot isolation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95623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20.4 Characterizing Schedules Based on Recoverability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Schedule or history</a:t>
            </a:r>
          </a:p>
          <a:p>
            <a:pPr lvl="1"/>
            <a:r>
              <a:rPr lang="en-US" altLang="en-US" dirty="0"/>
              <a:t>Order of execution of operations from all transactions</a:t>
            </a:r>
          </a:p>
          <a:p>
            <a:pPr lvl="1"/>
            <a:r>
              <a:rPr lang="en-US" altLang="en-US" dirty="0"/>
              <a:t>Operations from different transactions can be interleaved in the schedule</a:t>
            </a:r>
          </a:p>
          <a:p>
            <a:r>
              <a:rPr lang="en-US" altLang="en-US" dirty="0"/>
              <a:t>Total ordering of operations in a schedule</a:t>
            </a:r>
          </a:p>
          <a:p>
            <a:pPr lvl="1"/>
            <a:r>
              <a:rPr lang="en-US" altLang="en-US" dirty="0"/>
              <a:t>For any two operations in the schedule, one must occur before the other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Recoverability (cont’d.)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Two conflicting operations in a schedule</a:t>
            </a:r>
          </a:p>
          <a:p>
            <a:pPr lvl="1"/>
            <a:r>
              <a:rPr lang="en-US" altLang="en-US" dirty="0"/>
              <a:t>Operations belong to different transactions</a:t>
            </a:r>
          </a:p>
          <a:p>
            <a:pPr lvl="1"/>
            <a:r>
              <a:rPr lang="en-US" altLang="en-US" dirty="0"/>
              <a:t>Operations access the same item X</a:t>
            </a:r>
          </a:p>
          <a:p>
            <a:pPr lvl="1"/>
            <a:r>
              <a:rPr lang="en-US" altLang="en-US" dirty="0"/>
              <a:t>At least one of the operations is a write_item(X)</a:t>
            </a:r>
          </a:p>
          <a:p>
            <a:r>
              <a:rPr lang="en-US" altLang="en-US" dirty="0"/>
              <a:t>Two operations conflict if changing their order results in a different outcome</a:t>
            </a:r>
          </a:p>
          <a:p>
            <a:r>
              <a:rPr lang="en-US" altLang="en-US" dirty="0"/>
              <a:t>Read-write conflict</a:t>
            </a:r>
          </a:p>
          <a:p>
            <a:r>
              <a:rPr lang="en-US" altLang="en-US" dirty="0"/>
              <a:t>Write-write conflict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41414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Recoverability (cont’d.)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Recoverable schedules</a:t>
            </a:r>
          </a:p>
          <a:p>
            <a:pPr lvl="1"/>
            <a:r>
              <a:rPr lang="en-US" altLang="en-US" dirty="0"/>
              <a:t>Recovery is possible</a:t>
            </a:r>
          </a:p>
          <a:p>
            <a:r>
              <a:rPr lang="en-US" altLang="en-US" dirty="0"/>
              <a:t>Nonrecoverable schedules should not be permitted by the DBMS</a:t>
            </a:r>
          </a:p>
          <a:p>
            <a:r>
              <a:rPr lang="en-US" altLang="en-US" dirty="0"/>
              <a:t>No committed transaction ever needs to be rolled back</a:t>
            </a:r>
          </a:p>
          <a:p>
            <a:r>
              <a:rPr lang="en-US" altLang="en-US" dirty="0"/>
              <a:t>Cascading rollback may occur in some recoverable schedules</a:t>
            </a:r>
          </a:p>
          <a:p>
            <a:pPr lvl="1"/>
            <a:r>
              <a:rPr lang="en-US" altLang="en-US" dirty="0"/>
              <a:t>Uncommitted transaction may need to be rolled back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79397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Recoverability (cont’d.)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Cascadeless schedule</a:t>
            </a:r>
          </a:p>
          <a:p>
            <a:pPr lvl="1"/>
            <a:r>
              <a:rPr lang="en-US" altLang="en-US" dirty="0"/>
              <a:t>Avoids cascading rollback</a:t>
            </a:r>
          </a:p>
          <a:p>
            <a:r>
              <a:rPr lang="en-US" altLang="en-US" dirty="0"/>
              <a:t>Strict schedule</a:t>
            </a:r>
          </a:p>
          <a:p>
            <a:pPr lvl="1"/>
            <a:r>
              <a:rPr lang="en-US" altLang="en-US" dirty="0"/>
              <a:t>Transactions can neither read nor write an item X until the last transaction that wrote X has committed or aborted</a:t>
            </a:r>
          </a:p>
          <a:p>
            <a:pPr lvl="1"/>
            <a:r>
              <a:rPr lang="en-US" altLang="en-US" dirty="0"/>
              <a:t>Simpler recovery process</a:t>
            </a:r>
          </a:p>
          <a:p>
            <a:pPr lvl="2"/>
            <a:r>
              <a:rPr lang="en-US" altLang="en-US" dirty="0"/>
              <a:t>Restore the before image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23784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20.1 Introduction to Transaction Processing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Single-user DBMS</a:t>
            </a:r>
          </a:p>
          <a:p>
            <a:pPr lvl="1"/>
            <a:r>
              <a:rPr lang="en-US" altLang="en-US" dirty="0"/>
              <a:t>At most one user at a time can use the system</a:t>
            </a:r>
          </a:p>
          <a:p>
            <a:pPr lvl="1"/>
            <a:r>
              <a:rPr lang="en-US" altLang="en-US" dirty="0"/>
              <a:t>Example: home computer</a:t>
            </a:r>
          </a:p>
          <a:p>
            <a:r>
              <a:rPr lang="en-US" altLang="en-US" dirty="0"/>
              <a:t>Multiuser DBMS</a:t>
            </a:r>
          </a:p>
          <a:p>
            <a:pPr lvl="1"/>
            <a:r>
              <a:rPr lang="en-US" altLang="en-US" dirty="0"/>
              <a:t>Many users can access the system (database) concurrently</a:t>
            </a:r>
          </a:p>
          <a:p>
            <a:pPr lvl="1"/>
            <a:r>
              <a:rPr lang="en-US" altLang="en-US" dirty="0"/>
              <a:t>Example: airline reservations system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20.5 Characterizing Schedules Based on Serializability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Serializable schedules</a:t>
            </a:r>
          </a:p>
          <a:p>
            <a:pPr lvl="1"/>
            <a:r>
              <a:rPr lang="en-US" altLang="en-US" dirty="0"/>
              <a:t>Always considered to be correct when concurrent transactions are executing</a:t>
            </a:r>
          </a:p>
          <a:p>
            <a:pPr lvl="1"/>
            <a:r>
              <a:rPr lang="en-US" altLang="en-US" dirty="0"/>
              <a:t>Places simultaneous transactions in series</a:t>
            </a:r>
          </a:p>
          <a:p>
            <a:pPr lvl="2"/>
            <a:r>
              <a:rPr lang="en-US" altLang="en-US" dirty="0"/>
              <a:t>Transaction T</a:t>
            </a:r>
            <a:r>
              <a:rPr lang="en-US" altLang="en-US" baseline="-25000" dirty="0"/>
              <a:t>1</a:t>
            </a:r>
            <a:r>
              <a:rPr lang="en-US" altLang="en-US" dirty="0"/>
              <a:t> before T</a:t>
            </a:r>
            <a:r>
              <a:rPr lang="en-US" altLang="en-US" baseline="-25000" dirty="0"/>
              <a:t>2</a:t>
            </a:r>
            <a:r>
              <a:rPr lang="en-US" altLang="en-US" dirty="0"/>
              <a:t>, or vice versa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31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478" y="109106"/>
            <a:ext cx="6705600" cy="5581650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14400" y="5798403"/>
            <a:ext cx="7772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20.5 </a:t>
            </a:r>
            <a:r>
              <a:rPr lang="en-US" sz="1600" dirty="0">
                <a:solidFill>
                  <a:schemeClr val="tx1"/>
                </a:solidFill>
              </a:rPr>
              <a:t>Examples of serial and nonserial schedules involving transactions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1 and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2 (a) Serial schedule A: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1 followed by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2 (b) Serial schedule B: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2 followed by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1 (c) Two nonserial schedules C and D with interleaving of operations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88207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Problem with serial schedules</a:t>
            </a:r>
          </a:p>
          <a:p>
            <a:pPr lvl="1"/>
            <a:r>
              <a:rPr lang="en-US" altLang="en-US" dirty="0"/>
              <a:t>Limit concurrency by prohibiting interleaving of operations</a:t>
            </a:r>
          </a:p>
          <a:p>
            <a:pPr lvl="1"/>
            <a:r>
              <a:rPr lang="en-US" altLang="en-US" dirty="0"/>
              <a:t>Unacceptable in practice</a:t>
            </a:r>
          </a:p>
          <a:p>
            <a:pPr lvl="1"/>
            <a:r>
              <a:rPr lang="en-US" altLang="en-US" dirty="0"/>
              <a:t>Solution: determine which schedules are equivalent to a serial schedule and allow those to occur</a:t>
            </a:r>
          </a:p>
          <a:p>
            <a:r>
              <a:rPr lang="en-US" altLang="en-US" dirty="0"/>
              <a:t>Serializable schedule of </a:t>
            </a:r>
            <a:r>
              <a:rPr lang="en-US" altLang="en-US" i="1" dirty="0"/>
              <a:t>n</a:t>
            </a:r>
            <a:r>
              <a:rPr lang="en-US" altLang="en-US" dirty="0"/>
              <a:t> transactions</a:t>
            </a:r>
          </a:p>
          <a:p>
            <a:pPr lvl="1"/>
            <a:r>
              <a:rPr lang="en-US" altLang="en-US" dirty="0"/>
              <a:t>Equivalent to some serial schedule of same </a:t>
            </a:r>
            <a:r>
              <a:rPr lang="en-US" altLang="en-US" i="1" dirty="0"/>
              <a:t>n</a:t>
            </a:r>
            <a:r>
              <a:rPr lang="en-US" altLang="en-US" dirty="0"/>
              <a:t> transactions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96898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Result equivalent schedules</a:t>
            </a:r>
          </a:p>
          <a:p>
            <a:pPr lvl="1"/>
            <a:r>
              <a:rPr lang="en-US" altLang="en-US" dirty="0"/>
              <a:t>Produce the same final state of the database</a:t>
            </a:r>
          </a:p>
          <a:p>
            <a:pPr lvl="2"/>
            <a:r>
              <a:rPr lang="en-US" altLang="en-US" dirty="0"/>
              <a:t>May be accidental</a:t>
            </a:r>
          </a:p>
          <a:p>
            <a:pPr lvl="1"/>
            <a:r>
              <a:rPr lang="en-US" altLang="en-US" dirty="0"/>
              <a:t>Cannot be used alone to define equivalence of schedules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060571"/>
            <a:ext cx="3874685" cy="1504950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57300" y="5794121"/>
            <a:ext cx="6629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20.6 </a:t>
            </a:r>
            <a:r>
              <a:rPr lang="en-US" sz="1600" dirty="0">
                <a:solidFill>
                  <a:schemeClr val="tx1"/>
                </a:solidFill>
              </a:rPr>
              <a:t>Two schedules that are result equivalent for the initial value of </a:t>
            </a:r>
            <a:r>
              <a:rPr lang="en-US" sz="1600" i="1" dirty="0">
                <a:solidFill>
                  <a:schemeClr val="tx1"/>
                </a:solidFill>
              </a:rPr>
              <a:t>X </a:t>
            </a:r>
            <a:r>
              <a:rPr lang="en-US" sz="1600" dirty="0">
                <a:solidFill>
                  <a:schemeClr val="tx1"/>
                </a:solidFill>
              </a:rPr>
              <a:t>= 100 but are not result equivalent in general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999814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Conflict equivalence</a:t>
            </a:r>
          </a:p>
          <a:p>
            <a:pPr lvl="1"/>
            <a:r>
              <a:rPr lang="en-US" altLang="en-US" dirty="0"/>
              <a:t>Relative order of any two conflicting operations is the same in both schedules</a:t>
            </a:r>
          </a:p>
          <a:p>
            <a:r>
              <a:rPr lang="en-US" altLang="en-US" dirty="0"/>
              <a:t>Serializable schedules</a:t>
            </a:r>
          </a:p>
          <a:p>
            <a:pPr lvl="1"/>
            <a:r>
              <a:rPr lang="en-US" altLang="en-US" dirty="0"/>
              <a:t>Schedule S is serializable if it is conflict equivalent to some serial schedule S’.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34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94886787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Testing for serializability of a schedule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35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438400"/>
            <a:ext cx="7823226" cy="3233734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434305" y="5976934"/>
            <a:ext cx="59055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Algorithm 20.1 </a:t>
            </a:r>
            <a:r>
              <a:rPr lang="en-US" sz="1600" dirty="0">
                <a:solidFill>
                  <a:schemeClr val="tx1"/>
                </a:solidFill>
              </a:rPr>
              <a:t>Testing conflict serializability of a schedule S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149555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36</a:t>
            </a:fld>
            <a:endParaRPr lang="en-CA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5515741"/>
            <a:ext cx="82296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20.7 </a:t>
            </a:r>
            <a:r>
              <a:rPr lang="en-US" sz="1600" dirty="0">
                <a:solidFill>
                  <a:schemeClr val="tx1"/>
                </a:solidFill>
              </a:rPr>
              <a:t>Constructing the precedence graphs for schedules A to D from Figure 20.5 to test for conflict serializability (a) Precedence graph for serial schedule A (b) Precedence graph for serial schedule B (c) Precedence graph for schedule C (not serializable) (d) Precedence graph for schedule D (serializable, equivalent to schedule A)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123" y="1570973"/>
            <a:ext cx="6439692" cy="361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0437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Serializability is Used 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Being serializable is different from being serial</a:t>
            </a:r>
          </a:p>
          <a:p>
            <a:r>
              <a:rPr lang="en-US" dirty="0"/>
              <a:t>Serializable schedule gives benefit of concurrent execution</a:t>
            </a:r>
          </a:p>
          <a:p>
            <a:pPr lvl="1"/>
            <a:r>
              <a:rPr lang="en-US" dirty="0"/>
              <a:t>Without giving up any correctness</a:t>
            </a:r>
          </a:p>
          <a:p>
            <a:r>
              <a:rPr lang="en-US" dirty="0"/>
              <a:t>Difficult to test for serializability in practice</a:t>
            </a:r>
          </a:p>
          <a:p>
            <a:pPr lvl="1"/>
            <a:r>
              <a:rPr lang="en-US" dirty="0"/>
              <a:t>Factors such as system load, time of transaction submission, and process priority affect ordering of operations</a:t>
            </a:r>
          </a:p>
          <a:p>
            <a:r>
              <a:rPr lang="en-US" dirty="0"/>
              <a:t>DBMS enforces protocols</a:t>
            </a:r>
          </a:p>
          <a:p>
            <a:pPr lvl="1"/>
            <a:r>
              <a:rPr lang="en-US" dirty="0"/>
              <a:t>Set of rules to ensure serializability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37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77571508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Equivalence and View Serializability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equivalence of two schedules</a:t>
            </a:r>
          </a:p>
          <a:p>
            <a:pPr lvl="1"/>
            <a:r>
              <a:rPr lang="en-US" dirty="0"/>
              <a:t>As long as each read operation of a transaction reads the result of the same write operation in both schedules, the write operations of each transaction must produce the same results</a:t>
            </a:r>
          </a:p>
          <a:p>
            <a:pPr lvl="1"/>
            <a:r>
              <a:rPr lang="en-US" dirty="0"/>
              <a:t>Read operations said to see the same view in both schedules</a:t>
            </a:r>
          </a:p>
          <a:p>
            <a:r>
              <a:rPr lang="en-US" dirty="0"/>
              <a:t>View serializable schedule </a:t>
            </a:r>
          </a:p>
          <a:p>
            <a:pPr lvl="1"/>
            <a:r>
              <a:rPr lang="en-US" dirty="0"/>
              <a:t>View equivalent to a serial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38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902427818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Equivalence and View Serializability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Conflict serializability similar to view serializability if constrained write assumption (no blind writes) applies</a:t>
            </a:r>
          </a:p>
          <a:p>
            <a:r>
              <a:rPr lang="en-US" dirty="0"/>
              <a:t>Unconstrained write assumption</a:t>
            </a:r>
          </a:p>
          <a:p>
            <a:pPr lvl="1"/>
            <a:r>
              <a:rPr lang="en-US" dirty="0"/>
              <a:t>Value written by an operation can be independent of its old value</a:t>
            </a:r>
          </a:p>
          <a:p>
            <a:r>
              <a:rPr lang="en-US" dirty="0"/>
              <a:t>Debit-credit transactions</a:t>
            </a:r>
          </a:p>
          <a:p>
            <a:pPr lvl="1"/>
            <a:r>
              <a:rPr lang="en-US" dirty="0"/>
              <a:t>Less-stringent conditions than conflict serializability or view serializability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39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8823218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Transaction Processing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Multiprogramming</a:t>
            </a:r>
          </a:p>
          <a:p>
            <a:pPr lvl="1"/>
            <a:r>
              <a:rPr lang="en-US" altLang="en-US" dirty="0"/>
              <a:t>Allows operating system to execute multiple processes concurrently</a:t>
            </a:r>
          </a:p>
          <a:p>
            <a:pPr lvl="1"/>
            <a:r>
              <a:rPr lang="en-US" altLang="en-US" dirty="0"/>
              <a:t>Executes commands from one process, then suspends that process and executes commands from another process, etc.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23579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20.6 Transaction Support in SQL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 explicit Begin_Transaction statement</a:t>
            </a:r>
          </a:p>
          <a:p>
            <a:r>
              <a:rPr lang="en-US" altLang="en-US" dirty="0"/>
              <a:t>Every transaction must have an explicit end statement</a:t>
            </a:r>
          </a:p>
          <a:p>
            <a:pPr lvl="1"/>
            <a:r>
              <a:rPr lang="en-US" altLang="en-US" dirty="0"/>
              <a:t>COMMIT</a:t>
            </a:r>
          </a:p>
          <a:p>
            <a:pPr lvl="1"/>
            <a:r>
              <a:rPr lang="en-US" altLang="en-US" dirty="0"/>
              <a:t>ROLLBACK</a:t>
            </a:r>
          </a:p>
          <a:p>
            <a:r>
              <a:rPr lang="en-US" altLang="en-US" dirty="0"/>
              <a:t>Access mode is READ ONLY or READ WRITE</a:t>
            </a:r>
          </a:p>
          <a:p>
            <a:r>
              <a:rPr lang="en-US" altLang="en-US" dirty="0"/>
              <a:t>Diagnostic area size option</a:t>
            </a:r>
          </a:p>
          <a:p>
            <a:pPr lvl="1"/>
            <a:r>
              <a:rPr lang="en-US" altLang="en-US" dirty="0"/>
              <a:t>Integer value indicating number of conditions held simultaneously in the diagnostic area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Transaction Support in SQL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Isolation level option</a:t>
            </a:r>
          </a:p>
          <a:p>
            <a:pPr lvl="1"/>
            <a:r>
              <a:rPr lang="en-US" altLang="en-US" dirty="0"/>
              <a:t>Dirty read</a:t>
            </a:r>
          </a:p>
          <a:p>
            <a:pPr lvl="1"/>
            <a:r>
              <a:rPr lang="en-US" altLang="en-US" dirty="0"/>
              <a:t>Nonrepeatable read</a:t>
            </a:r>
          </a:p>
          <a:p>
            <a:pPr lvl="1"/>
            <a:r>
              <a:rPr lang="en-US" altLang="en-US" dirty="0"/>
              <a:t>Phantoms</a:t>
            </a:r>
          </a:p>
          <a:p>
            <a:pPr lvl="1"/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35" y="3657600"/>
            <a:ext cx="8172450" cy="2333625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50086" y="6110226"/>
            <a:ext cx="70851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Table 20.1 </a:t>
            </a:r>
            <a:r>
              <a:rPr lang="en-US" sz="1600" dirty="0">
                <a:solidFill>
                  <a:schemeClr val="tx1"/>
                </a:solidFill>
              </a:rPr>
              <a:t>Possible violations based on isolation levels as defined in SQL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044290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Transaction Support in SQL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Snapshot isolation</a:t>
            </a:r>
          </a:p>
          <a:p>
            <a:pPr lvl="1"/>
            <a:r>
              <a:rPr lang="en-US" altLang="en-US" dirty="0"/>
              <a:t>Used in some commercial DBMSs</a:t>
            </a:r>
          </a:p>
          <a:p>
            <a:pPr lvl="1"/>
            <a:r>
              <a:rPr lang="en-US" altLang="en-US" dirty="0"/>
              <a:t>Transaction sees data items that it reads based on the committed values of the items in the database snapshot when transaction starts</a:t>
            </a:r>
          </a:p>
          <a:p>
            <a:pPr lvl="1"/>
            <a:r>
              <a:rPr lang="en-US" altLang="en-US" dirty="0"/>
              <a:t>Ensures phantom record problem will not occur</a:t>
            </a:r>
          </a:p>
          <a:p>
            <a:pPr lvl="1"/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020907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20.7 Summary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Single and multiuser database transactions</a:t>
            </a:r>
          </a:p>
          <a:p>
            <a:r>
              <a:rPr lang="en-US" altLang="en-US" dirty="0"/>
              <a:t>Uncontrolled execution of concurrent transactions</a:t>
            </a:r>
          </a:p>
          <a:p>
            <a:r>
              <a:rPr lang="en-US" altLang="en-US" dirty="0"/>
              <a:t>System log</a:t>
            </a:r>
          </a:p>
          <a:p>
            <a:r>
              <a:rPr lang="en-US" altLang="en-US" dirty="0"/>
              <a:t>Failure recovery</a:t>
            </a:r>
          </a:p>
          <a:p>
            <a:r>
              <a:rPr lang="en-US" altLang="en-US" dirty="0"/>
              <a:t>Committed transaction</a:t>
            </a:r>
          </a:p>
          <a:p>
            <a:r>
              <a:rPr lang="en-US" altLang="en-US" dirty="0"/>
              <a:t>Schedule (history) defines execution sequence</a:t>
            </a:r>
          </a:p>
          <a:p>
            <a:pPr lvl="1"/>
            <a:r>
              <a:rPr lang="en-US" altLang="en-US" dirty="0"/>
              <a:t>Schedule recoverability</a:t>
            </a:r>
          </a:p>
          <a:p>
            <a:pPr lvl="1"/>
            <a:r>
              <a:rPr lang="en-US" altLang="en-US" dirty="0"/>
              <a:t>Schedule equivalence</a:t>
            </a:r>
          </a:p>
          <a:p>
            <a:r>
              <a:rPr lang="en-US" altLang="en-US" dirty="0"/>
              <a:t>Serializability of schedules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Transaction Processing (cont’d.)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Interleaved processing</a:t>
            </a:r>
          </a:p>
          <a:p>
            <a:r>
              <a:rPr lang="en-US" dirty="0"/>
              <a:t>Parallel processing</a:t>
            </a:r>
          </a:p>
          <a:p>
            <a:pPr lvl="1"/>
            <a:r>
              <a:rPr lang="en-US" dirty="0"/>
              <a:t>Processes C and D in figure below</a:t>
            </a:r>
          </a:p>
        </p:txBody>
      </p:sp>
      <p:sp>
        <p:nvSpPr>
          <p:cNvPr id="1843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</a:t>
            </a:r>
            <a:fld id="{83D49494-73BA-4130-81FE-3F2F4FDED94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320" y="3276600"/>
            <a:ext cx="6703361" cy="2615625"/>
          </a:xfrm>
          <a:prstGeom prst="rect">
            <a:avLst/>
          </a:prstGeom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295395" y="5892225"/>
            <a:ext cx="52985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20.1 </a:t>
            </a:r>
            <a:r>
              <a:rPr lang="en-US" sz="1600" dirty="0">
                <a:solidFill>
                  <a:schemeClr val="tx1"/>
                </a:solidFill>
              </a:rPr>
              <a:t>Interleaved processing versus parallel processing of concurrent transactions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Transaction: an executing program</a:t>
            </a:r>
          </a:p>
          <a:p>
            <a:pPr lvl="1"/>
            <a:r>
              <a:rPr lang="en-US" dirty="0"/>
              <a:t>Forms logical unit of database processing</a:t>
            </a:r>
          </a:p>
          <a:p>
            <a:r>
              <a:rPr lang="en-US" dirty="0"/>
              <a:t>Begin and end transaction statements</a:t>
            </a:r>
          </a:p>
          <a:p>
            <a:pPr lvl="1"/>
            <a:r>
              <a:rPr lang="en-US" dirty="0"/>
              <a:t>Specify transaction boundaries</a:t>
            </a:r>
          </a:p>
          <a:p>
            <a:r>
              <a:rPr lang="en-US" dirty="0"/>
              <a:t>Read-only transaction</a:t>
            </a:r>
          </a:p>
          <a:p>
            <a:r>
              <a:rPr lang="en-US" dirty="0"/>
              <a:t>Read-write transaction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93870964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represented as collection of named data items</a:t>
            </a:r>
          </a:p>
          <a:p>
            <a:r>
              <a:rPr lang="en-US" dirty="0"/>
              <a:t>Size of a data item called its granularity</a:t>
            </a:r>
          </a:p>
          <a:p>
            <a:r>
              <a:rPr lang="en-US" dirty="0"/>
              <a:t>Data item</a:t>
            </a:r>
          </a:p>
          <a:p>
            <a:pPr lvl="1"/>
            <a:r>
              <a:rPr lang="en-US" dirty="0"/>
              <a:t>Record</a:t>
            </a:r>
          </a:p>
          <a:p>
            <a:pPr lvl="1"/>
            <a:r>
              <a:rPr lang="en-US" dirty="0"/>
              <a:t>Disk block</a:t>
            </a:r>
          </a:p>
          <a:p>
            <a:pPr lvl="1"/>
            <a:r>
              <a:rPr lang="en-US" dirty="0"/>
              <a:t>Attribute value of a record</a:t>
            </a:r>
          </a:p>
          <a:p>
            <a:r>
              <a:rPr lang="en-US" dirty="0"/>
              <a:t>Transaction processing concepts independent of item granularity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1308998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Write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read_item(X)</a:t>
            </a:r>
          </a:p>
          <a:p>
            <a:pPr lvl="1"/>
            <a:r>
              <a:rPr lang="en-US" dirty="0"/>
              <a:t>Reads a database item named X into a program variable named X</a:t>
            </a:r>
          </a:p>
          <a:p>
            <a:pPr lvl="1"/>
            <a:r>
              <a:rPr lang="en-US" dirty="0"/>
              <a:t>Process includes finding the address of the disk block, and copying to and from a memory buffer</a:t>
            </a:r>
          </a:p>
          <a:p>
            <a:r>
              <a:rPr lang="en-US" dirty="0"/>
              <a:t>write_item(X)</a:t>
            </a:r>
          </a:p>
          <a:p>
            <a:pPr lvl="1"/>
            <a:r>
              <a:rPr lang="en-US" dirty="0"/>
              <a:t>Writes the value of program variable X into the database item named X</a:t>
            </a:r>
          </a:p>
          <a:p>
            <a:pPr lvl="1"/>
            <a:r>
              <a:rPr lang="en-US" dirty="0"/>
              <a:t>Process includes finding the address of the disk block, copying to and from a memory buffer, and storing the updated disk block back to disk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81923388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Write Operations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set of a transaction</a:t>
            </a:r>
          </a:p>
          <a:p>
            <a:pPr lvl="1"/>
            <a:r>
              <a:rPr lang="en-US" dirty="0"/>
              <a:t>Set of all items read</a:t>
            </a:r>
          </a:p>
          <a:p>
            <a:r>
              <a:rPr lang="en-US" dirty="0"/>
              <a:t>Write set of a transaction</a:t>
            </a:r>
          </a:p>
          <a:p>
            <a:pPr lvl="1"/>
            <a:r>
              <a:rPr lang="en-US" dirty="0"/>
              <a:t>Set of all items written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9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239" y="3716923"/>
            <a:ext cx="4841631" cy="2286000"/>
          </a:xfrm>
          <a:prstGeom prst="rect">
            <a:avLst/>
          </a:prstGeom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831849" y="6002923"/>
            <a:ext cx="71104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20.2 </a:t>
            </a:r>
            <a:r>
              <a:rPr lang="en-US" sz="1600" dirty="0">
                <a:solidFill>
                  <a:schemeClr val="tx1"/>
                </a:solidFill>
              </a:rPr>
              <a:t>Two sample transactions (a) Transaction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1 (b) Transaction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2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73687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2505</TotalTime>
  <Words>1919</Words>
  <Application>Microsoft Office PowerPoint</Application>
  <PresentationFormat>Letter Paper (8.5x11 in)</PresentationFormat>
  <Paragraphs>299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MS PGothic</vt:lpstr>
      <vt:lpstr>Arial</vt:lpstr>
      <vt:lpstr>Cambria Math</vt:lpstr>
      <vt:lpstr>Tahoma</vt:lpstr>
      <vt:lpstr>Wingdings</vt:lpstr>
      <vt:lpstr>Blends</vt:lpstr>
      <vt:lpstr>PowerPoint Presentation</vt:lpstr>
      <vt:lpstr>Introduction</vt:lpstr>
      <vt:lpstr>20.1 Introduction to Transaction Processing</vt:lpstr>
      <vt:lpstr>Introduction to Transaction Processing (cont’d.)</vt:lpstr>
      <vt:lpstr>Introduction to Transaction Processing (cont’d.)</vt:lpstr>
      <vt:lpstr>Transactions</vt:lpstr>
      <vt:lpstr>Database Items</vt:lpstr>
      <vt:lpstr>Read and Write Operations</vt:lpstr>
      <vt:lpstr>Read and Write Operations (cont’d.)</vt:lpstr>
      <vt:lpstr>DBMS Buffers</vt:lpstr>
      <vt:lpstr>Concurrency Control</vt:lpstr>
      <vt:lpstr>The Lost Update Problem</vt:lpstr>
      <vt:lpstr>The Temporary Update Problem</vt:lpstr>
      <vt:lpstr>The Incorrect Summary Problem</vt:lpstr>
      <vt:lpstr>The Unrepeatable Read Problem</vt:lpstr>
      <vt:lpstr>Why Recovery is Needed</vt:lpstr>
      <vt:lpstr>Why Recovery is Needed (cont’d.)</vt:lpstr>
      <vt:lpstr>20.2 Transaction and System Concepts</vt:lpstr>
      <vt:lpstr>Transaction and System Concepts (cont’d.)</vt:lpstr>
      <vt:lpstr>The System Log</vt:lpstr>
      <vt:lpstr>Commit Point of a Transaction</vt:lpstr>
      <vt:lpstr>DBMS-Specific Buffer Replacement Policies</vt:lpstr>
      <vt:lpstr>DBMS-Specific Buffer Replacement Policies (cont’d.)</vt:lpstr>
      <vt:lpstr>20.3 Desirable Properties of Transactions</vt:lpstr>
      <vt:lpstr>Desirable Properties of Transactions (cont’d.)</vt:lpstr>
      <vt:lpstr>20.4 Characterizing Schedules Based on Recoverability</vt:lpstr>
      <vt:lpstr>Characterizing Schedules Based on Recoverability (cont’d.)</vt:lpstr>
      <vt:lpstr>Characterizing Schedules Based on Recoverability (cont’d.)</vt:lpstr>
      <vt:lpstr>Characterizing Schedules Based on Recoverability (cont’d.)</vt:lpstr>
      <vt:lpstr>20.5 Characterizing Schedules Based on Serializability</vt:lpstr>
      <vt:lpstr>PowerPoint Presentation</vt:lpstr>
      <vt:lpstr>Characterizing Schedules Based on Serializability (cont’d.)</vt:lpstr>
      <vt:lpstr>Characterizing Schedules Based on Serializability (cont’d.)</vt:lpstr>
      <vt:lpstr>Characterizing Schedules Based on Serializability (cont’d.)</vt:lpstr>
      <vt:lpstr>Characterizing Schedules Based on Serializability (cont’d.)</vt:lpstr>
      <vt:lpstr>Characterizing Schedules Based on Serializability (cont’d.)</vt:lpstr>
      <vt:lpstr>How Serializability is Used for Concurrency Control</vt:lpstr>
      <vt:lpstr>View Equivalence and View Serializability</vt:lpstr>
      <vt:lpstr>View Equivalence and View Serializability (cont’d.)</vt:lpstr>
      <vt:lpstr>20.6 Transaction Support in SQL</vt:lpstr>
      <vt:lpstr>Transaction Support in SQL (cont’d.)</vt:lpstr>
      <vt:lpstr>Transaction Support in SQL (cont’d.)</vt:lpstr>
      <vt:lpstr>20.7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>user</dc:creator>
  <cp:keywords/>
  <dc:description/>
  <cp:lastModifiedBy>ishaq</cp:lastModifiedBy>
  <cp:revision>225</cp:revision>
  <cp:lastPrinted>2001-11-04T00:51:13Z</cp:lastPrinted>
  <dcterms:created xsi:type="dcterms:W3CDTF">2005-02-25T19:46:41Z</dcterms:created>
  <dcterms:modified xsi:type="dcterms:W3CDTF">2020-01-19T18:52:08Z</dcterms:modified>
  <cp:category/>
</cp:coreProperties>
</file>