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24"/>
  </p:notesMasterIdLst>
  <p:sldIdLst>
    <p:sldId id="290" r:id="rId5"/>
    <p:sldId id="261" r:id="rId6"/>
    <p:sldId id="262" r:id="rId7"/>
    <p:sldId id="263" r:id="rId8"/>
    <p:sldId id="264" r:id="rId9"/>
    <p:sldId id="272" r:id="rId10"/>
    <p:sldId id="277" r:id="rId11"/>
    <p:sldId id="273" r:id="rId12"/>
    <p:sldId id="278" r:id="rId13"/>
    <p:sldId id="274" r:id="rId14"/>
    <p:sldId id="280" r:id="rId15"/>
    <p:sldId id="275" r:id="rId16"/>
    <p:sldId id="281" r:id="rId17"/>
    <p:sldId id="282" r:id="rId18"/>
    <p:sldId id="283" r:id="rId19"/>
    <p:sldId id="286" r:id="rId20"/>
    <p:sldId id="285" r:id="rId21"/>
    <p:sldId id="287" r:id="rId22"/>
    <p:sldId id="28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27F1E5-DADC-4D00-BD73-93AED59C9E34}" type="datetimeFigureOut">
              <a:rPr lang="en-US" smtClean="0"/>
              <a:t>12/31/2020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C50EF-D0D5-4846-A421-C3950EED1052}" type="slidenum">
              <a:rPr lang="en-US" smtClean="0"/>
              <a:t>‹#›</a:t>
            </a:fld>
            <a:endParaRPr lang="en-US"/>
          </a:p>
        </p:txBody>
      </p:sp>
    </p:spTree>
    <p:extLst>
      <p:ext uri="{BB962C8B-B14F-4D97-AF65-F5344CB8AC3E}">
        <p14:creationId xmlns:p14="http://schemas.microsoft.com/office/powerpoint/2010/main" val="1526670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a:p>
            <a:pPr eaLnBrk="1" hangingPunct="1">
              <a:spcBef>
                <a:spcPct val="0"/>
              </a:spcBef>
            </a:pPr>
            <a:r>
              <a:rPr lang="en-US" altLang="en-US" dirty="0" smtClean="0"/>
              <a:t>Use of Requesting Vocabulary</a:t>
            </a:r>
          </a:p>
          <a:p>
            <a:pPr eaLnBrk="1" hangingPunct="1">
              <a:spcBef>
                <a:spcPct val="0"/>
              </a:spcBef>
            </a:pPr>
            <a:r>
              <a:rPr lang="en-US" altLang="en-US" dirty="0" smtClean="0"/>
              <a:t>Positive and Polite tone</a:t>
            </a:r>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2650269-28D0-40C1-867B-3F1099E2D1DD}" type="slidenum">
              <a:rPr lang="en-US" altLang="en-US" smtClean="0"/>
              <a:pPr/>
              <a:t>10</a:t>
            </a:fld>
            <a:endParaRPr lang="en-US" altLang="en-US" smtClean="0"/>
          </a:p>
        </p:txBody>
      </p:sp>
    </p:spTree>
    <p:extLst>
      <p:ext uri="{BB962C8B-B14F-4D97-AF65-F5344CB8AC3E}">
        <p14:creationId xmlns:p14="http://schemas.microsoft.com/office/powerpoint/2010/main" val="2657654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2A049C44-DDB8-49A6-9C29-89560E1021D3}" type="slidenum">
              <a:rPr lang="en-US" smtClean="0"/>
              <a:t>12</a:t>
            </a:fld>
            <a:endParaRPr lang="en-US"/>
          </a:p>
        </p:txBody>
      </p:sp>
    </p:spTree>
    <p:extLst>
      <p:ext uri="{BB962C8B-B14F-4D97-AF65-F5344CB8AC3E}">
        <p14:creationId xmlns:p14="http://schemas.microsoft.com/office/powerpoint/2010/main" val="4094169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3FC7D4-0833-4BE4-98AE-16CDC1AA134F}"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EC6AF-AB73-4E8B-9CEA-C83E27650FB5}" type="slidenum">
              <a:rPr lang="en-US" smtClean="0"/>
              <a:t>‹#›</a:t>
            </a:fld>
            <a:endParaRPr lang="en-US"/>
          </a:p>
        </p:txBody>
      </p:sp>
    </p:spTree>
    <p:extLst>
      <p:ext uri="{BB962C8B-B14F-4D97-AF65-F5344CB8AC3E}">
        <p14:creationId xmlns:p14="http://schemas.microsoft.com/office/powerpoint/2010/main" val="1700534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3FC7D4-0833-4BE4-98AE-16CDC1AA134F}"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EC6AF-AB73-4E8B-9CEA-C83E27650FB5}" type="slidenum">
              <a:rPr lang="en-US" smtClean="0"/>
              <a:t>‹#›</a:t>
            </a:fld>
            <a:endParaRPr lang="en-US"/>
          </a:p>
        </p:txBody>
      </p:sp>
    </p:spTree>
    <p:extLst>
      <p:ext uri="{BB962C8B-B14F-4D97-AF65-F5344CB8AC3E}">
        <p14:creationId xmlns:p14="http://schemas.microsoft.com/office/powerpoint/2010/main" val="1972924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3FC7D4-0833-4BE4-98AE-16CDC1AA134F}"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EC6AF-AB73-4E8B-9CEA-C83E27650FB5}" type="slidenum">
              <a:rPr lang="en-US" smtClean="0"/>
              <a:t>‹#›</a:t>
            </a:fld>
            <a:endParaRPr lang="en-US"/>
          </a:p>
        </p:txBody>
      </p:sp>
    </p:spTree>
    <p:extLst>
      <p:ext uri="{BB962C8B-B14F-4D97-AF65-F5344CB8AC3E}">
        <p14:creationId xmlns:p14="http://schemas.microsoft.com/office/powerpoint/2010/main" val="1038807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1"/>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6350" y="1"/>
            <a:ext cx="12185652"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8C79D85-CEEA-481D-A6FF-F472FA514B70}" type="datetime1">
              <a:rPr lang="en-US" smtClean="0"/>
              <a:pPr/>
              <a:t>12/31/2020</a:t>
            </a:fld>
            <a:endParaRPr lang="en-US"/>
          </a:p>
        </p:txBody>
      </p:sp>
      <p:sp>
        <p:nvSpPr>
          <p:cNvPr id="5" name="Footer Placeholder 4"/>
          <p:cNvSpPr>
            <a:spLocks noGrp="1"/>
          </p:cNvSpPr>
          <p:nvPr>
            <p:ph type="ftr" sz="quarter" idx="11"/>
          </p:nvPr>
        </p:nvSpPr>
        <p:spPr/>
        <p:txBody>
          <a:bodyPr/>
          <a:lstStyle/>
          <a:p>
            <a:r>
              <a:rPr lang="en-US"/>
              <a:t>Free PowerPoint Template from www.brainybetty.com</a:t>
            </a:r>
          </a:p>
        </p:txBody>
      </p:sp>
      <p:sp>
        <p:nvSpPr>
          <p:cNvPr id="6" name="Slide Number Placeholder 5"/>
          <p:cNvSpPr>
            <a:spLocks noGrp="1"/>
          </p:cNvSpPr>
          <p:nvPr>
            <p:ph type="sldNum" sz="quarter" idx="12"/>
          </p:nvPr>
        </p:nvSpPr>
        <p:spPr/>
        <p:txBody>
          <a:bodyPr/>
          <a:lstStyle/>
          <a:p>
            <a:fld id="{48EEFE25-4A03-4964-9C87-86E7EDC21D1E}"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1679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BA5ACD-B122-4A5D-B365-5FE2EA9B9899}" type="datetime1">
              <a:rPr lang="en-US" smtClean="0"/>
              <a:pPr/>
              <a:t>12/31/2020</a:t>
            </a:fld>
            <a:endParaRPr lang="en-US"/>
          </a:p>
        </p:txBody>
      </p:sp>
      <p:sp>
        <p:nvSpPr>
          <p:cNvPr id="5" name="Footer Placeholder 4"/>
          <p:cNvSpPr>
            <a:spLocks noGrp="1"/>
          </p:cNvSpPr>
          <p:nvPr>
            <p:ph type="ftr" sz="quarter" idx="11"/>
          </p:nvPr>
        </p:nvSpPr>
        <p:spPr/>
        <p:txBody>
          <a:bodyPr/>
          <a:lstStyle/>
          <a:p>
            <a:r>
              <a:rPr lang="en-US"/>
              <a:t>Free PowerPoint Template from www.brainybetty.com</a:t>
            </a:r>
          </a:p>
        </p:txBody>
      </p:sp>
      <p:sp>
        <p:nvSpPr>
          <p:cNvPr id="6" name="Slide Number Placeholder 5"/>
          <p:cNvSpPr>
            <a:spLocks noGrp="1"/>
          </p:cNvSpPr>
          <p:nvPr>
            <p:ph type="sldNum" sz="quarter" idx="12"/>
          </p:nvPr>
        </p:nvSpPr>
        <p:spPr/>
        <p:txBody>
          <a:bodyPr/>
          <a:lstStyle/>
          <a:p>
            <a:fld id="{883D2571-A956-418C-8322-B766E4D07346}" type="slidenum">
              <a:rPr lang="en-US" smtClean="0"/>
              <a:pPr/>
              <a:t>‹#›</a:t>
            </a:fld>
            <a:endParaRPr lang="en-US"/>
          </a:p>
        </p:txBody>
      </p:sp>
    </p:spTree>
    <p:extLst>
      <p:ext uri="{BB962C8B-B14F-4D97-AF65-F5344CB8AC3E}">
        <p14:creationId xmlns:p14="http://schemas.microsoft.com/office/powerpoint/2010/main" val="1713830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6350" y="1"/>
            <a:ext cx="12185652"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DA4098-A32E-487A-A66D-9E9B44DF86F0}" type="datetime1">
              <a:rPr lang="en-US" smtClean="0"/>
              <a:pPr/>
              <a:t>12/31/2020</a:t>
            </a:fld>
            <a:endParaRPr lang="en-US"/>
          </a:p>
        </p:txBody>
      </p:sp>
      <p:sp>
        <p:nvSpPr>
          <p:cNvPr id="5" name="Footer Placeholder 4"/>
          <p:cNvSpPr>
            <a:spLocks noGrp="1"/>
          </p:cNvSpPr>
          <p:nvPr>
            <p:ph type="ftr" sz="quarter" idx="11"/>
          </p:nvPr>
        </p:nvSpPr>
        <p:spPr/>
        <p:txBody>
          <a:bodyPr/>
          <a:lstStyle/>
          <a:p>
            <a:r>
              <a:rPr lang="en-US"/>
              <a:t>Free PowerPoint Template from www.brainybetty.com</a:t>
            </a:r>
          </a:p>
        </p:txBody>
      </p:sp>
      <p:sp>
        <p:nvSpPr>
          <p:cNvPr id="6" name="Slide Number Placeholder 5"/>
          <p:cNvSpPr>
            <a:spLocks noGrp="1"/>
          </p:cNvSpPr>
          <p:nvPr>
            <p:ph type="sldNum" sz="quarter" idx="12"/>
          </p:nvPr>
        </p:nvSpPr>
        <p:spPr/>
        <p:txBody>
          <a:bodyPr/>
          <a:lstStyle/>
          <a:p>
            <a:fld id="{C034F3CA-D013-4053-8B1A-D64BABE6F526}"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241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BDB470-EA63-4BC6-AE99-582E2E0181EB}" type="datetime1">
              <a:rPr lang="en-US" smtClean="0"/>
              <a:pPr/>
              <a:t>12/31/2020</a:t>
            </a:fld>
            <a:endParaRPr lang="en-US"/>
          </a:p>
        </p:txBody>
      </p:sp>
      <p:sp>
        <p:nvSpPr>
          <p:cNvPr id="6" name="Footer Placeholder 5"/>
          <p:cNvSpPr>
            <a:spLocks noGrp="1"/>
          </p:cNvSpPr>
          <p:nvPr>
            <p:ph type="ftr" sz="quarter" idx="11"/>
          </p:nvPr>
        </p:nvSpPr>
        <p:spPr/>
        <p:txBody>
          <a:bodyPr/>
          <a:lstStyle/>
          <a:p>
            <a:r>
              <a:rPr lang="en-US"/>
              <a:t>Free PowerPoint Template from www.brainybetty.com</a:t>
            </a:r>
          </a:p>
        </p:txBody>
      </p:sp>
      <p:sp>
        <p:nvSpPr>
          <p:cNvPr id="7" name="Slide Number Placeholder 6"/>
          <p:cNvSpPr>
            <a:spLocks noGrp="1"/>
          </p:cNvSpPr>
          <p:nvPr>
            <p:ph type="sldNum" sz="quarter" idx="12"/>
          </p:nvPr>
        </p:nvSpPr>
        <p:spPr/>
        <p:txBody>
          <a:bodyPr/>
          <a:lstStyle/>
          <a:p>
            <a:fld id="{C4868160-D362-4046-8DB8-714935FC9306}" type="slidenum">
              <a:rPr lang="en-US" smtClean="0"/>
              <a:pPr/>
              <a:t>‹#›</a:t>
            </a:fld>
            <a:endParaRPr lang="en-US"/>
          </a:p>
        </p:txBody>
      </p:sp>
    </p:spTree>
    <p:extLst>
      <p:ext uri="{BB962C8B-B14F-4D97-AF65-F5344CB8AC3E}">
        <p14:creationId xmlns:p14="http://schemas.microsoft.com/office/powerpoint/2010/main" val="3914274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2C6546-B811-4FA0-8803-74DBDA9B2631}" type="datetime1">
              <a:rPr lang="en-US" smtClean="0"/>
              <a:pPr/>
              <a:t>12/31/2020</a:t>
            </a:fld>
            <a:endParaRPr lang="en-US"/>
          </a:p>
        </p:txBody>
      </p:sp>
      <p:sp>
        <p:nvSpPr>
          <p:cNvPr id="8" name="Footer Placeholder 7"/>
          <p:cNvSpPr>
            <a:spLocks noGrp="1"/>
          </p:cNvSpPr>
          <p:nvPr>
            <p:ph type="ftr" sz="quarter" idx="11"/>
          </p:nvPr>
        </p:nvSpPr>
        <p:spPr/>
        <p:txBody>
          <a:bodyPr/>
          <a:lstStyle/>
          <a:p>
            <a:r>
              <a:rPr lang="en-US"/>
              <a:t>Free PowerPoint Template from www.brainybetty.com</a:t>
            </a:r>
          </a:p>
        </p:txBody>
      </p:sp>
      <p:sp>
        <p:nvSpPr>
          <p:cNvPr id="9" name="Slide Number Placeholder 8"/>
          <p:cNvSpPr>
            <a:spLocks noGrp="1"/>
          </p:cNvSpPr>
          <p:nvPr>
            <p:ph type="sldNum" sz="quarter" idx="12"/>
          </p:nvPr>
        </p:nvSpPr>
        <p:spPr/>
        <p:txBody>
          <a:bodyPr/>
          <a:lstStyle/>
          <a:p>
            <a:fld id="{649C9DC5-387A-4A7A-B4E5-B095D1927C97}" type="slidenum">
              <a:rPr lang="en-US" smtClean="0"/>
              <a:pPr/>
              <a:t>‹#›</a:t>
            </a:fld>
            <a:endParaRPr lang="en-US"/>
          </a:p>
        </p:txBody>
      </p:sp>
    </p:spTree>
    <p:extLst>
      <p:ext uri="{BB962C8B-B14F-4D97-AF65-F5344CB8AC3E}">
        <p14:creationId xmlns:p14="http://schemas.microsoft.com/office/powerpoint/2010/main" val="15378842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E992D0-ADF9-4E56-B23B-3630A60E5E5A}" type="datetime1">
              <a:rPr lang="en-US" smtClean="0"/>
              <a:pPr/>
              <a:t>12/31/2020</a:t>
            </a:fld>
            <a:endParaRPr lang="en-US"/>
          </a:p>
        </p:txBody>
      </p:sp>
      <p:sp>
        <p:nvSpPr>
          <p:cNvPr id="4" name="Footer Placeholder 3"/>
          <p:cNvSpPr>
            <a:spLocks noGrp="1"/>
          </p:cNvSpPr>
          <p:nvPr>
            <p:ph type="ftr" sz="quarter" idx="11"/>
          </p:nvPr>
        </p:nvSpPr>
        <p:spPr/>
        <p:txBody>
          <a:bodyPr/>
          <a:lstStyle/>
          <a:p>
            <a:r>
              <a:rPr lang="en-US"/>
              <a:t>Free PowerPoint Template from www.brainybetty.com</a:t>
            </a:r>
          </a:p>
        </p:txBody>
      </p:sp>
      <p:sp>
        <p:nvSpPr>
          <p:cNvPr id="5" name="Slide Number Placeholder 4"/>
          <p:cNvSpPr>
            <a:spLocks noGrp="1"/>
          </p:cNvSpPr>
          <p:nvPr>
            <p:ph type="sldNum" sz="quarter" idx="12"/>
          </p:nvPr>
        </p:nvSpPr>
        <p:spPr/>
        <p:txBody>
          <a:bodyPr/>
          <a:lstStyle/>
          <a:p>
            <a:fld id="{C4643888-6844-44B4-BFEC-DCFB81A9B937}" type="slidenum">
              <a:rPr lang="en-US" smtClean="0"/>
              <a:pPr/>
              <a:t>‹#›</a:t>
            </a:fld>
            <a:endParaRPr lang="en-US"/>
          </a:p>
        </p:txBody>
      </p:sp>
    </p:spTree>
    <p:extLst>
      <p:ext uri="{BB962C8B-B14F-4D97-AF65-F5344CB8AC3E}">
        <p14:creationId xmlns:p14="http://schemas.microsoft.com/office/powerpoint/2010/main" val="31837913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EA2A0A-8AD1-45E8-8CA1-430729D6D121}" type="datetime1">
              <a:rPr lang="en-US" smtClean="0"/>
              <a:pPr/>
              <a:t>12/31/2020</a:t>
            </a:fld>
            <a:endParaRPr lang="en-US"/>
          </a:p>
        </p:txBody>
      </p:sp>
      <p:sp>
        <p:nvSpPr>
          <p:cNvPr id="3" name="Footer Placeholder 2"/>
          <p:cNvSpPr>
            <a:spLocks noGrp="1"/>
          </p:cNvSpPr>
          <p:nvPr>
            <p:ph type="ftr" sz="quarter" idx="11"/>
          </p:nvPr>
        </p:nvSpPr>
        <p:spPr/>
        <p:txBody>
          <a:bodyPr/>
          <a:lstStyle/>
          <a:p>
            <a:r>
              <a:rPr lang="en-US"/>
              <a:t>Free PowerPoint Template from www.brainybetty.com</a:t>
            </a:r>
          </a:p>
        </p:txBody>
      </p:sp>
      <p:sp>
        <p:nvSpPr>
          <p:cNvPr id="4" name="Slide Number Placeholder 3"/>
          <p:cNvSpPr>
            <a:spLocks noGrp="1"/>
          </p:cNvSpPr>
          <p:nvPr>
            <p:ph type="sldNum" sz="quarter" idx="12"/>
          </p:nvPr>
        </p:nvSpPr>
        <p:spPr/>
        <p:txBody>
          <a:bodyPr/>
          <a:lstStyle/>
          <a:p>
            <a:fld id="{D7F8C357-4661-4FDE-A934-E0C86A32CC47}" type="slidenum">
              <a:rPr lang="en-US" smtClean="0"/>
              <a:pPr/>
              <a:t>‹#›</a:t>
            </a:fld>
            <a:endParaRPr lang="en-US"/>
          </a:p>
        </p:txBody>
      </p:sp>
    </p:spTree>
    <p:extLst>
      <p:ext uri="{BB962C8B-B14F-4D97-AF65-F5344CB8AC3E}">
        <p14:creationId xmlns:p14="http://schemas.microsoft.com/office/powerpoint/2010/main" val="7413769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F05811-AFC1-4A74-B1FE-1C7C0F6FB856}" type="datetime1">
              <a:rPr lang="en-US" smtClean="0"/>
              <a:pPr/>
              <a:t>12/31/2020</a:t>
            </a:fld>
            <a:endParaRPr lang="en-US"/>
          </a:p>
        </p:txBody>
      </p:sp>
      <p:sp>
        <p:nvSpPr>
          <p:cNvPr id="6" name="Footer Placeholder 5"/>
          <p:cNvSpPr>
            <a:spLocks noGrp="1"/>
          </p:cNvSpPr>
          <p:nvPr>
            <p:ph type="ftr" sz="quarter" idx="11"/>
          </p:nvPr>
        </p:nvSpPr>
        <p:spPr/>
        <p:txBody>
          <a:bodyPr/>
          <a:lstStyle/>
          <a:p>
            <a:r>
              <a:rPr lang="en-US"/>
              <a:t>Free PowerPoint Template from www.brainybetty.com</a:t>
            </a:r>
          </a:p>
        </p:txBody>
      </p:sp>
      <p:sp>
        <p:nvSpPr>
          <p:cNvPr id="7" name="Slide Number Placeholder 6"/>
          <p:cNvSpPr>
            <a:spLocks noGrp="1"/>
          </p:cNvSpPr>
          <p:nvPr>
            <p:ph type="sldNum" sz="quarter" idx="12"/>
          </p:nvPr>
        </p:nvSpPr>
        <p:spPr/>
        <p:txBody>
          <a:bodyPr/>
          <a:lstStyle/>
          <a:p>
            <a:fld id="{EBABABB4-0FE6-4EDD-99D6-BD4DB2ABDFA8}" type="slidenum">
              <a:rPr lang="en-US" smtClean="0"/>
              <a:pPr/>
              <a:t>‹#›</a:t>
            </a:fld>
            <a:endParaRPr lang="en-US"/>
          </a:p>
        </p:txBody>
      </p:sp>
    </p:spTree>
    <p:extLst>
      <p:ext uri="{BB962C8B-B14F-4D97-AF65-F5344CB8AC3E}">
        <p14:creationId xmlns:p14="http://schemas.microsoft.com/office/powerpoint/2010/main" val="3250629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3FC7D4-0833-4BE4-98AE-16CDC1AA134F}"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EC6AF-AB73-4E8B-9CEA-C83E27650FB5}" type="slidenum">
              <a:rPr lang="en-US" smtClean="0"/>
              <a:t>‹#›</a:t>
            </a:fld>
            <a:endParaRPr lang="en-US"/>
          </a:p>
        </p:txBody>
      </p:sp>
    </p:spTree>
    <p:extLst>
      <p:ext uri="{BB962C8B-B14F-4D97-AF65-F5344CB8AC3E}">
        <p14:creationId xmlns:p14="http://schemas.microsoft.com/office/powerpoint/2010/main" val="2698960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B5C1560-D180-4CBA-B177-90A42F81EB84}" type="datetime1">
              <a:rPr lang="en-US" smtClean="0"/>
              <a:pPr/>
              <a:t>12/31/2020</a:t>
            </a:fld>
            <a:endParaRPr lang="en-US"/>
          </a:p>
        </p:txBody>
      </p:sp>
      <p:sp>
        <p:nvSpPr>
          <p:cNvPr id="6" name="Footer Placeholder 5"/>
          <p:cNvSpPr>
            <a:spLocks noGrp="1"/>
          </p:cNvSpPr>
          <p:nvPr>
            <p:ph type="ftr" sz="quarter" idx="11"/>
          </p:nvPr>
        </p:nvSpPr>
        <p:spPr/>
        <p:txBody>
          <a:bodyPr/>
          <a:lstStyle/>
          <a:p>
            <a:r>
              <a:rPr lang="en-US"/>
              <a:t>Free PowerPoint Template from www.brainybetty.com</a:t>
            </a:r>
          </a:p>
        </p:txBody>
      </p:sp>
      <p:sp>
        <p:nvSpPr>
          <p:cNvPr id="7" name="Slide Number Placeholder 6"/>
          <p:cNvSpPr>
            <a:spLocks noGrp="1"/>
          </p:cNvSpPr>
          <p:nvPr>
            <p:ph type="sldNum" sz="quarter" idx="12"/>
          </p:nvPr>
        </p:nvSpPr>
        <p:spPr/>
        <p:txBody>
          <a:bodyPr/>
          <a:lstStyle/>
          <a:p>
            <a:fld id="{0A0E0CC6-AF4F-4881-932E-350255D3D0A8}"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471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30E75A-8F6F-4A7A-8905-050EB4A28A78}" type="datetime1">
              <a:rPr lang="en-US" smtClean="0"/>
              <a:pPr/>
              <a:t>12/31/2020</a:t>
            </a:fld>
            <a:endParaRPr lang="en-US"/>
          </a:p>
        </p:txBody>
      </p:sp>
      <p:sp>
        <p:nvSpPr>
          <p:cNvPr id="5" name="Footer Placeholder 4"/>
          <p:cNvSpPr>
            <a:spLocks noGrp="1"/>
          </p:cNvSpPr>
          <p:nvPr>
            <p:ph type="ftr" sz="quarter" idx="11"/>
          </p:nvPr>
        </p:nvSpPr>
        <p:spPr/>
        <p:txBody>
          <a:bodyPr/>
          <a:lstStyle/>
          <a:p>
            <a:r>
              <a:rPr lang="en-US"/>
              <a:t>Free PowerPoint Template from www.brainybetty.com</a:t>
            </a:r>
          </a:p>
        </p:txBody>
      </p:sp>
      <p:sp>
        <p:nvSpPr>
          <p:cNvPr id="6" name="Slide Number Placeholder 5"/>
          <p:cNvSpPr>
            <a:spLocks noGrp="1"/>
          </p:cNvSpPr>
          <p:nvPr>
            <p:ph type="sldNum" sz="quarter" idx="12"/>
          </p:nvPr>
        </p:nvSpPr>
        <p:spPr/>
        <p:txBody>
          <a:bodyPr/>
          <a:lstStyle/>
          <a:p>
            <a:fld id="{E8B6DBEA-CB72-43F0-99F8-53D14C89FDA6}" type="slidenum">
              <a:rPr lang="en-US" smtClean="0"/>
              <a:pPr/>
              <a:t>‹#›</a:t>
            </a:fld>
            <a:endParaRPr lang="en-US"/>
          </a:p>
        </p:txBody>
      </p:sp>
    </p:spTree>
    <p:extLst>
      <p:ext uri="{BB962C8B-B14F-4D97-AF65-F5344CB8AC3E}">
        <p14:creationId xmlns:p14="http://schemas.microsoft.com/office/powerpoint/2010/main" val="16299694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2"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FD8AE5-7439-48BE-8864-F641BA528B6A}" type="datetime1">
              <a:rPr lang="en-US" smtClean="0"/>
              <a:pPr/>
              <a:t>12/31/2020</a:t>
            </a:fld>
            <a:endParaRPr lang="en-US"/>
          </a:p>
        </p:txBody>
      </p:sp>
      <p:sp>
        <p:nvSpPr>
          <p:cNvPr id="5" name="Footer Placeholder 4"/>
          <p:cNvSpPr>
            <a:spLocks noGrp="1"/>
          </p:cNvSpPr>
          <p:nvPr>
            <p:ph type="ftr" sz="quarter" idx="11"/>
          </p:nvPr>
        </p:nvSpPr>
        <p:spPr/>
        <p:txBody>
          <a:bodyPr/>
          <a:lstStyle/>
          <a:p>
            <a:r>
              <a:rPr lang="en-US"/>
              <a:t>Free PowerPoint Template from www.brainybetty.com</a:t>
            </a:r>
          </a:p>
        </p:txBody>
      </p:sp>
      <p:sp>
        <p:nvSpPr>
          <p:cNvPr id="6" name="Slide Number Placeholder 5"/>
          <p:cNvSpPr>
            <a:spLocks noGrp="1"/>
          </p:cNvSpPr>
          <p:nvPr>
            <p:ph type="sldNum" sz="quarter" idx="12"/>
          </p:nvPr>
        </p:nvSpPr>
        <p:spPr/>
        <p:txBody>
          <a:bodyPr/>
          <a:lstStyle/>
          <a:p>
            <a:fld id="{4A2D56B6-92D4-4808-8D69-14495B61CE7A}" type="slidenum">
              <a:rPr lang="en-US" smtClean="0"/>
              <a:pPr/>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69010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6DF2987-9F8D-4568-8B06-FC4A29C00E1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4695138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5DA03D7-9940-471E-B53B-9E2DE3B821B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4844102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3E972BF-F849-4E05-BD39-5F71E8354C1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7364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F3E0CD2-0376-4E06-AB97-9593AC1CB37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739196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lt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059E1543-443D-4011-883D-5A3C7301FB0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045992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C853C2A-1629-4144-8705-04F9452ACB6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6573055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lt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6FFCF51B-66CA-4307-8699-147FB74D90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853821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3FC7D4-0833-4BE4-98AE-16CDC1AA134F}"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EC6AF-AB73-4E8B-9CEA-C83E27650FB5}" type="slidenum">
              <a:rPr lang="en-US" smtClean="0"/>
              <a:t>‹#›</a:t>
            </a:fld>
            <a:endParaRPr lang="en-US"/>
          </a:p>
        </p:txBody>
      </p:sp>
    </p:spTree>
    <p:extLst>
      <p:ext uri="{BB962C8B-B14F-4D97-AF65-F5344CB8AC3E}">
        <p14:creationId xmlns:p14="http://schemas.microsoft.com/office/powerpoint/2010/main" val="19947642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AB24F1D-1AE6-4F3C-A308-F11D9F4688F5}"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6097832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D6C8FAEA-73D7-4582-AD98-E1E6892FABAC}"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5412538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D4B21BF-5853-4AC0-B05C-B85A13CF3013}"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7176782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037C39B-0A70-4C82-A817-3DDD1E29D6D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1357455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51DEABC-D766-4322-8E78-B830FAE35C72}" type="datetime4">
              <a:rPr lang="en-US" smtClean="0"/>
              <a:pPr/>
              <a:t>December 31, 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F38DF745-7D3F-47F4-83A3-874385CFAA69}" type="slidenum">
              <a:rPr lang="en-US" smtClean="0"/>
              <a:pPr/>
              <a:t>‹#›</a:t>
            </a:fld>
            <a:endParaRPr lang="en-US" dirty="0"/>
          </a:p>
        </p:txBody>
      </p:sp>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34454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pPr/>
              <a:t>12/31/2020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40988029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51663BA-01FC-4367-B6F3-ABB2645D55F1}" type="datetime4">
              <a:rPr lang="en-US" smtClean="0"/>
              <a:pPr/>
              <a:t>December 31, 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F38DF745-7D3F-47F4-83A3-874385CFAA69}" type="slidenum">
              <a:rPr lang="en-US" smtClean="0"/>
              <a:pPr/>
              <a:t>‹#›</a:t>
            </a:fld>
            <a:endParaRPr lang="en-US" dirty="0"/>
          </a:p>
        </p:txBody>
      </p:sp>
    </p:spTree>
    <p:extLst>
      <p:ext uri="{BB962C8B-B14F-4D97-AF65-F5344CB8AC3E}">
        <p14:creationId xmlns:p14="http://schemas.microsoft.com/office/powerpoint/2010/main" val="23088606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pPr/>
              <a:t>12/31/2020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9537211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pPr/>
              <a:t>12/31/2020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9269628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7CC0096-1860-4642-9CD2-0079EA5E7CD1}" type="datetimeFigureOut">
              <a:rPr lang="en-US" smtClean="0"/>
              <a:pPr/>
              <a:t>12/31/2020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662089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3FC7D4-0833-4BE4-98AE-16CDC1AA134F}" type="datetimeFigureOut">
              <a:rPr lang="en-US" smtClean="0"/>
              <a:t>12/31/2020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3EC6AF-AB73-4E8B-9CEA-C83E27650FB5}" type="slidenum">
              <a:rPr lang="en-US" smtClean="0"/>
              <a:t>‹#›</a:t>
            </a:fld>
            <a:endParaRPr lang="en-US"/>
          </a:p>
        </p:txBody>
      </p:sp>
    </p:spTree>
    <p:extLst>
      <p:ext uri="{BB962C8B-B14F-4D97-AF65-F5344CB8AC3E}">
        <p14:creationId xmlns:p14="http://schemas.microsoft.com/office/powerpoint/2010/main" val="208271152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pPr/>
              <a:t>12/31/2020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5345482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7CC0096-1860-4642-9CD2-0079EA5E7CD1}" type="datetimeFigureOut">
              <a:rPr lang="en-US" smtClean="0"/>
              <a:pPr/>
              <a:t>12/31/2020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33126329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12/31/2020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28565247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pPr/>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0559212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37CC0096-1860-4642-9CD2-0079EA5E7CD1}" type="datetimeFigureOut">
              <a:rPr lang="en-US" smtClean="0"/>
              <a:pPr/>
              <a:t>12/31/2020</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82638442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pPr/>
              <a:t>12/31/2020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723742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3FC7D4-0833-4BE4-98AE-16CDC1AA134F}" type="datetimeFigureOut">
              <a:rPr lang="en-US" smtClean="0"/>
              <a:t>12/31/2020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3EC6AF-AB73-4E8B-9CEA-C83E27650FB5}" type="slidenum">
              <a:rPr lang="en-US" smtClean="0"/>
              <a:t>‹#›</a:t>
            </a:fld>
            <a:endParaRPr lang="en-US"/>
          </a:p>
        </p:txBody>
      </p:sp>
    </p:spTree>
    <p:extLst>
      <p:ext uri="{BB962C8B-B14F-4D97-AF65-F5344CB8AC3E}">
        <p14:creationId xmlns:p14="http://schemas.microsoft.com/office/powerpoint/2010/main" val="1202978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3FC7D4-0833-4BE4-98AE-16CDC1AA134F}" type="datetimeFigureOut">
              <a:rPr lang="en-US" smtClean="0"/>
              <a:t>12/31/2020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3EC6AF-AB73-4E8B-9CEA-C83E27650FB5}" type="slidenum">
              <a:rPr lang="en-US" smtClean="0"/>
              <a:t>‹#›</a:t>
            </a:fld>
            <a:endParaRPr lang="en-US"/>
          </a:p>
        </p:txBody>
      </p:sp>
    </p:spTree>
    <p:extLst>
      <p:ext uri="{BB962C8B-B14F-4D97-AF65-F5344CB8AC3E}">
        <p14:creationId xmlns:p14="http://schemas.microsoft.com/office/powerpoint/2010/main" val="801881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3FC7D4-0833-4BE4-98AE-16CDC1AA134F}" type="datetimeFigureOut">
              <a:rPr lang="en-US" smtClean="0"/>
              <a:t>12/31/2020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3EC6AF-AB73-4E8B-9CEA-C83E27650FB5}" type="slidenum">
              <a:rPr lang="en-US" smtClean="0"/>
              <a:t>‹#›</a:t>
            </a:fld>
            <a:endParaRPr lang="en-US"/>
          </a:p>
        </p:txBody>
      </p:sp>
    </p:spTree>
    <p:extLst>
      <p:ext uri="{BB962C8B-B14F-4D97-AF65-F5344CB8AC3E}">
        <p14:creationId xmlns:p14="http://schemas.microsoft.com/office/powerpoint/2010/main" val="40872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3FC7D4-0833-4BE4-98AE-16CDC1AA134F}" type="datetimeFigureOut">
              <a:rPr lang="en-US" smtClean="0"/>
              <a:t>12/31/2020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3EC6AF-AB73-4E8B-9CEA-C83E27650FB5}" type="slidenum">
              <a:rPr lang="en-US" smtClean="0"/>
              <a:t>‹#›</a:t>
            </a:fld>
            <a:endParaRPr lang="en-US"/>
          </a:p>
        </p:txBody>
      </p:sp>
    </p:spTree>
    <p:extLst>
      <p:ext uri="{BB962C8B-B14F-4D97-AF65-F5344CB8AC3E}">
        <p14:creationId xmlns:p14="http://schemas.microsoft.com/office/powerpoint/2010/main" val="2977480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3FC7D4-0833-4BE4-98AE-16CDC1AA134F}" type="datetimeFigureOut">
              <a:rPr lang="en-US" smtClean="0"/>
              <a:t>12/31/2020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3EC6AF-AB73-4E8B-9CEA-C83E27650FB5}" type="slidenum">
              <a:rPr lang="en-US" smtClean="0"/>
              <a:t>‹#›</a:t>
            </a:fld>
            <a:endParaRPr lang="en-US"/>
          </a:p>
        </p:txBody>
      </p:sp>
    </p:spTree>
    <p:extLst>
      <p:ext uri="{BB962C8B-B14F-4D97-AF65-F5344CB8AC3E}">
        <p14:creationId xmlns:p14="http://schemas.microsoft.com/office/powerpoint/2010/main" val="334077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3FC7D4-0833-4BE4-98AE-16CDC1AA134F}" type="datetimeFigureOut">
              <a:rPr lang="en-US" smtClean="0"/>
              <a:t>12/31/2020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3EC6AF-AB73-4E8B-9CEA-C83E27650FB5}" type="slidenum">
              <a:rPr lang="en-US" smtClean="0"/>
              <a:t>‹#›</a:t>
            </a:fld>
            <a:endParaRPr lang="en-US"/>
          </a:p>
        </p:txBody>
      </p:sp>
    </p:spTree>
    <p:extLst>
      <p:ext uri="{BB962C8B-B14F-4D97-AF65-F5344CB8AC3E}">
        <p14:creationId xmlns:p14="http://schemas.microsoft.com/office/powerpoint/2010/main" val="2768875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9"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30"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A954597-8B1A-4E43-804A-2103F2292FFA}" type="datetime1">
              <a:rPr lang="en-US" smtClean="0"/>
              <a:pPr/>
              <a:t>12/31/2020</a:t>
            </a:fld>
            <a:endParaRPr lang="en-US"/>
          </a:p>
        </p:txBody>
      </p:sp>
      <p:sp>
        <p:nvSpPr>
          <p:cNvPr id="5" name="Footer Placeholder 4"/>
          <p:cNvSpPr>
            <a:spLocks noGrp="1"/>
          </p:cNvSpPr>
          <p:nvPr>
            <p:ph type="ftr" sz="quarter" idx="3"/>
          </p:nvPr>
        </p:nvSpPr>
        <p:spPr>
          <a:xfrm>
            <a:off x="4842933"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Free PowerPoint Template from www.brainybetty.com</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001253B-C8D4-4583-8476-D61A7F341CD4}" type="slidenum">
              <a:rPr lang="en-US" smtClean="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9811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ltLang="en-US">
              <a:solidFill>
                <a:srgbClr val="000000"/>
              </a:solidFill>
            </a:endParaRP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ltLang="en-US">
              <a:solidFill>
                <a:srgbClr val="000000"/>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956BBEB1-323C-461E-97B2-1F28EA6E0340}" type="slidenum">
              <a:rPr lang="en-US" altLang="en-US">
                <a:solidFill>
                  <a:srgbClr val="000000"/>
                </a:solidFill>
              </a:rPr>
              <a:pPr fontAlgn="base">
                <a:spcBef>
                  <a:spcPct val="0"/>
                </a:spcBef>
                <a:spcAft>
                  <a:spcPct val="0"/>
                </a:spcAft>
              </a:pPr>
              <a:t>‹#›</a:t>
            </a:fld>
            <a:endParaRPr lang="en-US" altLang="en-US">
              <a:solidFill>
                <a:srgbClr val="000000"/>
              </a:solidFill>
            </a:endParaRPr>
          </a:p>
        </p:txBody>
      </p:sp>
    </p:spTree>
    <p:extLst>
      <p:ext uri="{BB962C8B-B14F-4D97-AF65-F5344CB8AC3E}">
        <p14:creationId xmlns:p14="http://schemas.microsoft.com/office/powerpoint/2010/main" val="29213537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7CC0096-1860-4642-9CD2-0079EA5E7CD1}" type="datetimeFigureOut">
              <a:rPr lang="en-US" smtClean="0"/>
              <a:pPr/>
              <a:t>12/31/2020</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E31375A4-56A4-47D6-9801-1991572033F7}"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781643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killsyouneed.com/learn/critical-reading.html" TargetMode="External"/><Relationship Id="rId2" Type="http://schemas.openxmlformats.org/officeDocument/2006/relationships/hyperlink" Target="https://www2.southeastern.edu/Academics/Faculty/elejeune/critique.ht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701493"/>
          </a:xfrm>
        </p:spPr>
        <p:txBody>
          <a:bodyPr/>
          <a:lstStyle/>
          <a:p>
            <a:r>
              <a:rPr lang="en-US" b="1" dirty="0" smtClean="0">
                <a:latin typeface="Times New Roman" panose="02020603050405020304" pitchFamily="18" charset="0"/>
                <a:cs typeface="Times New Roman" panose="02020603050405020304" pitchFamily="18" charset="0"/>
              </a:rPr>
              <a:t>PARAGRAPH WRITING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5028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1600200" y="152400"/>
            <a:ext cx="9067800" cy="6705600"/>
          </a:xfrm>
        </p:spPr>
        <p:txBody>
          <a:bodyPr/>
          <a:lstStyle/>
          <a:p>
            <a:pPr marL="0" indent="0" algn="just">
              <a:spcBef>
                <a:spcPct val="0"/>
              </a:spcBef>
              <a:buNone/>
            </a:pPr>
            <a:r>
              <a:rPr lang="en-US" altLang="en-US" sz="1900">
                <a:latin typeface="Times New Roman" panose="02020603050405020304" pitchFamily="18" charset="0"/>
                <a:cs typeface="Times New Roman" panose="02020603050405020304" pitchFamily="18" charset="0"/>
              </a:rPr>
              <a:t>Subject: Suggestions for English Language Lab</a:t>
            </a:r>
          </a:p>
          <a:p>
            <a:pPr marL="0" indent="0" algn="just">
              <a:spcBef>
                <a:spcPct val="0"/>
              </a:spcBef>
              <a:buNone/>
            </a:pPr>
            <a:r>
              <a:rPr lang="en-US" altLang="en-US" sz="1900">
                <a:latin typeface="Times New Roman" panose="02020603050405020304" pitchFamily="18" charset="0"/>
                <a:cs typeface="Times New Roman" panose="02020603050405020304" pitchFamily="18" charset="0"/>
              </a:rPr>
              <a:t>Dear Mr. Rizwan: </a:t>
            </a:r>
            <a:r>
              <a:rPr lang="en-US" altLang="en-US" sz="1900" b="1">
                <a:latin typeface="Times New Roman" panose="02020603050405020304" pitchFamily="18" charset="0"/>
                <a:cs typeface="Times New Roman" panose="02020603050405020304" pitchFamily="18" charset="0"/>
              </a:rPr>
              <a:t>(Salutation-Last Name)</a:t>
            </a:r>
          </a:p>
          <a:p>
            <a:pPr marL="0" indent="0" algn="just">
              <a:spcBef>
                <a:spcPct val="0"/>
              </a:spcBef>
              <a:buNone/>
            </a:pPr>
            <a:endParaRPr lang="en-US" altLang="en-US" sz="1900">
              <a:latin typeface="Times New Roman" panose="02020603050405020304" pitchFamily="18" charset="0"/>
              <a:cs typeface="Times New Roman" panose="02020603050405020304" pitchFamily="18" charset="0"/>
            </a:endParaRPr>
          </a:p>
          <a:p>
            <a:pPr marL="0" indent="0" algn="just">
              <a:spcBef>
                <a:spcPct val="0"/>
              </a:spcBef>
              <a:buNone/>
            </a:pPr>
            <a:r>
              <a:rPr lang="en-US" altLang="en-US" sz="1900">
                <a:latin typeface="Times New Roman" panose="02020603050405020304" pitchFamily="18" charset="0"/>
                <a:cs typeface="Times New Roman" panose="02020603050405020304" pitchFamily="18" charset="0"/>
              </a:rPr>
              <a:t>I am writing this email to suggest different strategies that can be adapted in English lab sessions for better learning of language and communication skills. (</a:t>
            </a:r>
            <a:r>
              <a:rPr lang="en-US" altLang="en-US" sz="1900" b="1">
                <a:latin typeface="Times New Roman" panose="02020603050405020304" pitchFamily="18" charset="0"/>
                <a:cs typeface="Times New Roman" panose="02020603050405020304" pitchFamily="18" charset="0"/>
              </a:rPr>
              <a:t>Purpose</a:t>
            </a:r>
            <a:r>
              <a:rPr lang="en-US" altLang="en-US" sz="1900">
                <a:latin typeface="Times New Roman" panose="02020603050405020304" pitchFamily="18" charset="0"/>
                <a:cs typeface="Times New Roman" panose="02020603050405020304" pitchFamily="18" charset="0"/>
              </a:rPr>
              <a:t>).</a:t>
            </a:r>
          </a:p>
          <a:p>
            <a:pPr marL="0" indent="0" algn="just">
              <a:spcBef>
                <a:spcPct val="0"/>
              </a:spcBef>
              <a:buNone/>
            </a:pPr>
            <a:endParaRPr lang="en-US" altLang="en-US" sz="1900">
              <a:latin typeface="Times New Roman" panose="02020603050405020304" pitchFamily="18" charset="0"/>
              <a:cs typeface="Times New Roman" panose="02020603050405020304" pitchFamily="18" charset="0"/>
            </a:endParaRPr>
          </a:p>
          <a:p>
            <a:pPr marL="0" indent="0" algn="just">
              <a:spcBef>
                <a:spcPct val="0"/>
              </a:spcBef>
              <a:buNone/>
            </a:pPr>
            <a:r>
              <a:rPr lang="en-US" altLang="en-US" sz="1900">
                <a:latin typeface="Times New Roman" panose="02020603050405020304" pitchFamily="18" charset="0"/>
                <a:cs typeface="Times New Roman" panose="02020603050405020304" pitchFamily="18" charset="0"/>
              </a:rPr>
              <a:t>English lab sessions have been very helpful from the beginning of semester. All the new things and concepts that we learn in the course become easy, because in lab sessions we get an opportunity to implement them practically. However, all the students do not belong to a common background, therefore it gets difficult for some students to adapt to such high level English course very quickly</a:t>
            </a:r>
            <a:r>
              <a:rPr lang="en-US" altLang="en-US" sz="1900" b="1">
                <a:latin typeface="Times New Roman" panose="02020603050405020304" pitchFamily="18" charset="0"/>
                <a:cs typeface="Times New Roman" panose="02020603050405020304" pitchFamily="18" charset="0"/>
              </a:rPr>
              <a:t>. (Reasons)</a:t>
            </a:r>
          </a:p>
          <a:p>
            <a:pPr marL="0" indent="0" algn="just">
              <a:buNone/>
            </a:pPr>
            <a:endParaRPr lang="en-US" altLang="en-US" sz="1900" b="1">
              <a:latin typeface="Times New Roman" panose="02020603050405020304" pitchFamily="18" charset="0"/>
              <a:cs typeface="Times New Roman" panose="02020603050405020304" pitchFamily="18" charset="0"/>
            </a:endParaRPr>
          </a:p>
          <a:p>
            <a:pPr marL="0" indent="0" algn="just">
              <a:spcBef>
                <a:spcPct val="0"/>
              </a:spcBef>
              <a:buNone/>
            </a:pPr>
            <a:r>
              <a:rPr lang="en-US" altLang="en-US" sz="1900">
                <a:latin typeface="Times New Roman" panose="02020603050405020304" pitchFamily="18" charset="0"/>
                <a:cs typeface="Times New Roman" panose="02020603050405020304" pitchFamily="18" charset="0"/>
              </a:rPr>
              <a:t>Therefore, it is suggested to give more time so that students can understand the concept more thoroughly, and hence be able to meet the difficulty criteria. It is also proposed to provide guidelines for preparing PowerPoint slides for formal presentations</a:t>
            </a:r>
            <a:r>
              <a:rPr lang="en-US" altLang="en-US" sz="1900" b="1">
                <a:latin typeface="Times New Roman" panose="02020603050405020304" pitchFamily="18" charset="0"/>
                <a:cs typeface="Times New Roman" panose="02020603050405020304" pitchFamily="18" charset="0"/>
              </a:rPr>
              <a:t>. (Action/request)</a:t>
            </a:r>
          </a:p>
          <a:p>
            <a:pPr marL="0" indent="0" algn="just">
              <a:buNone/>
            </a:pPr>
            <a:endParaRPr lang="en-US" altLang="en-US" sz="1900">
              <a:latin typeface="Times New Roman" panose="02020603050405020304" pitchFamily="18" charset="0"/>
              <a:cs typeface="Times New Roman" panose="02020603050405020304" pitchFamily="18" charset="0"/>
            </a:endParaRPr>
          </a:p>
          <a:p>
            <a:pPr marL="0" indent="0" algn="just">
              <a:spcBef>
                <a:spcPct val="0"/>
              </a:spcBef>
              <a:buNone/>
            </a:pPr>
            <a:r>
              <a:rPr lang="en-US" altLang="en-US" sz="1900">
                <a:latin typeface="Times New Roman" panose="02020603050405020304" pitchFamily="18" charset="0"/>
                <a:cs typeface="Times New Roman" panose="02020603050405020304" pitchFamily="18" charset="0"/>
              </a:rPr>
              <a:t>Thank you for your time, I hope you will find these suggestions worth adopting. </a:t>
            </a:r>
            <a:r>
              <a:rPr lang="en-US" altLang="en-US" sz="1900" b="1">
                <a:latin typeface="Times New Roman" panose="02020603050405020304" pitchFamily="18" charset="0"/>
                <a:cs typeface="Times New Roman" panose="02020603050405020304" pitchFamily="18" charset="0"/>
              </a:rPr>
              <a:t>(Closing)</a:t>
            </a:r>
          </a:p>
          <a:p>
            <a:pPr marL="0" indent="0" algn="just">
              <a:lnSpc>
                <a:spcPct val="150000"/>
              </a:lnSpc>
              <a:buNone/>
            </a:pPr>
            <a:r>
              <a:rPr lang="en-US" altLang="en-US" sz="1900">
                <a:latin typeface="Times New Roman" panose="02020603050405020304" pitchFamily="18" charset="0"/>
                <a:cs typeface="Times New Roman" panose="02020603050405020304" pitchFamily="18" charset="0"/>
              </a:rPr>
              <a:t>Regards</a:t>
            </a:r>
          </a:p>
          <a:p>
            <a:pPr marL="0" indent="0" algn="just">
              <a:spcBef>
                <a:spcPct val="0"/>
              </a:spcBef>
              <a:buNone/>
            </a:pPr>
            <a:r>
              <a:rPr lang="en-US" altLang="en-US" sz="1900">
                <a:latin typeface="Times New Roman" panose="02020603050405020304" pitchFamily="18" charset="0"/>
                <a:cs typeface="Times New Roman" panose="02020603050405020304" pitchFamily="18" charset="0"/>
              </a:rPr>
              <a:t>XYZ</a:t>
            </a:r>
          </a:p>
          <a:p>
            <a:pPr marL="0" indent="0" algn="just">
              <a:spcBef>
                <a:spcPct val="0"/>
              </a:spcBef>
              <a:buNone/>
            </a:pPr>
            <a:r>
              <a:rPr lang="en-US" altLang="en-US" sz="1900">
                <a:latin typeface="Times New Roman" panose="02020603050405020304" pitchFamily="18" charset="0"/>
                <a:cs typeface="Times New Roman" panose="02020603050405020304" pitchFamily="18" charset="0"/>
              </a:rPr>
              <a:t>Contact:</a:t>
            </a:r>
            <a:r>
              <a:rPr lang="en-US" altLang="en-US" sz="2000">
                <a:latin typeface="Times New Roman" panose="02020603050405020304" pitchFamily="18" charset="0"/>
                <a:cs typeface="Times New Roman" panose="02020603050405020304" pitchFamily="18" charset="0"/>
              </a:rPr>
              <a:t> </a:t>
            </a:r>
          </a:p>
          <a:p>
            <a:pPr marL="0" indent="0" algn="just">
              <a:buNone/>
            </a:pPr>
            <a:endParaRPr lang="en-US" altLang="en-US"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35256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CRITICAL ANALYSIS </a:t>
            </a:r>
            <a:endParaRPr lang="en-US" dirty="0"/>
          </a:p>
        </p:txBody>
      </p:sp>
      <p:sp>
        <p:nvSpPr>
          <p:cNvPr id="3" name="Subtitle 2"/>
          <p:cNvSpPr>
            <a:spLocks noGrp="1"/>
          </p:cNvSpPr>
          <p:nvPr>
            <p:ph type="subTitle" idx="1"/>
          </p:nvPr>
        </p:nvSpPr>
        <p:spPr>
          <a:xfrm>
            <a:off x="235527" y="4779818"/>
            <a:ext cx="11804073" cy="1676400"/>
          </a:xfrm>
        </p:spPr>
        <p:txBody>
          <a:bodyPr/>
          <a:lstStyle/>
          <a:p>
            <a:pPr algn="l"/>
            <a:r>
              <a:rPr lang="en-US" dirty="0" smtClean="0">
                <a:solidFill>
                  <a:schemeClr val="bg1"/>
                </a:solidFill>
                <a:hlinkClick r:id="rId2"/>
              </a:rPr>
              <a:t>Reading strategies </a:t>
            </a:r>
          </a:p>
          <a:p>
            <a:pPr algn="l"/>
            <a:r>
              <a:rPr lang="en-US" dirty="0" smtClean="0">
                <a:hlinkClick r:id="rId2"/>
              </a:rPr>
              <a:t>https</a:t>
            </a:r>
            <a:r>
              <a:rPr lang="en-US" dirty="0">
                <a:hlinkClick r:id="rId2"/>
              </a:rPr>
              <a:t>://</a:t>
            </a:r>
            <a:r>
              <a:rPr lang="en-US" dirty="0" smtClean="0">
                <a:hlinkClick r:id="rId2"/>
              </a:rPr>
              <a:t>www2.southeastern.edu/Academics/Faculty/elejeune/critique.htm</a:t>
            </a:r>
            <a:r>
              <a:rPr lang="en-US" dirty="0" smtClean="0"/>
              <a:t> </a:t>
            </a:r>
          </a:p>
          <a:p>
            <a:pPr algn="l"/>
            <a:r>
              <a:rPr lang="en-US" dirty="0">
                <a:hlinkClick r:id="rId3"/>
              </a:rPr>
              <a:t>https://</a:t>
            </a:r>
            <a:r>
              <a:rPr lang="en-US" dirty="0" smtClean="0">
                <a:hlinkClick r:id="rId3"/>
              </a:rPr>
              <a:t>www.skillsyouneed.com/learn/critical-reading.html</a:t>
            </a:r>
            <a:r>
              <a:rPr lang="en-US" dirty="0" smtClean="0"/>
              <a:t> </a:t>
            </a:r>
            <a:endParaRPr lang="en-US" dirty="0"/>
          </a:p>
        </p:txBody>
      </p:sp>
    </p:spTree>
    <p:extLst>
      <p:ext uri="{BB962C8B-B14F-4D97-AF65-F5344CB8AC3E}">
        <p14:creationId xmlns:p14="http://schemas.microsoft.com/office/powerpoint/2010/main" val="18426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9182"/>
            <a:ext cx="12192000" cy="6748818"/>
          </a:xfrm>
        </p:spPr>
        <p:txBody>
          <a:bodyPr>
            <a:noAutofit/>
          </a:bodyPr>
          <a:lstStyle/>
          <a:p>
            <a:r>
              <a:rPr lang="en-US" sz="2200" b="1" dirty="0">
                <a:latin typeface="Times New Roman" panose="02020603050405020304" pitchFamily="18" charset="0"/>
                <a:cs typeface="Times New Roman" panose="02020603050405020304" pitchFamily="18" charset="0"/>
              </a:rPr>
              <a:t>Introduction: </a:t>
            </a:r>
            <a:endParaRPr lang="en-US" sz="22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Detail about the author and his work </a:t>
            </a:r>
          </a:p>
          <a:p>
            <a:pPr lvl="1"/>
            <a:r>
              <a:rPr lang="en-US" dirty="0" smtClean="0">
                <a:latin typeface="Times New Roman" panose="02020603050405020304" pitchFamily="18" charset="0"/>
                <a:cs typeface="Times New Roman" panose="02020603050405020304" pitchFamily="18" charset="0"/>
              </a:rPr>
              <a:t>Summary</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smtClean="0">
                <a:latin typeface="Times New Roman" panose="02020603050405020304" pitchFamily="18" charset="0"/>
                <a:cs typeface="Times New Roman" panose="02020603050405020304" pitchFamily="18" charset="0"/>
                <a:sym typeface="Wingdings" panose="05000000000000000000" pitchFamily="2" charset="2"/>
              </a:rPr>
              <a:t>(Main Ideas)</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Analysis </a:t>
            </a:r>
          </a:p>
          <a:p>
            <a:pPr lvl="2"/>
            <a:r>
              <a:rPr lang="en-US" sz="2400" dirty="0" smtClean="0">
                <a:latin typeface="Times New Roman" panose="02020603050405020304" pitchFamily="18" charset="0"/>
                <a:cs typeface="Times New Roman" panose="02020603050405020304" pitchFamily="18" charset="0"/>
              </a:rPr>
              <a:t>Tone </a:t>
            </a:r>
            <a:endParaRPr lang="en-US" sz="2400" dirty="0">
              <a:latin typeface="Times New Roman" panose="02020603050405020304" pitchFamily="18" charset="0"/>
              <a:cs typeface="Times New Roman" panose="02020603050405020304" pitchFamily="18" charset="0"/>
            </a:endParaRPr>
          </a:p>
          <a:p>
            <a:pPr lvl="2"/>
            <a:r>
              <a:rPr lang="en-US" sz="2400" dirty="0">
                <a:latin typeface="Times New Roman" panose="02020603050405020304" pitchFamily="18" charset="0"/>
                <a:cs typeface="Times New Roman" panose="02020603050405020304" pitchFamily="18" charset="0"/>
              </a:rPr>
              <a:t>Pattern of organization </a:t>
            </a:r>
          </a:p>
          <a:p>
            <a:pPr lvl="2"/>
            <a:r>
              <a:rPr lang="en-US" sz="2400" dirty="0">
                <a:latin typeface="Times New Roman" panose="02020603050405020304" pitchFamily="18" charset="0"/>
                <a:cs typeface="Times New Roman" panose="02020603050405020304" pitchFamily="18" charset="0"/>
              </a:rPr>
              <a:t>Style </a:t>
            </a:r>
          </a:p>
          <a:p>
            <a:pPr lvl="2"/>
            <a:r>
              <a:rPr lang="en-US" sz="2400" dirty="0">
                <a:latin typeface="Times New Roman" panose="02020603050405020304" pitchFamily="18" charset="0"/>
                <a:cs typeface="Times New Roman" panose="02020603050405020304" pitchFamily="18" charset="0"/>
              </a:rPr>
              <a:t>Purpose of the author </a:t>
            </a:r>
          </a:p>
          <a:p>
            <a:pPr lvl="2"/>
            <a:r>
              <a:rPr lang="en-US" sz="2400" dirty="0">
                <a:latin typeface="Times New Roman" panose="02020603050405020304" pitchFamily="18" charset="0"/>
                <a:cs typeface="Times New Roman" panose="02020603050405020304" pitchFamily="18" charset="0"/>
              </a:rPr>
              <a:t>Main idea major details </a:t>
            </a:r>
          </a:p>
          <a:p>
            <a:pPr lvl="2"/>
            <a:r>
              <a:rPr lang="en-US" sz="2400" dirty="0" smtClean="0">
                <a:latin typeface="Times New Roman" panose="02020603050405020304" pitchFamily="18" charset="0"/>
                <a:cs typeface="Times New Roman" panose="02020603050405020304" pitchFamily="18" charset="0"/>
              </a:rPr>
              <a:t>Negative </a:t>
            </a:r>
            <a:r>
              <a:rPr lang="en-US" sz="2400" dirty="0">
                <a:latin typeface="Times New Roman" panose="02020603050405020304" pitchFamily="18" charset="0"/>
                <a:cs typeface="Times New Roman" panose="02020603050405020304" pitchFamily="18" charset="0"/>
              </a:rPr>
              <a:t>and positive points </a:t>
            </a:r>
            <a:endParaRPr lang="en-US" sz="2400" dirty="0" smtClean="0">
              <a:latin typeface="Times New Roman" panose="02020603050405020304" pitchFamily="18" charset="0"/>
              <a:cs typeface="Times New Roman" panose="02020603050405020304" pitchFamily="18" charset="0"/>
            </a:endParaRPr>
          </a:p>
          <a:p>
            <a:pPr lvl="2"/>
            <a:r>
              <a:rPr lang="en-US" sz="2400" dirty="0" smtClean="0">
                <a:latin typeface="Times New Roman" panose="02020603050405020304" pitchFamily="18" charset="0"/>
                <a:cs typeface="Times New Roman" panose="02020603050405020304" pitchFamily="18" charset="0"/>
              </a:rPr>
              <a:t>Topic relevance</a:t>
            </a:r>
          </a:p>
          <a:p>
            <a:pPr lvl="2"/>
            <a:r>
              <a:rPr lang="en-US" sz="2400" dirty="0">
                <a:latin typeface="Times New Roman" panose="02020603050405020304" pitchFamily="18" charset="0"/>
                <a:cs typeface="Times New Roman" panose="02020603050405020304" pitchFamily="18" charset="0"/>
              </a:rPr>
              <a:t>Discussion of appeal to a </a:t>
            </a:r>
            <a:r>
              <a:rPr lang="en-US" sz="2400" dirty="0" smtClean="0">
                <a:latin typeface="Times New Roman" panose="02020603050405020304" pitchFamily="18" charset="0"/>
                <a:cs typeface="Times New Roman" panose="02020603050405020304" pitchFamily="18" charset="0"/>
              </a:rPr>
              <a:t>particular audience</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Conclusion </a:t>
            </a:r>
            <a:endParaRPr lang="en-US" sz="2400" dirty="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Opinion</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Summary of the analysis </a:t>
            </a:r>
            <a:endParaRPr lang="en-US" dirty="0" smtClean="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The significance of the </a:t>
            </a:r>
            <a:r>
              <a:rPr lang="en-US" dirty="0" smtClean="0">
                <a:latin typeface="Times New Roman" panose="02020603050405020304" pitchFamily="18" charset="0"/>
                <a:cs typeface="Times New Roman" panose="02020603050405020304" pitchFamily="18" charset="0"/>
              </a:rPr>
              <a:t>essay/article &amp; Is </a:t>
            </a:r>
            <a:r>
              <a:rPr lang="en-US" dirty="0">
                <a:latin typeface="Times New Roman" panose="02020603050405020304" pitchFamily="18" charset="0"/>
                <a:cs typeface="Times New Roman" panose="02020603050405020304" pitchFamily="18" charset="0"/>
              </a:rPr>
              <a:t>it relevant?</a:t>
            </a:r>
          </a:p>
        </p:txBody>
      </p:sp>
      <p:sp>
        <p:nvSpPr>
          <p:cNvPr id="4" name="Right Brace 3"/>
          <p:cNvSpPr/>
          <p:nvPr/>
        </p:nvSpPr>
        <p:spPr>
          <a:xfrm>
            <a:off x="6714697" y="337782"/>
            <a:ext cx="1201003" cy="6291618"/>
          </a:xfrm>
          <a:prstGeom prst="rightBrac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8091030" y="3256125"/>
            <a:ext cx="3976255" cy="707886"/>
          </a:xfrm>
          <a:prstGeom prst="rect">
            <a:avLst/>
          </a:prstGeom>
          <a:noFill/>
        </p:spPr>
        <p:txBody>
          <a:bodyPr wrap="square" rtlCol="0">
            <a:spAutoFit/>
          </a:bodyPr>
          <a:lstStyle/>
          <a:p>
            <a:r>
              <a:rPr lang="en-US" sz="2200" b="1" dirty="0" smtClean="0">
                <a:latin typeface="Times New Roman" panose="02020603050405020304" pitchFamily="18" charset="0"/>
                <a:cs typeface="Times New Roman" panose="02020603050405020304" pitchFamily="18" charset="0"/>
              </a:rPr>
              <a:t>Template for Critical Analysis</a:t>
            </a:r>
            <a:endParaRPr lang="en-US" sz="2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730389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anose="02020603050405020304" pitchFamily="18" charset="0"/>
                <a:cs typeface="Times New Roman" panose="02020603050405020304" pitchFamily="18" charset="0"/>
              </a:rPr>
              <a:t>EXPOSITORY ESSAY </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26095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9362" y="1600201"/>
            <a:ext cx="8534400" cy="4401205"/>
          </a:xfrm>
          <a:prstGeom prst="rect">
            <a:avLst/>
          </a:prstGeom>
        </p:spPr>
        <p:txBody>
          <a:bodyPr wrap="square">
            <a:spAutoFit/>
          </a:bodyPr>
          <a:lstStyle/>
          <a:p>
            <a:r>
              <a:rPr lang="en-US" sz="2800" b="1" dirty="0"/>
              <a:t>Step 1: </a:t>
            </a:r>
            <a:r>
              <a:rPr lang="en-US" sz="2800" dirty="0"/>
              <a:t>Grab you readers attention with a general statement about your topic. This is the </a:t>
            </a:r>
            <a:r>
              <a:rPr lang="en-US" sz="2800" b="1" dirty="0"/>
              <a:t>HOOK</a:t>
            </a:r>
            <a:r>
              <a:rPr lang="en-US" sz="2800" dirty="0"/>
              <a:t>.</a:t>
            </a:r>
          </a:p>
          <a:p>
            <a:endParaRPr lang="en-US" sz="2800" dirty="0"/>
          </a:p>
          <a:p>
            <a:r>
              <a:rPr lang="en-US" sz="2800" b="1" dirty="0"/>
              <a:t>Step 2: Briefly explain </a:t>
            </a:r>
            <a:r>
              <a:rPr lang="en-US" sz="2800" dirty="0"/>
              <a:t>in 2‐5 sentences what the essay will be about by providing relevant background information.</a:t>
            </a:r>
          </a:p>
          <a:p>
            <a:endParaRPr lang="en-US" sz="2800" dirty="0"/>
          </a:p>
          <a:p>
            <a:r>
              <a:rPr lang="en-US" sz="2800" b="1" dirty="0"/>
              <a:t>Step 3: </a:t>
            </a:r>
            <a:r>
              <a:rPr lang="en-US" sz="2800" dirty="0"/>
              <a:t>End your introduction with a </a:t>
            </a:r>
            <a:r>
              <a:rPr lang="en-US" sz="2800" b="1" dirty="0"/>
              <a:t>strong thesis statement </a:t>
            </a:r>
            <a:r>
              <a:rPr lang="en-US" sz="2800" dirty="0"/>
              <a:t>that tells your reader what you intend to </a:t>
            </a:r>
            <a:r>
              <a:rPr lang="en-US" sz="2800" b="1" dirty="0"/>
              <a:t>prove </a:t>
            </a:r>
            <a:r>
              <a:rPr lang="en-US" sz="2800" dirty="0"/>
              <a:t>to him or her about your topic.</a:t>
            </a:r>
          </a:p>
        </p:txBody>
      </p:sp>
      <p:sp>
        <p:nvSpPr>
          <p:cNvPr id="3" name="TextBox 2"/>
          <p:cNvSpPr txBox="1"/>
          <p:nvPr/>
        </p:nvSpPr>
        <p:spPr>
          <a:xfrm>
            <a:off x="1828800" y="551766"/>
            <a:ext cx="8534400" cy="646331"/>
          </a:xfrm>
          <a:prstGeom prst="rect">
            <a:avLst/>
          </a:prstGeom>
          <a:noFill/>
        </p:spPr>
        <p:txBody>
          <a:bodyPr wrap="square" rtlCol="0">
            <a:spAutoFit/>
          </a:bodyPr>
          <a:lstStyle/>
          <a:p>
            <a:pPr algn="ctr"/>
            <a:r>
              <a:rPr lang="en-US" sz="3600" dirty="0"/>
              <a:t>The 3 Steps to Writing Your Introduction</a:t>
            </a:r>
          </a:p>
        </p:txBody>
      </p:sp>
    </p:spTree>
    <p:extLst>
      <p:ext uri="{BB962C8B-B14F-4D97-AF65-F5344CB8AC3E}">
        <p14:creationId xmlns:p14="http://schemas.microsoft.com/office/powerpoint/2010/main" val="3607370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1683946" y="86916"/>
            <a:ext cx="8831655" cy="646331"/>
          </a:xfrm>
          <a:prstGeom prst="rect">
            <a:avLst/>
          </a:prstGeom>
          <a:noFill/>
        </p:spPr>
        <p:txBody>
          <a:bodyPr wrap="square" rtlCol="0">
            <a:spAutoFit/>
          </a:bodyPr>
          <a:lstStyle/>
          <a:p>
            <a:pPr algn="ctr"/>
            <a:r>
              <a:rPr lang="en-US" sz="3600" dirty="0" smtClean="0"/>
              <a:t>Model </a:t>
            </a:r>
            <a:r>
              <a:rPr lang="en-US" sz="3600" dirty="0"/>
              <a:t>Introduction Paragraph</a:t>
            </a:r>
          </a:p>
        </p:txBody>
      </p:sp>
      <p:sp>
        <p:nvSpPr>
          <p:cNvPr id="3" name="TextBox 2"/>
          <p:cNvSpPr txBox="1"/>
          <p:nvPr/>
        </p:nvSpPr>
        <p:spPr>
          <a:xfrm>
            <a:off x="1676400" y="733246"/>
            <a:ext cx="6186722" cy="6124754"/>
          </a:xfrm>
          <a:prstGeom prst="rect">
            <a:avLst/>
          </a:prstGeom>
          <a:noFill/>
        </p:spPr>
        <p:txBody>
          <a:bodyPr wrap="square" rtlCol="0">
            <a:spAutoFit/>
          </a:bodyPr>
          <a:lstStyle/>
          <a:p>
            <a:r>
              <a:rPr lang="en-US" dirty="0"/>
              <a:t>	</a:t>
            </a:r>
            <a:r>
              <a:rPr lang="en-US" sz="2800" dirty="0">
                <a:solidFill>
                  <a:schemeClr val="tx2"/>
                </a:solidFill>
              </a:rPr>
              <a:t>Imagine the jungle surrounds you and one of the most talented hunters in the world is pursuing you; would you stand your ground? </a:t>
            </a:r>
            <a:r>
              <a:rPr lang="en-US" sz="2800" dirty="0">
                <a:solidFill>
                  <a:srgbClr val="FF0000"/>
                </a:solidFill>
              </a:rPr>
              <a:t>In Richard Connell’s short story “The Most Dangerous Game,” that is exactly what Rainsford does. Stranded on Ship trap Island, Rainsford must play hunter General Zaroff’s game, where Zaroff tries to hunt Rainsford down like an animal.  </a:t>
            </a:r>
            <a:r>
              <a:rPr lang="en-US" sz="2800" dirty="0">
                <a:solidFill>
                  <a:srgbClr val="00B050"/>
                </a:solidFill>
              </a:rPr>
              <a:t>Rainsford is one of the bravest characters in literature because he is not easily frightened, he jumps into the sea, and he defeats Zaroff by outsmarting him. </a:t>
            </a:r>
            <a:endParaRPr lang="en-US" dirty="0">
              <a:solidFill>
                <a:srgbClr val="00B050"/>
              </a:solidFill>
            </a:endParaRPr>
          </a:p>
        </p:txBody>
      </p:sp>
      <p:sp>
        <p:nvSpPr>
          <p:cNvPr id="4" name="TextBox 3"/>
          <p:cNvSpPr txBox="1"/>
          <p:nvPr/>
        </p:nvSpPr>
        <p:spPr>
          <a:xfrm>
            <a:off x="7827672" y="930715"/>
            <a:ext cx="2839676" cy="1200329"/>
          </a:xfrm>
          <a:prstGeom prst="rect">
            <a:avLst/>
          </a:prstGeom>
          <a:noFill/>
        </p:spPr>
        <p:txBody>
          <a:bodyPr wrap="square" rtlCol="0">
            <a:spAutoFit/>
          </a:bodyPr>
          <a:lstStyle/>
          <a:p>
            <a:pPr algn="ctr"/>
            <a:r>
              <a:rPr lang="en-US" sz="3200" dirty="0">
                <a:latin typeface="BodoniMTBlack"/>
              </a:rPr>
              <a:t>Hook</a:t>
            </a:r>
          </a:p>
          <a:p>
            <a:pPr algn="ctr"/>
            <a:endParaRPr lang="en-US" sz="4000" dirty="0"/>
          </a:p>
        </p:txBody>
      </p:sp>
      <p:sp>
        <p:nvSpPr>
          <p:cNvPr id="5" name="TextBox 4"/>
          <p:cNvSpPr txBox="1"/>
          <p:nvPr/>
        </p:nvSpPr>
        <p:spPr>
          <a:xfrm>
            <a:off x="7827673" y="2461799"/>
            <a:ext cx="2839675" cy="1354217"/>
          </a:xfrm>
          <a:prstGeom prst="rect">
            <a:avLst/>
          </a:prstGeom>
          <a:noFill/>
        </p:spPr>
        <p:txBody>
          <a:bodyPr wrap="square" rtlCol="0">
            <a:spAutoFit/>
          </a:bodyPr>
          <a:lstStyle/>
          <a:p>
            <a:pPr algn="ctr"/>
            <a:r>
              <a:rPr lang="en-US" sz="3200" dirty="0">
                <a:latin typeface="BodoniMTBlack"/>
              </a:rPr>
              <a:t>Brief Explanation</a:t>
            </a:r>
          </a:p>
          <a:p>
            <a:pPr algn="ctr"/>
            <a:r>
              <a:rPr lang="en-US" dirty="0">
                <a:latin typeface="BodoniMTBlack"/>
              </a:rPr>
              <a:t>(Leads into thesis)</a:t>
            </a:r>
            <a:endParaRPr lang="en-US" dirty="0"/>
          </a:p>
        </p:txBody>
      </p:sp>
      <p:sp>
        <p:nvSpPr>
          <p:cNvPr id="6" name="TextBox 5"/>
          <p:cNvSpPr txBox="1"/>
          <p:nvPr/>
        </p:nvSpPr>
        <p:spPr>
          <a:xfrm>
            <a:off x="7863122" y="5010812"/>
            <a:ext cx="2804226" cy="1323439"/>
          </a:xfrm>
          <a:prstGeom prst="rect">
            <a:avLst/>
          </a:prstGeom>
          <a:noFill/>
        </p:spPr>
        <p:txBody>
          <a:bodyPr wrap="square" rtlCol="0">
            <a:spAutoFit/>
          </a:bodyPr>
          <a:lstStyle/>
          <a:p>
            <a:pPr algn="ctr"/>
            <a:r>
              <a:rPr lang="en-US" sz="3200" dirty="0"/>
              <a:t>Thesis</a:t>
            </a:r>
          </a:p>
          <a:p>
            <a:pPr algn="ctr"/>
            <a:r>
              <a:rPr lang="en-US" sz="2400" dirty="0"/>
              <a:t>(What you will be proving)</a:t>
            </a:r>
          </a:p>
        </p:txBody>
      </p:sp>
      <p:sp>
        <p:nvSpPr>
          <p:cNvPr id="7" name="Right Brace 6"/>
          <p:cNvSpPr/>
          <p:nvPr/>
        </p:nvSpPr>
        <p:spPr>
          <a:xfrm>
            <a:off x="7560973" y="841470"/>
            <a:ext cx="533401" cy="12159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8486" y="2057400"/>
            <a:ext cx="54927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8782" y="4648200"/>
            <a:ext cx="54292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9709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981200" y="228600"/>
            <a:ext cx="8229600" cy="762000"/>
          </a:xfrm>
        </p:spPr>
        <p:txBody>
          <a:bodyPr/>
          <a:lstStyle/>
          <a:p>
            <a:r>
              <a:rPr lang="en-US" altLang="en-US" sz="3000" dirty="0">
                <a:solidFill>
                  <a:schemeClr val="tx1"/>
                </a:solidFill>
              </a:rPr>
              <a:t>Cause-Effect Essay</a:t>
            </a:r>
          </a:p>
        </p:txBody>
      </p:sp>
      <p:sp>
        <p:nvSpPr>
          <p:cNvPr id="31747" name="Rectangle 3"/>
          <p:cNvSpPr>
            <a:spLocks noGrp="1" noChangeArrowheads="1"/>
          </p:cNvSpPr>
          <p:nvPr>
            <p:ph type="body" idx="1"/>
          </p:nvPr>
        </p:nvSpPr>
        <p:spPr>
          <a:xfrm>
            <a:off x="3429000" y="1219200"/>
            <a:ext cx="5257800" cy="5410200"/>
          </a:xfrm>
        </p:spPr>
        <p:txBody>
          <a:bodyPr/>
          <a:lstStyle/>
          <a:p>
            <a:endParaRPr lang="en-US" altLang="en-US"/>
          </a:p>
          <a:p>
            <a:endParaRPr lang="en-US" altLang="en-US"/>
          </a:p>
        </p:txBody>
      </p:sp>
      <p:sp>
        <p:nvSpPr>
          <p:cNvPr id="31748" name="Rectangle 4"/>
          <p:cNvSpPr>
            <a:spLocks noChangeArrowheads="1"/>
          </p:cNvSpPr>
          <p:nvPr/>
        </p:nvSpPr>
        <p:spPr bwMode="auto">
          <a:xfrm>
            <a:off x="6003925" y="3048000"/>
            <a:ext cx="184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rtl="1"/>
            <a:endParaRPr lang="en-US" altLang="en-US" sz="4400">
              <a:solidFill>
                <a:srgbClr val="000000"/>
              </a:solidFill>
              <a:latin typeface="Times New Roman" pitchFamily="18" charset="0"/>
            </a:endParaRPr>
          </a:p>
        </p:txBody>
      </p:sp>
      <p:sp>
        <p:nvSpPr>
          <p:cNvPr id="31749" name="AutoShape 5"/>
          <p:cNvSpPr>
            <a:spLocks noChangeArrowheads="1"/>
          </p:cNvSpPr>
          <p:nvPr/>
        </p:nvSpPr>
        <p:spPr bwMode="auto">
          <a:xfrm>
            <a:off x="4889501" y="1498600"/>
            <a:ext cx="2276475" cy="914400"/>
          </a:xfrm>
          <a:prstGeom prst="downArrowCallout">
            <a:avLst>
              <a:gd name="adj1" fmla="val 62240"/>
              <a:gd name="adj2" fmla="val 62240"/>
              <a:gd name="adj3" fmla="val 16667"/>
              <a:gd name="adj4" fmla="val 66667"/>
            </a:avLst>
          </a:prstGeom>
          <a:solidFill>
            <a:schemeClr val="accent2">
              <a:lumMod val="20000"/>
              <a:lumOff val="80000"/>
            </a:schemeClr>
          </a:solidFill>
          <a:ln>
            <a:noFill/>
          </a:ln>
          <a:effectLst>
            <a:prstShdw prst="shdw17" dist="17961" dir="2700000">
              <a:schemeClr val="accent1">
                <a:gamma/>
                <a:shade val="60000"/>
                <a:invGamma/>
              </a:schemeClr>
            </a:prstShdw>
          </a:effectLst>
        </p:spPr>
        <p:txBody>
          <a:bodyPr wrap="none" anchor="ctr"/>
          <a:lstStyle/>
          <a:p>
            <a:pPr algn="ctr" rtl="1"/>
            <a:r>
              <a:rPr lang="en-US" altLang="en-US" b="1" dirty="0">
                <a:solidFill>
                  <a:srgbClr val="000000"/>
                </a:solidFill>
                <a:latin typeface="Times New Roman"/>
              </a:rPr>
              <a:t>Introduction </a:t>
            </a:r>
          </a:p>
          <a:p>
            <a:pPr algn="ctr" rtl="1"/>
            <a:r>
              <a:rPr lang="en-US" altLang="en-US" dirty="0">
                <a:solidFill>
                  <a:srgbClr val="000000"/>
                </a:solidFill>
                <a:latin typeface="Times New Roman"/>
              </a:rPr>
              <a:t>Introduce the subject</a:t>
            </a:r>
          </a:p>
        </p:txBody>
      </p:sp>
      <p:grpSp>
        <p:nvGrpSpPr>
          <p:cNvPr id="31750" name="Group 6"/>
          <p:cNvGrpSpPr>
            <a:grpSpLocks/>
          </p:cNvGrpSpPr>
          <p:nvPr/>
        </p:nvGrpSpPr>
        <p:grpSpPr bwMode="auto">
          <a:xfrm>
            <a:off x="4495801" y="2514600"/>
            <a:ext cx="3171825" cy="2895600"/>
            <a:chOff x="834" y="1908"/>
            <a:chExt cx="1800" cy="1527"/>
          </a:xfrm>
          <a:solidFill>
            <a:schemeClr val="accent5">
              <a:lumMod val="60000"/>
              <a:lumOff val="40000"/>
            </a:schemeClr>
          </a:solidFill>
        </p:grpSpPr>
        <p:sp>
          <p:nvSpPr>
            <p:cNvPr id="31751" name="AutoShape 7"/>
            <p:cNvSpPr>
              <a:spLocks noChangeArrowheads="1"/>
            </p:cNvSpPr>
            <p:nvPr/>
          </p:nvSpPr>
          <p:spPr bwMode="auto">
            <a:xfrm>
              <a:off x="1326" y="3072"/>
              <a:ext cx="816" cy="363"/>
            </a:xfrm>
            <a:prstGeom prst="downArrow">
              <a:avLst>
                <a:gd name="adj1" fmla="val 50000"/>
                <a:gd name="adj2" fmla="val 25000"/>
              </a:avLst>
            </a:prstGeom>
            <a:grp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solidFill>
                  <a:srgbClr val="000000"/>
                </a:solidFill>
                <a:latin typeface="Times New Roman"/>
              </a:endParaRPr>
            </a:p>
          </p:txBody>
        </p:sp>
        <p:sp>
          <p:nvSpPr>
            <p:cNvPr id="31752" name="Rectangle 8"/>
            <p:cNvSpPr>
              <a:spLocks noChangeArrowheads="1"/>
            </p:cNvSpPr>
            <p:nvPr/>
          </p:nvSpPr>
          <p:spPr bwMode="auto">
            <a:xfrm>
              <a:off x="834" y="1908"/>
              <a:ext cx="1800" cy="1326"/>
            </a:xfrm>
            <a:prstGeom prst="rect">
              <a:avLst/>
            </a:prstGeom>
            <a:grp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solidFill>
                  <a:srgbClr val="000000"/>
                </a:solidFill>
                <a:latin typeface="Times New Roman"/>
              </a:endParaRPr>
            </a:p>
          </p:txBody>
        </p:sp>
        <p:sp>
          <p:nvSpPr>
            <p:cNvPr id="31753" name="Rectangle 9"/>
            <p:cNvSpPr>
              <a:spLocks noChangeArrowheads="1"/>
            </p:cNvSpPr>
            <p:nvPr/>
          </p:nvSpPr>
          <p:spPr bwMode="auto">
            <a:xfrm>
              <a:off x="1527" y="3192"/>
              <a:ext cx="414" cy="12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Times New Roman"/>
              </a:endParaRPr>
            </a:p>
          </p:txBody>
        </p:sp>
      </p:grpSp>
      <p:sp>
        <p:nvSpPr>
          <p:cNvPr id="31754" name="Rectangle 10"/>
          <p:cNvSpPr>
            <a:spLocks noChangeArrowheads="1"/>
          </p:cNvSpPr>
          <p:nvPr/>
        </p:nvSpPr>
        <p:spPr bwMode="auto">
          <a:xfrm>
            <a:off x="4267201" y="2590800"/>
            <a:ext cx="3579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1">
                <a:solidFill>
                  <a:srgbClr val="000000"/>
                </a:solidFill>
                <a:latin typeface="Times New Roman"/>
              </a:rPr>
              <a:t>Body</a:t>
            </a:r>
          </a:p>
          <a:p>
            <a:pPr algn="ctr" rtl="1"/>
            <a:r>
              <a:rPr lang="en-US" altLang="en-US" sz="1400" b="1">
                <a:solidFill>
                  <a:srgbClr val="000000"/>
                </a:solidFill>
                <a:latin typeface="Times New Roman"/>
              </a:rPr>
              <a:t>Describe the cause and its effects</a:t>
            </a:r>
          </a:p>
        </p:txBody>
      </p:sp>
      <p:sp>
        <p:nvSpPr>
          <p:cNvPr id="31755" name="Rectangle 11"/>
          <p:cNvSpPr>
            <a:spLocks noChangeArrowheads="1"/>
          </p:cNvSpPr>
          <p:nvPr/>
        </p:nvSpPr>
        <p:spPr bwMode="auto">
          <a:xfrm>
            <a:off x="5626100" y="3467100"/>
            <a:ext cx="857250" cy="438150"/>
          </a:xfrm>
          <a:prstGeom prst="rect">
            <a:avLst/>
          </a:prstGeom>
          <a:solidFill>
            <a:srgbClr val="00FFFF"/>
          </a:solidFill>
          <a:ln>
            <a:noFill/>
          </a:ln>
          <a:effectLst>
            <a:prstShdw prst="shdw17" dist="17961" dir="2700000">
              <a:srgbClr val="4D4D4D"/>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en-US" altLang="en-US" sz="1600" b="1">
                <a:solidFill>
                  <a:srgbClr val="000000"/>
                </a:solidFill>
                <a:latin typeface="Arial" charset="0"/>
              </a:rPr>
              <a:t>cause</a:t>
            </a:r>
            <a:endParaRPr lang="en-US" altLang="en-US" sz="2400">
              <a:solidFill>
                <a:srgbClr val="000000"/>
              </a:solidFill>
              <a:latin typeface="Times New Roman" pitchFamily="18" charset="0"/>
            </a:endParaRPr>
          </a:p>
        </p:txBody>
      </p:sp>
      <p:sp>
        <p:nvSpPr>
          <p:cNvPr id="31756" name="Line 12"/>
          <p:cNvSpPr>
            <a:spLocks noChangeShapeType="1"/>
          </p:cNvSpPr>
          <p:nvPr/>
        </p:nvSpPr>
        <p:spPr bwMode="auto">
          <a:xfrm flipH="1">
            <a:off x="5334001" y="3962401"/>
            <a:ext cx="314325" cy="352425"/>
          </a:xfrm>
          <a:prstGeom prst="line">
            <a:avLst/>
          </a:prstGeom>
          <a:noFill/>
          <a:ln w="762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Times New Roman"/>
            </a:endParaRPr>
          </a:p>
        </p:txBody>
      </p:sp>
      <p:sp>
        <p:nvSpPr>
          <p:cNvPr id="31757" name="Line 13"/>
          <p:cNvSpPr>
            <a:spLocks noChangeShapeType="1"/>
          </p:cNvSpPr>
          <p:nvPr/>
        </p:nvSpPr>
        <p:spPr bwMode="auto">
          <a:xfrm rot="19188495" flipH="1">
            <a:off x="5943601" y="3987801"/>
            <a:ext cx="257175" cy="301625"/>
          </a:xfrm>
          <a:prstGeom prst="line">
            <a:avLst/>
          </a:prstGeom>
          <a:noFill/>
          <a:ln w="762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Times New Roman"/>
            </a:endParaRPr>
          </a:p>
        </p:txBody>
      </p:sp>
      <p:sp>
        <p:nvSpPr>
          <p:cNvPr id="31758" name="Line 14"/>
          <p:cNvSpPr>
            <a:spLocks noChangeShapeType="1"/>
          </p:cNvSpPr>
          <p:nvPr/>
        </p:nvSpPr>
        <p:spPr bwMode="auto">
          <a:xfrm>
            <a:off x="6502401" y="3962401"/>
            <a:ext cx="314325" cy="352425"/>
          </a:xfrm>
          <a:prstGeom prst="line">
            <a:avLst/>
          </a:prstGeom>
          <a:noFill/>
          <a:ln w="762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Times New Roman"/>
            </a:endParaRPr>
          </a:p>
        </p:txBody>
      </p:sp>
      <p:sp>
        <p:nvSpPr>
          <p:cNvPr id="31759" name="Rectangle 15"/>
          <p:cNvSpPr>
            <a:spLocks noChangeArrowheads="1"/>
          </p:cNvSpPr>
          <p:nvPr/>
        </p:nvSpPr>
        <p:spPr bwMode="auto">
          <a:xfrm>
            <a:off x="4572000" y="4495800"/>
            <a:ext cx="857250" cy="438150"/>
          </a:xfrm>
          <a:prstGeom prst="rect">
            <a:avLst/>
          </a:prstGeom>
          <a:solidFill>
            <a:srgbClr val="00CCFF"/>
          </a:solidFill>
          <a:ln>
            <a:noFill/>
          </a:ln>
          <a:effectLst>
            <a:prstShdw prst="shdw17" dist="17961" dir="2700000">
              <a:srgbClr val="4D4D4D"/>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en-US" altLang="en-US" sz="1600" b="1">
                <a:solidFill>
                  <a:srgbClr val="000000"/>
                </a:solidFill>
                <a:latin typeface="Arial" charset="0"/>
              </a:rPr>
              <a:t>effect</a:t>
            </a:r>
          </a:p>
        </p:txBody>
      </p:sp>
      <p:sp>
        <p:nvSpPr>
          <p:cNvPr id="31760" name="Rectangle 16"/>
          <p:cNvSpPr>
            <a:spLocks noChangeArrowheads="1"/>
          </p:cNvSpPr>
          <p:nvPr/>
        </p:nvSpPr>
        <p:spPr bwMode="auto">
          <a:xfrm>
            <a:off x="5651500" y="4394200"/>
            <a:ext cx="857250" cy="590550"/>
          </a:xfrm>
          <a:prstGeom prst="rect">
            <a:avLst/>
          </a:prstGeom>
          <a:solidFill>
            <a:srgbClr val="00CCFF"/>
          </a:solidFill>
          <a:ln>
            <a:noFill/>
          </a:ln>
          <a:effectLst>
            <a:prstShdw prst="shdw17" dist="17961" dir="2700000">
              <a:srgbClr val="4D4D4D"/>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en-US" altLang="en-US" sz="1600" b="1">
                <a:solidFill>
                  <a:srgbClr val="000000"/>
                </a:solidFill>
                <a:latin typeface="Arial" charset="0"/>
              </a:rPr>
              <a:t>effect</a:t>
            </a:r>
          </a:p>
        </p:txBody>
      </p:sp>
      <p:sp>
        <p:nvSpPr>
          <p:cNvPr id="31761" name="Rectangle 17"/>
          <p:cNvSpPr>
            <a:spLocks noChangeArrowheads="1"/>
          </p:cNvSpPr>
          <p:nvPr/>
        </p:nvSpPr>
        <p:spPr bwMode="auto">
          <a:xfrm>
            <a:off x="6692900" y="4457700"/>
            <a:ext cx="857250" cy="438150"/>
          </a:xfrm>
          <a:prstGeom prst="rect">
            <a:avLst/>
          </a:prstGeom>
          <a:solidFill>
            <a:srgbClr val="00CCFF"/>
          </a:solidFill>
          <a:ln>
            <a:noFill/>
          </a:ln>
          <a:effectLst>
            <a:prstShdw prst="shdw17" dist="17961" dir="2700000">
              <a:srgbClr val="4D4D4D"/>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en-US" altLang="en-US" sz="1600" b="1">
                <a:solidFill>
                  <a:srgbClr val="000000"/>
                </a:solidFill>
                <a:latin typeface="Arial" charset="0"/>
              </a:rPr>
              <a:t>effect</a:t>
            </a:r>
          </a:p>
        </p:txBody>
      </p:sp>
      <p:sp>
        <p:nvSpPr>
          <p:cNvPr id="31762" name="Rectangle 18"/>
          <p:cNvSpPr>
            <a:spLocks noChangeArrowheads="1"/>
          </p:cNvSpPr>
          <p:nvPr/>
        </p:nvSpPr>
        <p:spPr bwMode="auto">
          <a:xfrm>
            <a:off x="4902201" y="5499100"/>
            <a:ext cx="2257425" cy="685800"/>
          </a:xfrm>
          <a:prstGeom prst="rect">
            <a:avLst/>
          </a:prstGeom>
          <a:solidFill>
            <a:schemeClr val="accent2">
              <a:lumMod val="20000"/>
              <a:lumOff val="80000"/>
            </a:schemeClr>
          </a:solidFill>
          <a:ln>
            <a:noFill/>
          </a:ln>
          <a:effectLst>
            <a:prstShdw prst="shdw17" dist="17961" dir="2700000">
              <a:schemeClr val="accent1">
                <a:gamma/>
                <a:shade val="60000"/>
                <a:invGamma/>
              </a:schemeClr>
            </a:prstShdw>
          </a:effectLst>
        </p:spPr>
        <p:txBody>
          <a:bodyPr wrap="none" anchor="ctr"/>
          <a:lstStyle/>
          <a:p>
            <a:pPr algn="ctr" rtl="1"/>
            <a:r>
              <a:rPr lang="en-US" altLang="en-US" b="1" dirty="0">
                <a:solidFill>
                  <a:srgbClr val="000000"/>
                </a:solidFill>
                <a:latin typeface="Times New Roman"/>
              </a:rPr>
              <a:t>Conclusion</a:t>
            </a:r>
          </a:p>
          <a:p>
            <a:pPr algn="ctr" rtl="1"/>
            <a:r>
              <a:rPr lang="en-US" altLang="en-US" dirty="0">
                <a:solidFill>
                  <a:srgbClr val="000000"/>
                </a:solidFill>
                <a:latin typeface="Times New Roman"/>
              </a:rPr>
              <a:t>Summary</a:t>
            </a:r>
          </a:p>
        </p:txBody>
      </p:sp>
    </p:spTree>
    <p:extLst>
      <p:ext uri="{BB962C8B-B14F-4D97-AF65-F5344CB8AC3E}">
        <p14:creationId xmlns:p14="http://schemas.microsoft.com/office/powerpoint/2010/main" val="9828347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wipe(up)">
                                      <p:cBhvr>
                                        <p:cTn id="7" dur="500"/>
                                        <p:tgtEl>
                                          <p:spTgt spid="31749"/>
                                        </p:tgtEl>
                                      </p:cBhvr>
                                    </p:animEffect>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1750"/>
                                        </p:tgtEl>
                                        <p:attrNameLst>
                                          <p:attrName>style.visibility</p:attrName>
                                        </p:attrNameLst>
                                      </p:cBhvr>
                                      <p:to>
                                        <p:strVal val="visible"/>
                                      </p:to>
                                    </p:set>
                                    <p:animEffect transition="in" filter="wipe(up)">
                                      <p:cBhvr>
                                        <p:cTn id="11" dur="500"/>
                                        <p:tgtEl>
                                          <p:spTgt spid="31750"/>
                                        </p:tgtEl>
                                      </p:cBhvr>
                                    </p:animEffect>
                                  </p:childTnLst>
                                </p:cTn>
                              </p:par>
                            </p:childTnLst>
                          </p:cTn>
                        </p:par>
                        <p:par>
                          <p:cTn id="12" fill="hold" nodeType="afterGroup">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31755"/>
                                        </p:tgtEl>
                                        <p:attrNameLst>
                                          <p:attrName>style.visibility</p:attrName>
                                        </p:attrNameLst>
                                      </p:cBhvr>
                                      <p:to>
                                        <p:strVal val="visible"/>
                                      </p:to>
                                    </p:set>
                                    <p:animEffect transition="in" filter="slide(fromBottom)">
                                      <p:cBhvr>
                                        <p:cTn id="15" dur="500"/>
                                        <p:tgtEl>
                                          <p:spTgt spid="31755"/>
                                        </p:tgtEl>
                                      </p:cBhvr>
                                    </p:animEffect>
                                  </p:childTnLst>
                                </p:cTn>
                              </p:par>
                            </p:childTnLst>
                          </p:cTn>
                        </p:par>
                        <p:par>
                          <p:cTn id="16" fill="hold" nodeType="afterGroup">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31756"/>
                                        </p:tgtEl>
                                        <p:attrNameLst>
                                          <p:attrName>style.visibility</p:attrName>
                                        </p:attrNameLst>
                                      </p:cBhvr>
                                      <p:to>
                                        <p:strVal val="visible"/>
                                      </p:to>
                                    </p:set>
                                    <p:animEffect transition="in" filter="wipe(right)">
                                      <p:cBhvr>
                                        <p:cTn id="19" dur="500"/>
                                        <p:tgtEl>
                                          <p:spTgt spid="31756"/>
                                        </p:tgtEl>
                                      </p:cBhvr>
                                    </p:animEffect>
                                  </p:childTnLst>
                                  <p:subTnLst>
                                    <p:audio>
                                      <p:cMediaNode>
                                        <p:cTn display="0" masterRel="sameClick">
                                          <p:stCondLst>
                                            <p:cond evt="begin" delay="0">
                                              <p:tn val="17"/>
                                            </p:cond>
                                          </p:stCondLst>
                                          <p:endCondLst>
                                            <p:cond evt="onStopAudio" delay="0">
                                              <p:tgtEl>
                                                <p:sldTgt/>
                                              </p:tgtEl>
                                            </p:cond>
                                          </p:endCondLst>
                                        </p:cTn>
                                        <p:tgtEl>
                                          <p:sndTgt r:embed="rId3" name="LASER.WAV"/>
                                        </p:tgtEl>
                                      </p:cMediaNode>
                                    </p:audio>
                                  </p:sub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1757"/>
                                        </p:tgtEl>
                                        <p:attrNameLst>
                                          <p:attrName>style.visibility</p:attrName>
                                        </p:attrNameLst>
                                      </p:cBhvr>
                                      <p:to>
                                        <p:strVal val="visible"/>
                                      </p:to>
                                    </p:set>
                                    <p:animEffect transition="in" filter="wipe(up)">
                                      <p:cBhvr>
                                        <p:cTn id="23" dur="500"/>
                                        <p:tgtEl>
                                          <p:spTgt spid="31757"/>
                                        </p:tgtEl>
                                      </p:cBhvr>
                                    </p:animEffect>
                                  </p:childTnLst>
                                  <p:subTnLst>
                                    <p:audio>
                                      <p:cMediaNode>
                                        <p:cTn display="0" masterRel="sameClick">
                                          <p:stCondLst>
                                            <p:cond evt="begin" delay="0">
                                              <p:tn val="21"/>
                                            </p:cond>
                                          </p:stCondLst>
                                          <p:endCondLst>
                                            <p:cond evt="onStopAudio" delay="0">
                                              <p:tgtEl>
                                                <p:sldTgt/>
                                              </p:tgtEl>
                                            </p:cond>
                                          </p:endCondLst>
                                        </p:cTn>
                                        <p:tgtEl>
                                          <p:sndTgt r:embed="rId3" name="LASER.WAV"/>
                                        </p:tgtEl>
                                      </p:cMediaNode>
                                    </p:audio>
                                  </p:sub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1758"/>
                                        </p:tgtEl>
                                        <p:attrNameLst>
                                          <p:attrName>style.visibility</p:attrName>
                                        </p:attrNameLst>
                                      </p:cBhvr>
                                      <p:to>
                                        <p:strVal val="visible"/>
                                      </p:to>
                                    </p:set>
                                    <p:animEffect transition="in" filter="wipe(left)">
                                      <p:cBhvr>
                                        <p:cTn id="27" dur="500"/>
                                        <p:tgtEl>
                                          <p:spTgt spid="31758"/>
                                        </p:tgtEl>
                                      </p:cBhvr>
                                    </p:animEffect>
                                  </p:childTnLst>
                                  <p:subTnLst>
                                    <p:audio>
                                      <p:cMediaNode>
                                        <p:cTn display="0" masterRel="sameClick">
                                          <p:stCondLst>
                                            <p:cond evt="begin" delay="0">
                                              <p:tn val="25"/>
                                            </p:cond>
                                          </p:stCondLst>
                                          <p:endCondLst>
                                            <p:cond evt="onStopAudio" delay="0">
                                              <p:tgtEl>
                                                <p:sldTgt/>
                                              </p:tgtEl>
                                            </p:cond>
                                          </p:endCondLst>
                                        </p:cTn>
                                        <p:tgtEl>
                                          <p:sndTgt r:embed="rId3" name="LASER.WAV"/>
                                        </p:tgtEl>
                                      </p:cMediaNode>
                                    </p:audio>
                                  </p:subTnLst>
                                </p:cTn>
                              </p:par>
                            </p:childTnLst>
                          </p:cTn>
                        </p:par>
                        <p:par>
                          <p:cTn id="28" fill="hold" nodeType="afterGroup">
                            <p:stCondLst>
                              <p:cond delay="3000"/>
                            </p:stCondLst>
                            <p:childTnLst>
                              <p:par>
                                <p:cTn id="29" presetID="22" presetClass="entr" presetSubtype="2" fill="hold" grpId="0" nodeType="afterEffect">
                                  <p:stCondLst>
                                    <p:cond delay="0"/>
                                  </p:stCondLst>
                                  <p:childTnLst>
                                    <p:set>
                                      <p:cBhvr>
                                        <p:cTn id="30" dur="1" fill="hold">
                                          <p:stCondLst>
                                            <p:cond delay="0"/>
                                          </p:stCondLst>
                                        </p:cTn>
                                        <p:tgtEl>
                                          <p:spTgt spid="31759"/>
                                        </p:tgtEl>
                                        <p:attrNameLst>
                                          <p:attrName>style.visibility</p:attrName>
                                        </p:attrNameLst>
                                      </p:cBhvr>
                                      <p:to>
                                        <p:strVal val="visible"/>
                                      </p:to>
                                    </p:set>
                                    <p:animEffect transition="in" filter="wipe(right)">
                                      <p:cBhvr>
                                        <p:cTn id="31" dur="500"/>
                                        <p:tgtEl>
                                          <p:spTgt spid="31759"/>
                                        </p:tgtEl>
                                      </p:cBhvr>
                                    </p:animEffect>
                                  </p:childTnLst>
                                </p:cTn>
                              </p:par>
                            </p:childTnLst>
                          </p:cTn>
                        </p:par>
                        <p:par>
                          <p:cTn id="32" fill="hold" nodeType="afterGroup">
                            <p:stCondLst>
                              <p:cond delay="3500"/>
                            </p:stCondLst>
                            <p:childTnLst>
                              <p:par>
                                <p:cTn id="33" presetID="22" presetClass="entr" presetSubtype="2" fill="hold" grpId="0" nodeType="afterEffect">
                                  <p:stCondLst>
                                    <p:cond delay="0"/>
                                  </p:stCondLst>
                                  <p:childTnLst>
                                    <p:set>
                                      <p:cBhvr>
                                        <p:cTn id="34" dur="1" fill="hold">
                                          <p:stCondLst>
                                            <p:cond delay="0"/>
                                          </p:stCondLst>
                                        </p:cTn>
                                        <p:tgtEl>
                                          <p:spTgt spid="31760"/>
                                        </p:tgtEl>
                                        <p:attrNameLst>
                                          <p:attrName>style.visibility</p:attrName>
                                        </p:attrNameLst>
                                      </p:cBhvr>
                                      <p:to>
                                        <p:strVal val="visible"/>
                                      </p:to>
                                    </p:set>
                                    <p:animEffect transition="in" filter="wipe(right)">
                                      <p:cBhvr>
                                        <p:cTn id="35" dur="500"/>
                                        <p:tgtEl>
                                          <p:spTgt spid="31760"/>
                                        </p:tgtEl>
                                      </p:cBhvr>
                                    </p:animEffect>
                                  </p:childTnLst>
                                </p:cTn>
                              </p:par>
                            </p:childTnLst>
                          </p:cTn>
                        </p:par>
                        <p:par>
                          <p:cTn id="36" fill="hold" nodeType="afterGroup">
                            <p:stCondLst>
                              <p:cond delay="4000"/>
                            </p:stCondLst>
                            <p:childTnLst>
                              <p:par>
                                <p:cTn id="37" presetID="22" presetClass="entr" presetSubtype="2" fill="hold" grpId="0" nodeType="afterEffect">
                                  <p:stCondLst>
                                    <p:cond delay="0"/>
                                  </p:stCondLst>
                                  <p:childTnLst>
                                    <p:set>
                                      <p:cBhvr>
                                        <p:cTn id="38" dur="1" fill="hold">
                                          <p:stCondLst>
                                            <p:cond delay="0"/>
                                          </p:stCondLst>
                                        </p:cTn>
                                        <p:tgtEl>
                                          <p:spTgt spid="31761"/>
                                        </p:tgtEl>
                                        <p:attrNameLst>
                                          <p:attrName>style.visibility</p:attrName>
                                        </p:attrNameLst>
                                      </p:cBhvr>
                                      <p:to>
                                        <p:strVal val="visible"/>
                                      </p:to>
                                    </p:set>
                                    <p:animEffect transition="in" filter="wipe(right)">
                                      <p:cBhvr>
                                        <p:cTn id="39" dur="500"/>
                                        <p:tgtEl>
                                          <p:spTgt spid="31761"/>
                                        </p:tgtEl>
                                      </p:cBhvr>
                                    </p:animEffect>
                                  </p:childTnLst>
                                </p:cTn>
                              </p:par>
                            </p:childTnLst>
                          </p:cTn>
                        </p:par>
                        <p:par>
                          <p:cTn id="40" fill="hold" nodeType="afterGroup">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31762"/>
                                        </p:tgtEl>
                                        <p:attrNameLst>
                                          <p:attrName>style.visibility</p:attrName>
                                        </p:attrNameLst>
                                      </p:cBhvr>
                                      <p:to>
                                        <p:strVal val="visible"/>
                                      </p:to>
                                    </p:set>
                                    <p:animEffect transition="in" filter="wipe(up)">
                                      <p:cBhvr>
                                        <p:cTn id="43" dur="500"/>
                                        <p:tgtEl>
                                          <p:spTgt spid="31762"/>
                                        </p:tgtEl>
                                      </p:cBhvr>
                                    </p:animEffect>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nimBg="1"/>
      <p:bldP spid="31755" grpId="0" animBg="1" autoUpdateAnimBg="0"/>
      <p:bldP spid="31756" grpId="0" animBg="1"/>
      <p:bldP spid="31757" grpId="0" animBg="1"/>
      <p:bldP spid="31758" grpId="0" animBg="1"/>
      <p:bldP spid="31759" grpId="0" animBg="1" autoUpdateAnimBg="0"/>
      <p:bldP spid="31760" grpId="0" animBg="1" autoUpdateAnimBg="0"/>
      <p:bldP spid="31761" grpId="0" animBg="1" autoUpdateAnimBg="0"/>
      <p:bldP spid="3176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defTabSz="457200"/>
            <a:fld id="{D7F8C357-4661-4FDE-A934-E0C86A32CC47}" type="slidenum">
              <a:rPr lang="en-US">
                <a:solidFill>
                  <a:prstClr val="black">
                    <a:lumMod val="95000"/>
                    <a:lumOff val="5000"/>
                  </a:prstClr>
                </a:solidFill>
                <a:latin typeface="Tw Cen MT Condensed" panose="020B0606020104020203"/>
              </a:rPr>
              <a:pPr defTabSz="457200"/>
              <a:t>17</a:t>
            </a:fld>
            <a:endParaRPr lang="en-US">
              <a:solidFill>
                <a:prstClr val="black">
                  <a:lumMod val="95000"/>
                  <a:lumOff val="5000"/>
                </a:prstClr>
              </a:solidFill>
              <a:latin typeface="Tw Cen MT Condensed" panose="020B0606020104020203"/>
            </a:endParaRPr>
          </a:p>
        </p:txBody>
      </p:sp>
      <p:grpSp>
        <p:nvGrpSpPr>
          <p:cNvPr id="2" name="Group 1"/>
          <p:cNvGrpSpPr/>
          <p:nvPr/>
        </p:nvGrpSpPr>
        <p:grpSpPr>
          <a:xfrm>
            <a:off x="2209800" y="210651"/>
            <a:ext cx="8077200" cy="3993514"/>
            <a:chOff x="685800" y="210651"/>
            <a:chExt cx="8077200" cy="3993514"/>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470490"/>
              <a:ext cx="2743200"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85800" y="210651"/>
              <a:ext cx="7696200" cy="1446550"/>
            </a:xfrm>
            <a:prstGeom prst="rect">
              <a:avLst/>
            </a:prstGeom>
            <a:noFill/>
          </p:spPr>
          <p:txBody>
            <a:bodyPr wrap="square" rtlCol="0">
              <a:spAutoFit/>
            </a:bodyPr>
            <a:lstStyle/>
            <a:p>
              <a:pPr algn="ctr" defTabSz="457200"/>
              <a:r>
                <a:rPr lang="en-US" sz="4400" b="1" dirty="0" smtClean="0">
                  <a:solidFill>
                    <a:prstClr val="black"/>
                  </a:solidFill>
                  <a:latin typeface="Tw Cen MT" panose="020B0602020104020603"/>
                </a:rPr>
                <a:t>Argumentative Essay</a:t>
              </a:r>
            </a:p>
            <a:p>
              <a:pPr algn="ctr" defTabSz="457200"/>
              <a:r>
                <a:rPr lang="en-US" sz="4400" b="1" dirty="0" smtClean="0">
                  <a:solidFill>
                    <a:prstClr val="black"/>
                  </a:solidFill>
                  <a:latin typeface="Tw Cen MT" panose="020B0602020104020603"/>
                </a:rPr>
                <a:t>Organizing </a:t>
              </a:r>
              <a:r>
                <a:rPr lang="en-US" sz="4400" b="1" dirty="0">
                  <a:solidFill>
                    <a:prstClr val="black"/>
                  </a:solidFill>
                  <a:latin typeface="Tw Cen MT" panose="020B0602020104020603"/>
                </a:rPr>
                <a:t>Your Argument</a:t>
              </a:r>
            </a:p>
          </p:txBody>
        </p:sp>
      </p:grpSp>
      <p:sp>
        <p:nvSpPr>
          <p:cNvPr id="7" name="TextBox 6"/>
          <p:cNvSpPr txBox="1"/>
          <p:nvPr/>
        </p:nvSpPr>
        <p:spPr>
          <a:xfrm>
            <a:off x="1676400" y="1295401"/>
            <a:ext cx="6553200" cy="5078313"/>
          </a:xfrm>
          <a:prstGeom prst="rect">
            <a:avLst/>
          </a:prstGeom>
          <a:noFill/>
        </p:spPr>
        <p:txBody>
          <a:bodyPr wrap="square" rtlCol="0">
            <a:spAutoFit/>
          </a:bodyPr>
          <a:lstStyle/>
          <a:p>
            <a:pPr defTabSz="457200"/>
            <a:endParaRPr lang="en-US" sz="3600" dirty="0">
              <a:solidFill>
                <a:prstClr val="black"/>
              </a:solidFill>
              <a:latin typeface="Tw Cen MT" panose="020B0602020104020603"/>
            </a:endParaRPr>
          </a:p>
          <a:p>
            <a:pPr marL="571500" indent="-571500" defTabSz="457200">
              <a:buFont typeface="Wingdings" pitchFamily="2" charset="2"/>
              <a:buChar char="Ø"/>
            </a:pPr>
            <a:r>
              <a:rPr lang="en-US" sz="3600" dirty="0">
                <a:solidFill>
                  <a:prstClr val="black"/>
                </a:solidFill>
                <a:latin typeface="Tw Cen MT" panose="020B0602020104020603"/>
              </a:rPr>
              <a:t>Introduction</a:t>
            </a:r>
          </a:p>
          <a:p>
            <a:pPr marL="1485900" lvl="2" indent="-571500" defTabSz="457200">
              <a:buFont typeface="Arial" pitchFamily="34" charset="0"/>
              <a:buChar char="•"/>
            </a:pPr>
            <a:r>
              <a:rPr lang="en-US" sz="3600" dirty="0">
                <a:solidFill>
                  <a:prstClr val="black"/>
                </a:solidFill>
                <a:latin typeface="Tw Cen MT" panose="020B0602020104020603"/>
              </a:rPr>
              <a:t>Thesis statement</a:t>
            </a:r>
          </a:p>
          <a:p>
            <a:pPr marL="571500" indent="-571500" defTabSz="457200">
              <a:buFont typeface="Wingdings" pitchFamily="2" charset="2"/>
              <a:buChar char="Ø"/>
            </a:pPr>
            <a:r>
              <a:rPr lang="en-US" sz="3600" dirty="0">
                <a:solidFill>
                  <a:prstClr val="black"/>
                </a:solidFill>
                <a:latin typeface="Tw Cen MT" panose="020B0602020104020603"/>
              </a:rPr>
              <a:t>Body Paragraphs</a:t>
            </a:r>
          </a:p>
          <a:p>
            <a:pPr marL="1485900" lvl="2" indent="-571500" defTabSz="457200">
              <a:buFont typeface="Arial" pitchFamily="34" charset="0"/>
              <a:buChar char="•"/>
            </a:pPr>
            <a:r>
              <a:rPr lang="en-US" sz="3600" dirty="0">
                <a:solidFill>
                  <a:prstClr val="black"/>
                </a:solidFill>
                <a:latin typeface="Tw Cen MT" panose="020B0602020104020603"/>
              </a:rPr>
              <a:t>Constructing Topic Sentences</a:t>
            </a:r>
          </a:p>
          <a:p>
            <a:pPr marL="1485900" lvl="2" indent="-571500" defTabSz="457200">
              <a:buFont typeface="Arial" pitchFamily="34" charset="0"/>
              <a:buChar char="•"/>
            </a:pPr>
            <a:r>
              <a:rPr lang="en-US" sz="3600" dirty="0">
                <a:solidFill>
                  <a:prstClr val="black"/>
                </a:solidFill>
                <a:latin typeface="Tw Cen MT" panose="020B0602020104020603"/>
              </a:rPr>
              <a:t>Building Main Points</a:t>
            </a:r>
          </a:p>
          <a:p>
            <a:pPr marL="1485900" lvl="2" indent="-571500" defTabSz="457200">
              <a:buFont typeface="Arial" pitchFamily="34" charset="0"/>
              <a:buChar char="•"/>
            </a:pPr>
            <a:r>
              <a:rPr lang="en-US" sz="3600" dirty="0">
                <a:solidFill>
                  <a:prstClr val="black"/>
                </a:solidFill>
                <a:latin typeface="Tw Cen MT" panose="020B0602020104020603"/>
              </a:rPr>
              <a:t>Countering the Opposition</a:t>
            </a:r>
          </a:p>
          <a:p>
            <a:pPr marL="571500" indent="-571500" defTabSz="457200">
              <a:buFont typeface="Wingdings" pitchFamily="2" charset="2"/>
              <a:buChar char="Ø"/>
            </a:pPr>
            <a:r>
              <a:rPr lang="en-US" sz="3600" dirty="0">
                <a:solidFill>
                  <a:prstClr val="black"/>
                </a:solidFill>
                <a:latin typeface="Tw Cen MT" panose="020B0602020104020603"/>
              </a:rPr>
              <a:t>Conclusion</a:t>
            </a:r>
          </a:p>
        </p:txBody>
      </p:sp>
    </p:spTree>
    <p:extLst>
      <p:ext uri="{BB962C8B-B14F-4D97-AF65-F5344CB8AC3E}">
        <p14:creationId xmlns:p14="http://schemas.microsoft.com/office/powerpoint/2010/main" val="1626006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38199" y="589609"/>
            <a:ext cx="9906000" cy="1160172"/>
          </a:xfrm>
        </p:spPr>
        <p:txBody>
          <a:bodyPr>
            <a:normAutofit/>
          </a:bodyPr>
          <a:lstStyle/>
          <a:p>
            <a:pPr algn="ctr"/>
            <a:r>
              <a:rPr lang="en-US" sz="3600" dirty="0" smtClean="0">
                <a:latin typeface="+mn-lt"/>
              </a:rPr>
              <a:t>Paraphrasing</a:t>
            </a:r>
            <a:br>
              <a:rPr lang="en-US" sz="3600" dirty="0" smtClean="0">
                <a:latin typeface="+mn-lt"/>
              </a:rPr>
            </a:br>
            <a:r>
              <a:rPr lang="en-US" altLang="ko-KR" cap="none" dirty="0" smtClean="0">
                <a:latin typeface="+mn-lt"/>
                <a:ea typeface="굴림" charset="-127"/>
              </a:rPr>
              <a:t>How does a paraphrase differ from a summary</a:t>
            </a:r>
            <a:r>
              <a:rPr lang="en-US" altLang="ko-KR" dirty="0" smtClean="0">
                <a:latin typeface="+mn-lt"/>
                <a:ea typeface="굴림" charset="-127"/>
              </a:rPr>
              <a:t>?</a:t>
            </a:r>
            <a:endParaRPr lang="en-US" sz="3600" dirty="0">
              <a:latin typeface="+mn-lt"/>
            </a:endParaRPr>
          </a:p>
        </p:txBody>
      </p:sp>
      <p:sp>
        <p:nvSpPr>
          <p:cNvPr id="36867" name="Rectangle 3"/>
          <p:cNvSpPr>
            <a:spLocks noGrp="1" noChangeArrowheads="1"/>
          </p:cNvSpPr>
          <p:nvPr>
            <p:ph idx="1"/>
          </p:nvPr>
        </p:nvSpPr>
        <p:spPr>
          <a:xfrm>
            <a:off x="6225592" y="2035195"/>
            <a:ext cx="5949236" cy="3105755"/>
          </a:xfrm>
        </p:spPr>
        <p:txBody>
          <a:bodyPr>
            <a:noAutofit/>
          </a:bodyPr>
          <a:lstStyle/>
          <a:p>
            <a:pPr marL="0" indent="0">
              <a:spcBef>
                <a:spcPts val="0"/>
              </a:spcBef>
              <a:spcAft>
                <a:spcPts val="0"/>
              </a:spcAft>
              <a:buNone/>
            </a:pPr>
            <a:r>
              <a:rPr lang="en-US" altLang="ko-KR" sz="2200" dirty="0" smtClean="0">
                <a:ea typeface="굴림" charset="-127"/>
              </a:rPr>
              <a:t>A </a:t>
            </a:r>
            <a:r>
              <a:rPr lang="en-US" altLang="ko-KR" sz="2200" dirty="0">
                <a:ea typeface="굴림" charset="-127"/>
              </a:rPr>
              <a:t>paraphrase: </a:t>
            </a:r>
          </a:p>
          <a:p>
            <a:pPr>
              <a:spcBef>
                <a:spcPts val="0"/>
              </a:spcBef>
              <a:spcAft>
                <a:spcPts val="0"/>
              </a:spcAft>
            </a:pPr>
            <a:r>
              <a:rPr lang="en-US" sz="2200" dirty="0"/>
              <a:t>takes the main idea and puts it into our own words. </a:t>
            </a:r>
          </a:p>
          <a:p>
            <a:pPr>
              <a:spcBef>
                <a:spcPts val="0"/>
              </a:spcBef>
              <a:spcAft>
                <a:spcPts val="0"/>
              </a:spcAft>
            </a:pPr>
            <a:r>
              <a:rPr lang="en-US" sz="2200" dirty="0"/>
              <a:t>both the words and the word order needs to be changed </a:t>
            </a:r>
            <a:endParaRPr lang="en-US" sz="2200" dirty="0" smtClean="0"/>
          </a:p>
          <a:p>
            <a:pPr>
              <a:spcBef>
                <a:spcPts val="0"/>
              </a:spcBef>
              <a:spcAft>
                <a:spcPts val="0"/>
              </a:spcAft>
            </a:pPr>
            <a:r>
              <a:rPr lang="en-US" sz="2200" dirty="0" smtClean="0"/>
              <a:t>the </a:t>
            </a:r>
            <a:r>
              <a:rPr lang="en-US" sz="2200" dirty="0"/>
              <a:t>source is included in a </a:t>
            </a:r>
            <a:r>
              <a:rPr lang="en-US" sz="2200" dirty="0" smtClean="0"/>
              <a:t>citation</a:t>
            </a:r>
            <a:endParaRPr lang="en-US" sz="2200" dirty="0"/>
          </a:p>
          <a:p>
            <a:pPr>
              <a:spcBef>
                <a:spcPts val="0"/>
              </a:spcBef>
              <a:spcAft>
                <a:spcPts val="0"/>
              </a:spcAft>
            </a:pPr>
            <a:r>
              <a:rPr lang="en-US" altLang="ko-KR" sz="2200" dirty="0">
                <a:ea typeface="굴림" charset="-127"/>
              </a:rPr>
              <a:t>can be shorter or longer than the original text. </a:t>
            </a:r>
          </a:p>
          <a:p>
            <a:pPr>
              <a:spcBef>
                <a:spcPts val="0"/>
              </a:spcBef>
              <a:spcAft>
                <a:spcPts val="0"/>
              </a:spcAft>
            </a:pPr>
            <a:r>
              <a:rPr lang="en-US" altLang="ko-KR" sz="2200" dirty="0">
                <a:ea typeface="굴림" charset="-127"/>
              </a:rPr>
              <a:t>describes the original text in different words.</a:t>
            </a:r>
          </a:p>
          <a:p>
            <a:pPr>
              <a:spcBef>
                <a:spcPts val="0"/>
              </a:spcBef>
              <a:spcAft>
                <a:spcPts val="0"/>
              </a:spcAft>
            </a:pPr>
            <a:r>
              <a:rPr lang="en-US" altLang="ko-KR" sz="2200" dirty="0">
                <a:ea typeface="굴림" charset="-127"/>
              </a:rPr>
              <a:t>does not omit details</a:t>
            </a:r>
            <a:r>
              <a:rPr lang="en-US" altLang="ko-KR" sz="2200" dirty="0" smtClean="0">
                <a:ea typeface="굴림" charset="-127"/>
              </a:rPr>
              <a:t>.</a:t>
            </a:r>
            <a:endParaRPr lang="en-US" altLang="ko-KR" sz="2200" b="0" dirty="0" smtClean="0">
              <a:ea typeface="굴림" charset="-127"/>
            </a:endParaRPr>
          </a:p>
          <a:p>
            <a:pPr>
              <a:spcAft>
                <a:spcPts val="0"/>
              </a:spcAft>
            </a:pPr>
            <a:endParaRPr lang="en-US" altLang="ko-KR" sz="2200" b="0" dirty="0">
              <a:ea typeface="굴림" charset="-127"/>
            </a:endParaRPr>
          </a:p>
        </p:txBody>
      </p:sp>
      <p:sp>
        <p:nvSpPr>
          <p:cNvPr id="4" name="Rectangle 3"/>
          <p:cNvSpPr txBox="1">
            <a:spLocks noChangeArrowheads="1"/>
          </p:cNvSpPr>
          <p:nvPr/>
        </p:nvSpPr>
        <p:spPr>
          <a:xfrm>
            <a:off x="6096000" y="1759576"/>
            <a:ext cx="5867400" cy="3498223"/>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itchFamily="34" charset="0"/>
              <a:buNone/>
              <a:tabLst/>
              <a:defRPr/>
            </a:pPr>
            <a:endParaRPr kumimoji="0" lang="en-US" sz="22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5" name="Rectangle 4"/>
          <p:cNvSpPr/>
          <p:nvPr/>
        </p:nvSpPr>
        <p:spPr>
          <a:xfrm>
            <a:off x="521124" y="5140950"/>
            <a:ext cx="11443280" cy="132343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prstClr val="black"/>
                </a:solidFill>
                <a:effectLst/>
                <a:uLnTx/>
                <a:uFillTx/>
                <a:latin typeface="Gill Sans MT" panose="020B0502020104020203"/>
                <a:ea typeface="굴림" charset="-127"/>
                <a:cs typeface="+mn-cs"/>
              </a:rPr>
              <a:t>What is a Bad Paraphrase?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2000" b="0" i="0" u="none" strike="noStrike" kern="1200" cap="none" spc="0" normalizeH="0" baseline="0" noProof="0" dirty="0">
                <a:ln>
                  <a:noFill/>
                </a:ln>
                <a:solidFill>
                  <a:prstClr val="black"/>
                </a:solidFill>
                <a:effectLst/>
                <a:uLnTx/>
                <a:uFillTx/>
                <a:latin typeface="Gill Sans MT" panose="020B0502020104020203"/>
                <a:ea typeface="굴림" charset="-127"/>
                <a:cs typeface="+mn-cs"/>
              </a:rPr>
              <a:t>Synonyms of certain words are substituted, while the structure of the original quotation is maintained.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2000" b="0" i="0" u="none" strike="noStrike" kern="1200" cap="none" spc="0" normalizeH="0" baseline="0" noProof="0" dirty="0">
                <a:ln>
                  <a:noFill/>
                </a:ln>
                <a:solidFill>
                  <a:prstClr val="black"/>
                </a:solidFill>
                <a:effectLst/>
                <a:uLnTx/>
                <a:uFillTx/>
                <a:latin typeface="Gill Sans MT" panose="020B0502020104020203"/>
                <a:ea typeface="굴림" charset="-127"/>
                <a:cs typeface="+mn-cs"/>
              </a:rPr>
              <a:t>For a good paraphrase, borrow only the idea conveyed by the author.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2000" b="0" i="0" u="none" strike="noStrike" kern="1200" cap="none" spc="0" normalizeH="0" baseline="0" noProof="0" dirty="0">
                <a:ln>
                  <a:noFill/>
                </a:ln>
                <a:solidFill>
                  <a:prstClr val="black"/>
                </a:solidFill>
                <a:effectLst/>
                <a:uLnTx/>
                <a:uFillTx/>
                <a:latin typeface="Gill Sans MT" panose="020B0502020104020203"/>
                <a:ea typeface="굴림" charset="-127"/>
                <a:cs typeface="+mn-cs"/>
              </a:rPr>
              <a:t>Express the sentiment in your own words, in your own way. </a:t>
            </a:r>
            <a:endPar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6" name="Rectangle 3"/>
          <p:cNvSpPr txBox="1">
            <a:spLocks noChangeArrowheads="1"/>
          </p:cNvSpPr>
          <p:nvPr/>
        </p:nvSpPr>
        <p:spPr>
          <a:xfrm>
            <a:off x="310166" y="1790230"/>
            <a:ext cx="5932598" cy="281470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
                <a:srgbClr val="4590B8"/>
              </a:buClr>
              <a:buSzPct val="92000"/>
              <a:buFont typeface="Wingdings 2" panose="05020102010507070707" pitchFamily="18" charset="2"/>
              <a:buNone/>
              <a:tabLst/>
              <a:defRPr/>
            </a:pPr>
            <a:r>
              <a:rPr kumimoji="0" lang="en-US" sz="2200" b="0" i="0" u="none" strike="noStrike" kern="1200" cap="none" spc="0" normalizeH="0" baseline="0" noProof="0" dirty="0" smtClean="0">
                <a:ln>
                  <a:noFill/>
                </a:ln>
                <a:solidFill>
                  <a:srgbClr val="3D3D3D"/>
                </a:solidFill>
                <a:effectLst/>
                <a:uLnTx/>
                <a:uFillTx/>
                <a:latin typeface="Gill Sans MT" panose="020B0502020104020203"/>
                <a:ea typeface="+mn-ea"/>
                <a:cs typeface="+mn-cs"/>
              </a:rPr>
              <a:t>The summary:</a:t>
            </a:r>
          </a:p>
          <a:p>
            <a:pPr marL="306000" marR="0" lvl="0" indent="-306000" algn="l" defTabSz="457200" rtl="0" eaLnBrk="1" fontAlgn="auto" latinLnBrk="0" hangingPunct="1">
              <a:lnSpc>
                <a:spcPct val="100000"/>
              </a:lnSpc>
              <a:spcBef>
                <a:spcPts val="0"/>
              </a:spcBef>
              <a:spcAft>
                <a:spcPts val="0"/>
              </a:spcAft>
              <a:buClr>
                <a:srgbClr val="4590B8"/>
              </a:buClr>
              <a:buSzPct val="92000"/>
              <a:buFont typeface="Wingdings 2" panose="05020102010507070707" pitchFamily="18" charset="2"/>
              <a:buChar char=""/>
              <a:tabLst/>
              <a:defRPr/>
            </a:pPr>
            <a:r>
              <a:rPr kumimoji="0" lang="en-US" sz="2200" b="0" i="0" u="none" strike="noStrike" kern="1200" cap="none" spc="0" normalizeH="0" baseline="0" noProof="0" dirty="0" smtClean="0">
                <a:ln>
                  <a:noFill/>
                </a:ln>
                <a:solidFill>
                  <a:srgbClr val="3D3D3D"/>
                </a:solidFill>
                <a:effectLst/>
                <a:uLnTx/>
                <a:uFillTx/>
                <a:latin typeface="Gill Sans MT" panose="020B0502020104020203"/>
                <a:ea typeface="+mn-ea"/>
                <a:cs typeface="+mn-cs"/>
              </a:rPr>
              <a:t>tells the main idea of a piece of writing. </a:t>
            </a:r>
          </a:p>
          <a:p>
            <a:pPr marL="306000" marR="0" lvl="0" indent="-306000" algn="l" defTabSz="457200" rtl="0" eaLnBrk="1" fontAlgn="auto" latinLnBrk="0" hangingPunct="1">
              <a:lnSpc>
                <a:spcPct val="100000"/>
              </a:lnSpc>
              <a:spcBef>
                <a:spcPts val="0"/>
              </a:spcBef>
              <a:spcAft>
                <a:spcPts val="0"/>
              </a:spcAft>
              <a:buClr>
                <a:srgbClr val="4590B8"/>
              </a:buClr>
              <a:buSzPct val="92000"/>
              <a:buFont typeface="Wingdings 2" panose="05020102010507070707" pitchFamily="18" charset="2"/>
              <a:buChar char=""/>
              <a:tabLst/>
              <a:defRPr/>
            </a:pPr>
            <a:r>
              <a:rPr kumimoji="0" lang="en-US" sz="2200" b="0" i="0" u="none" strike="noStrike" kern="1200" cap="none" spc="0" normalizeH="0" baseline="0" noProof="0" dirty="0" smtClean="0">
                <a:ln>
                  <a:noFill/>
                </a:ln>
                <a:solidFill>
                  <a:srgbClr val="3D3D3D"/>
                </a:solidFill>
                <a:effectLst/>
                <a:uLnTx/>
                <a:uFillTx/>
                <a:latin typeface="Gill Sans MT" panose="020B0502020104020203"/>
                <a:ea typeface="+mn-ea"/>
                <a:cs typeface="+mn-cs"/>
              </a:rPr>
              <a:t>is always shorter than the main text </a:t>
            </a:r>
            <a:r>
              <a:rPr kumimoji="0" lang="en-US" altLang="ko-KR" sz="2200" b="0" i="0" u="none" strike="noStrike" kern="1200" cap="none" spc="0" normalizeH="0" baseline="0" noProof="0" dirty="0" smtClean="0">
                <a:ln>
                  <a:noFill/>
                </a:ln>
                <a:solidFill>
                  <a:srgbClr val="3D3D3D"/>
                </a:solidFill>
                <a:effectLst/>
                <a:uLnTx/>
                <a:uFillTx/>
                <a:latin typeface="Gill Sans MT" panose="020B0502020104020203"/>
                <a:ea typeface="굴림" charset="-127"/>
                <a:cs typeface="+mn-cs"/>
              </a:rPr>
              <a:t> </a:t>
            </a:r>
          </a:p>
          <a:p>
            <a:pPr marL="306000" marR="0" lvl="0" indent="-306000" algn="l" defTabSz="457200" rtl="0" eaLnBrk="1" fontAlgn="auto" latinLnBrk="0" hangingPunct="1">
              <a:lnSpc>
                <a:spcPct val="100000"/>
              </a:lnSpc>
              <a:spcBef>
                <a:spcPts val="0"/>
              </a:spcBef>
              <a:spcAft>
                <a:spcPts val="0"/>
              </a:spcAft>
              <a:buClr>
                <a:srgbClr val="4590B8"/>
              </a:buClr>
              <a:buSzPct val="92000"/>
              <a:buFont typeface="Wingdings 2" panose="05020102010507070707" pitchFamily="18" charset="2"/>
              <a:buChar char=""/>
              <a:tabLst/>
              <a:defRPr/>
            </a:pPr>
            <a:r>
              <a:rPr kumimoji="0" lang="en-US" altLang="ko-KR" sz="2200" b="0" i="0" u="none" strike="noStrike" kern="1200" cap="none" spc="0" normalizeH="0" baseline="0" noProof="0" dirty="0" smtClean="0">
                <a:ln>
                  <a:noFill/>
                </a:ln>
                <a:solidFill>
                  <a:srgbClr val="3D3D3D"/>
                </a:solidFill>
                <a:effectLst/>
                <a:uLnTx/>
                <a:uFillTx/>
                <a:latin typeface="Gill Sans MT" panose="020B0502020104020203"/>
                <a:ea typeface="굴림" charset="-127"/>
                <a:cs typeface="+mn-cs"/>
              </a:rPr>
              <a:t>eliminates details, examples, and supporting points. </a:t>
            </a:r>
          </a:p>
          <a:p>
            <a:pPr marL="306000" marR="0" lvl="0" indent="-306000" algn="l" defTabSz="457200" rtl="0" eaLnBrk="1" fontAlgn="auto" latinLnBrk="0" hangingPunct="1">
              <a:lnSpc>
                <a:spcPct val="100000"/>
              </a:lnSpc>
              <a:spcBef>
                <a:spcPts val="0"/>
              </a:spcBef>
              <a:spcAft>
                <a:spcPts val="0"/>
              </a:spcAft>
              <a:buClr>
                <a:srgbClr val="4590B8"/>
              </a:buClr>
              <a:buSzPct val="92000"/>
              <a:buFont typeface="Wingdings 2" panose="05020102010507070707" pitchFamily="18" charset="2"/>
              <a:buChar char=""/>
              <a:tabLst/>
              <a:defRPr/>
            </a:pPr>
            <a:r>
              <a:rPr kumimoji="0" lang="en-US" sz="2200" b="0" i="0" u="none" strike="noStrike" kern="1200" cap="none" spc="0" normalizeH="0" baseline="0" noProof="0" dirty="0" smtClean="0">
                <a:ln>
                  <a:noFill/>
                </a:ln>
                <a:solidFill>
                  <a:srgbClr val="3D3D3D"/>
                </a:solidFill>
                <a:effectLst/>
                <a:uLnTx/>
                <a:uFillTx/>
                <a:latin typeface="Gill Sans MT" panose="020B0502020104020203"/>
                <a:ea typeface="+mn-ea"/>
                <a:cs typeface="+mn-cs"/>
              </a:rPr>
              <a:t>always written in our own words. </a:t>
            </a:r>
          </a:p>
          <a:p>
            <a:pPr marL="306000" marR="0" lvl="0" indent="-306000" algn="l" defTabSz="457200" rtl="0" eaLnBrk="1" fontAlgn="auto" latinLnBrk="0" hangingPunct="1">
              <a:lnSpc>
                <a:spcPct val="100000"/>
              </a:lnSpc>
              <a:spcBef>
                <a:spcPts val="0"/>
              </a:spcBef>
              <a:spcAft>
                <a:spcPts val="0"/>
              </a:spcAft>
              <a:buClr>
                <a:srgbClr val="4590B8"/>
              </a:buClr>
              <a:buSzPct val="92000"/>
              <a:buFont typeface="Wingdings 2" panose="05020102010507070707" pitchFamily="18" charset="2"/>
              <a:buChar char=""/>
              <a:tabLst/>
              <a:defRPr/>
            </a:pPr>
            <a:r>
              <a:rPr kumimoji="0" lang="en-US" altLang="ko-KR" sz="2200" b="0" i="0" u="none" strike="noStrike" kern="1200" cap="none" spc="0" normalizeH="0" baseline="0" noProof="0" dirty="0" smtClean="0">
                <a:ln>
                  <a:noFill/>
                </a:ln>
                <a:solidFill>
                  <a:srgbClr val="3D3D3D"/>
                </a:solidFill>
                <a:effectLst/>
                <a:uLnTx/>
                <a:uFillTx/>
                <a:latin typeface="Gill Sans MT" panose="020B0502020104020203"/>
                <a:ea typeface="굴림" charset="-127"/>
                <a:cs typeface="+mn-cs"/>
              </a:rPr>
              <a:t>is an abridged version of the original text. </a:t>
            </a:r>
          </a:p>
        </p:txBody>
      </p:sp>
    </p:spTree>
    <p:extLst>
      <p:ext uri="{BB962C8B-B14F-4D97-AF65-F5344CB8AC3E}">
        <p14:creationId xmlns:p14="http://schemas.microsoft.com/office/powerpoint/2010/main" val="144463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6867">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344" y="-193861"/>
            <a:ext cx="12157656" cy="7051861"/>
          </a:xfrm>
          <a:prstGeom prst="rect">
            <a:avLst/>
          </a:prstGeom>
        </p:spPr>
      </p:pic>
    </p:spTree>
    <p:extLst>
      <p:ext uri="{BB962C8B-B14F-4D97-AF65-F5344CB8AC3E}">
        <p14:creationId xmlns:p14="http://schemas.microsoft.com/office/powerpoint/2010/main" val="4232469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Paragraph Writing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pPr>
            <a:r>
              <a:rPr lang="en-US" dirty="0" smtClean="0">
                <a:latin typeface="Times New Roman" panose="02020603050405020304" pitchFamily="18" charset="0"/>
                <a:cs typeface="Times New Roman" panose="02020603050405020304" pitchFamily="18" charset="0"/>
              </a:rPr>
              <a:t>Topic Sentence</a:t>
            </a:r>
          </a:p>
          <a:p>
            <a:pPr>
              <a:lnSpc>
                <a:spcPct val="150000"/>
              </a:lnSpc>
            </a:pPr>
            <a:r>
              <a:rPr lang="en-US" dirty="0" smtClean="0">
                <a:latin typeface="Times New Roman" panose="02020603050405020304" pitchFamily="18" charset="0"/>
                <a:cs typeface="Times New Roman" panose="02020603050405020304" pitchFamily="18" charset="0"/>
              </a:rPr>
              <a:t>Supporting Details</a:t>
            </a:r>
          </a:p>
          <a:p>
            <a:pPr lvl="1">
              <a:lnSpc>
                <a:spcPct val="150000"/>
              </a:lnSpc>
            </a:pPr>
            <a:r>
              <a:rPr lang="en-US" sz="2800" dirty="0" smtClean="0">
                <a:latin typeface="Times New Roman" panose="02020603050405020304" pitchFamily="18" charset="0"/>
                <a:cs typeface="Times New Roman" panose="02020603050405020304" pitchFamily="18" charset="0"/>
              </a:rPr>
              <a:t>Major Supporting Details</a:t>
            </a:r>
          </a:p>
          <a:p>
            <a:pPr lvl="1">
              <a:lnSpc>
                <a:spcPct val="150000"/>
              </a:lnSpc>
            </a:pPr>
            <a:r>
              <a:rPr lang="en-US" sz="2800" dirty="0" smtClean="0">
                <a:latin typeface="Times New Roman" panose="02020603050405020304" pitchFamily="18" charset="0"/>
                <a:cs typeface="Times New Roman" panose="02020603050405020304" pitchFamily="18" charset="0"/>
              </a:rPr>
              <a:t>Minor Supporting Details</a:t>
            </a:r>
          </a:p>
          <a:p>
            <a:pPr>
              <a:lnSpc>
                <a:spcPct val="150000"/>
              </a:lnSpc>
            </a:pPr>
            <a:r>
              <a:rPr lang="en-US" dirty="0" smtClean="0">
                <a:latin typeface="Times New Roman" panose="02020603050405020304" pitchFamily="18" charset="0"/>
                <a:cs typeface="Times New Roman" panose="02020603050405020304" pitchFamily="18" charset="0"/>
              </a:rPr>
              <a:t>Concluding Sentence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2599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849313"/>
          </a:xfrm>
        </p:spPr>
        <p:txBody>
          <a:bodyPr/>
          <a:lstStyle/>
          <a:p>
            <a:r>
              <a:rPr lang="en-US" dirty="0" smtClean="0">
                <a:latin typeface="Times New Roman" panose="02020603050405020304" pitchFamily="18" charset="0"/>
                <a:cs typeface="Times New Roman" panose="02020603050405020304" pitchFamily="18" charset="0"/>
              </a:rPr>
              <a:t>Topic Sentence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0038" y="849313"/>
            <a:ext cx="11701462" cy="5894387"/>
          </a:xfrm>
        </p:spPr>
        <p:txBody>
          <a:bodyPr>
            <a:normAutofit fontScale="77500" lnSpcReduction="20000"/>
          </a:bodyPr>
          <a:lstStyle/>
          <a:p>
            <a:pPr>
              <a:lnSpc>
                <a:spcPct val="150000"/>
              </a:lnSpc>
            </a:pPr>
            <a:r>
              <a:rPr lang="en-US" dirty="0" smtClean="0">
                <a:latin typeface="Times New Roman" panose="02020603050405020304" pitchFamily="18" charset="0"/>
                <a:cs typeface="Times New Roman" panose="02020603050405020304" pitchFamily="18" charset="0"/>
              </a:rPr>
              <a:t>First sentence in a paragraph</a:t>
            </a:r>
          </a:p>
          <a:p>
            <a:pPr>
              <a:lnSpc>
                <a:spcPct val="150000"/>
              </a:lnSpc>
            </a:pPr>
            <a:r>
              <a:rPr lang="en-US" dirty="0" smtClean="0">
                <a:latin typeface="Times New Roman" panose="02020603050405020304" pitchFamily="18" charset="0"/>
                <a:cs typeface="Times New Roman" panose="02020603050405020304" pitchFamily="18" charset="0"/>
              </a:rPr>
              <a:t>The </a:t>
            </a:r>
            <a:r>
              <a:rPr lang="en-US" dirty="0" smtClean="0">
                <a:solidFill>
                  <a:srgbClr val="FF0000"/>
                </a:solidFill>
                <a:latin typeface="Times New Roman" panose="02020603050405020304" pitchFamily="18" charset="0"/>
                <a:cs typeface="Times New Roman" panose="02020603050405020304" pitchFamily="18" charset="0"/>
              </a:rPr>
              <a:t>topic</a:t>
            </a:r>
            <a:r>
              <a:rPr lang="en-US" dirty="0" smtClean="0">
                <a:latin typeface="Times New Roman" panose="02020603050405020304" pitchFamily="18" charset="0"/>
                <a:cs typeface="Times New Roman" panose="02020603050405020304" pitchFamily="18" charset="0"/>
              </a:rPr>
              <a:t> then </a:t>
            </a:r>
            <a:r>
              <a:rPr lang="en-US" dirty="0" smtClean="0">
                <a:solidFill>
                  <a:schemeClr val="accent1"/>
                </a:solidFill>
                <a:latin typeface="Times New Roman" panose="02020603050405020304" pitchFamily="18" charset="0"/>
                <a:cs typeface="Times New Roman" panose="02020603050405020304" pitchFamily="18" charset="0"/>
              </a:rPr>
              <a:t>what you want to say (controlling idea)/Stance</a:t>
            </a:r>
            <a:r>
              <a:rPr lang="en-US" dirty="0" smtClean="0">
                <a:latin typeface="Times New Roman" panose="02020603050405020304" pitchFamily="18" charset="0"/>
                <a:cs typeface="Times New Roman" panose="02020603050405020304" pitchFamily="18" charset="0"/>
              </a:rPr>
              <a:t> about the topic.</a:t>
            </a:r>
          </a:p>
          <a:p>
            <a:pPr>
              <a:lnSpc>
                <a:spcPct val="150000"/>
              </a:lnSpc>
            </a:pPr>
            <a:r>
              <a:rPr lang="en-US" dirty="0" smtClean="0">
                <a:latin typeface="Times New Roman" panose="02020603050405020304" pitchFamily="18" charset="0"/>
                <a:cs typeface="Times New Roman" panose="02020603050405020304" pitchFamily="18" charset="0"/>
              </a:rPr>
              <a:t>Topic Sentence = </a:t>
            </a:r>
            <a:r>
              <a:rPr lang="en-US" dirty="0" smtClean="0">
                <a:solidFill>
                  <a:srgbClr val="FF0000"/>
                </a:solidFill>
                <a:latin typeface="Times New Roman" panose="02020603050405020304" pitchFamily="18" charset="0"/>
                <a:cs typeface="Times New Roman" panose="02020603050405020304" pitchFamily="18" charset="0"/>
              </a:rPr>
              <a:t>Topic</a:t>
            </a:r>
            <a:r>
              <a:rPr lang="en-US" dirty="0" smtClean="0">
                <a:latin typeface="Times New Roman" panose="02020603050405020304" pitchFamily="18" charset="0"/>
                <a:cs typeface="Times New Roman" panose="02020603050405020304" pitchFamily="18" charset="0"/>
              </a:rPr>
              <a:t> + </a:t>
            </a:r>
            <a:r>
              <a:rPr lang="en-US" dirty="0" smtClean="0">
                <a:solidFill>
                  <a:schemeClr val="accent1"/>
                </a:solidFill>
                <a:latin typeface="Times New Roman" panose="02020603050405020304" pitchFamily="18" charset="0"/>
                <a:cs typeface="Times New Roman" panose="02020603050405020304" pitchFamily="18" charset="0"/>
              </a:rPr>
              <a:t>Controlling Idea</a:t>
            </a:r>
            <a:endParaRPr lang="en-US" dirty="0" smtClean="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Examples =</a:t>
            </a:r>
          </a:p>
          <a:p>
            <a:pPr>
              <a:lnSpc>
                <a:spcPct val="150000"/>
              </a:lnSpc>
            </a:pPr>
            <a:r>
              <a:rPr lang="en-US" dirty="0" smtClean="0">
                <a:latin typeface="Times New Roman" panose="02020603050405020304" pitchFamily="18" charset="0"/>
                <a:cs typeface="Times New Roman" panose="02020603050405020304" pitchFamily="18" charset="0"/>
              </a:rPr>
              <a:t>People can avoid plagiarizing by taking certain precautions.</a:t>
            </a:r>
          </a:p>
          <a:p>
            <a:pPr>
              <a:lnSpc>
                <a:spcPct val="150000"/>
              </a:lnSpc>
            </a:pPr>
            <a:r>
              <a:rPr lang="en-US" dirty="0" smtClean="0">
                <a:latin typeface="Times New Roman" panose="02020603050405020304" pitchFamily="18" charset="0"/>
                <a:cs typeface="Times New Roman" panose="02020603050405020304" pitchFamily="18" charset="0"/>
              </a:rPr>
              <a:t>People can avoid </a:t>
            </a:r>
            <a:r>
              <a:rPr lang="en-US" dirty="0" smtClean="0">
                <a:solidFill>
                  <a:srgbClr val="FF0000"/>
                </a:solidFill>
                <a:latin typeface="Times New Roman" panose="02020603050405020304" pitchFamily="18" charset="0"/>
                <a:cs typeface="Times New Roman" panose="02020603050405020304" pitchFamily="18" charset="0"/>
              </a:rPr>
              <a:t>plagiarizing</a:t>
            </a:r>
            <a:r>
              <a:rPr lang="en-US" dirty="0" smtClean="0">
                <a:latin typeface="Times New Roman" panose="02020603050405020304" pitchFamily="18" charset="0"/>
                <a:cs typeface="Times New Roman" panose="02020603050405020304" pitchFamily="18" charset="0"/>
              </a:rPr>
              <a:t> </a:t>
            </a:r>
            <a:r>
              <a:rPr lang="en-US" dirty="0" smtClean="0">
                <a:solidFill>
                  <a:schemeClr val="accent1"/>
                </a:solidFill>
                <a:latin typeface="Times New Roman" panose="02020603050405020304" pitchFamily="18" charset="0"/>
                <a:cs typeface="Times New Roman" panose="02020603050405020304" pitchFamily="18" charset="0"/>
              </a:rPr>
              <a:t>by taking certain precautions</a:t>
            </a:r>
            <a:r>
              <a:rPr lang="en-US" dirty="0" smtClean="0">
                <a:latin typeface="Times New Roman" panose="02020603050405020304" pitchFamily="18" charset="0"/>
                <a:cs typeface="Times New Roman" panose="02020603050405020304" pitchFamily="18" charset="0"/>
              </a:rPr>
              <a:t>.</a:t>
            </a:r>
          </a:p>
          <a:p>
            <a:pPr>
              <a:lnSpc>
                <a:spcPct val="150000"/>
              </a:lnSpc>
            </a:pPr>
            <a:r>
              <a:rPr lang="en-US" dirty="0" smtClean="0">
                <a:latin typeface="Times New Roman" panose="02020603050405020304" pitchFamily="18" charset="0"/>
                <a:cs typeface="Times New Roman" panose="02020603050405020304" pitchFamily="18" charset="0"/>
              </a:rPr>
              <a:t>There are several advantages to online education.</a:t>
            </a:r>
          </a:p>
          <a:p>
            <a:pPr>
              <a:lnSpc>
                <a:spcPct val="150000"/>
              </a:lnSpc>
            </a:pPr>
            <a:r>
              <a:rPr lang="en-US" dirty="0" smtClean="0">
                <a:latin typeface="Times New Roman" panose="02020603050405020304" pitchFamily="18" charset="0"/>
                <a:cs typeface="Times New Roman" panose="02020603050405020304" pitchFamily="18" charset="0"/>
              </a:rPr>
              <a:t>There are </a:t>
            </a:r>
            <a:r>
              <a:rPr lang="en-US" dirty="0" smtClean="0">
                <a:solidFill>
                  <a:schemeClr val="accent1"/>
                </a:solidFill>
                <a:latin typeface="Times New Roman" panose="02020603050405020304" pitchFamily="18" charset="0"/>
                <a:cs typeface="Times New Roman" panose="02020603050405020304" pitchFamily="18" charset="0"/>
              </a:rPr>
              <a:t>several advantages </a:t>
            </a:r>
            <a:r>
              <a:rPr lang="en-US" dirty="0" smtClean="0">
                <a:latin typeface="Times New Roman" panose="02020603050405020304" pitchFamily="18" charset="0"/>
                <a:cs typeface="Times New Roman" panose="02020603050405020304" pitchFamily="18" charset="0"/>
              </a:rPr>
              <a:t>to </a:t>
            </a:r>
            <a:r>
              <a:rPr lang="en-US" dirty="0" smtClean="0">
                <a:solidFill>
                  <a:srgbClr val="FF0000"/>
                </a:solidFill>
                <a:latin typeface="Times New Roman" panose="02020603050405020304" pitchFamily="18" charset="0"/>
                <a:cs typeface="Times New Roman" panose="02020603050405020304" pitchFamily="18" charset="0"/>
              </a:rPr>
              <a:t>online education</a:t>
            </a:r>
            <a:r>
              <a:rPr lang="en-US" dirty="0" smtClean="0">
                <a:latin typeface="Times New Roman" panose="02020603050405020304" pitchFamily="18" charset="0"/>
                <a:cs typeface="Times New Roman" panose="02020603050405020304" pitchFamily="18" charset="0"/>
              </a:rPr>
              <a:t>.</a:t>
            </a:r>
          </a:p>
          <a:p>
            <a:pPr>
              <a:lnSpc>
                <a:spcPct val="150000"/>
              </a:lnSpc>
            </a:pPr>
            <a:r>
              <a:rPr lang="en-US" dirty="0" smtClean="0">
                <a:latin typeface="Times New Roman" panose="02020603050405020304" pitchFamily="18" charset="0"/>
                <a:cs typeface="Times New Roman" panose="02020603050405020304" pitchFamily="18" charset="0"/>
              </a:rPr>
              <a:t>Leadership requires specific qualities that anyone can develop.</a:t>
            </a:r>
          </a:p>
          <a:p>
            <a:pPr>
              <a:lnSpc>
                <a:spcPct val="150000"/>
              </a:lnSpc>
            </a:pPr>
            <a:r>
              <a:rPr lang="en-US" dirty="0">
                <a:solidFill>
                  <a:srgbClr val="FF0000"/>
                </a:solidFill>
                <a:latin typeface="Times New Roman" panose="02020603050405020304" pitchFamily="18" charset="0"/>
                <a:cs typeface="Times New Roman" panose="02020603050405020304" pitchFamily="18" charset="0"/>
              </a:rPr>
              <a:t>L</a:t>
            </a:r>
            <a:r>
              <a:rPr lang="en-US" dirty="0" smtClean="0">
                <a:solidFill>
                  <a:srgbClr val="FF0000"/>
                </a:solidFill>
                <a:latin typeface="Times New Roman" panose="02020603050405020304" pitchFamily="18" charset="0"/>
                <a:cs typeface="Times New Roman" panose="02020603050405020304" pitchFamily="18" charset="0"/>
              </a:rPr>
              <a:t>eadership </a:t>
            </a:r>
            <a:r>
              <a:rPr lang="en-US" dirty="0" smtClean="0">
                <a:solidFill>
                  <a:schemeClr val="accent1"/>
                </a:solidFill>
                <a:latin typeface="Times New Roman" panose="02020603050405020304" pitchFamily="18" charset="0"/>
                <a:cs typeface="Times New Roman" panose="02020603050405020304" pitchFamily="18" charset="0"/>
              </a:rPr>
              <a:t>requires specific qualities </a:t>
            </a:r>
            <a:r>
              <a:rPr lang="en-US" dirty="0" smtClean="0">
                <a:latin typeface="Times New Roman" panose="02020603050405020304" pitchFamily="18" charset="0"/>
                <a:cs typeface="Times New Roman" panose="02020603050405020304" pitchFamily="18" charset="0"/>
              </a:rPr>
              <a:t>that anyone can develop.</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507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601450" cy="914400"/>
          </a:xfrm>
        </p:spPr>
        <p:txBody>
          <a:bodyPr>
            <a:normAutofit fontScale="90000"/>
          </a:bodyPr>
          <a:lstStyle/>
          <a:p>
            <a:r>
              <a:rPr lang="en-US" dirty="0" smtClean="0">
                <a:latin typeface="Times New Roman" panose="02020603050405020304" pitchFamily="18" charset="0"/>
                <a:cs typeface="Times New Roman" panose="02020603050405020304" pitchFamily="18" charset="0"/>
              </a:rPr>
              <a:t>Explaining </a:t>
            </a:r>
            <a:r>
              <a:rPr lang="en-US" dirty="0">
                <a:latin typeface="Times New Roman" panose="02020603050405020304" pitchFamily="18" charset="0"/>
                <a:cs typeface="Times New Roman" panose="02020603050405020304" pitchFamily="18" charset="0"/>
              </a:rPr>
              <a:t>the controlling </a:t>
            </a:r>
            <a:r>
              <a:rPr lang="en-US" dirty="0" smtClean="0">
                <a:latin typeface="Times New Roman" panose="02020603050405020304" pitchFamily="18" charset="0"/>
                <a:cs typeface="Times New Roman" panose="02020603050405020304" pitchFamily="18" charset="0"/>
              </a:rPr>
              <a:t>idea (Supporting Details)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85749" y="885824"/>
            <a:ext cx="11658601" cy="5714999"/>
          </a:xfrm>
        </p:spPr>
        <p:txBody>
          <a:bodyPr>
            <a:normAutofit/>
          </a:bodyPr>
          <a:lstStyle/>
          <a:p>
            <a:pPr>
              <a:lnSpc>
                <a:spcPct val="150000"/>
              </a:lnSpc>
            </a:pPr>
            <a:r>
              <a:rPr lang="en-US" dirty="0" smtClean="0">
                <a:latin typeface="Times New Roman" panose="02020603050405020304" pitchFamily="18" charset="0"/>
                <a:cs typeface="Times New Roman" panose="02020603050405020304" pitchFamily="18" charset="0"/>
              </a:rPr>
              <a:t>After stating topic sentence it is necessary to further elaborate your controlling idea to complete a paragraph</a:t>
            </a:r>
          </a:p>
          <a:p>
            <a:pPr>
              <a:lnSpc>
                <a:spcPct val="150000"/>
              </a:lnSpc>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writer explains his/her thinking about the main topic, idea, or focus of the </a:t>
            </a:r>
            <a:r>
              <a:rPr lang="en-US" dirty="0" smtClean="0">
                <a:latin typeface="Times New Roman" panose="02020603050405020304" pitchFamily="18" charset="0"/>
                <a:cs typeface="Times New Roman" panose="02020603050405020304" pitchFamily="18" charset="0"/>
              </a:rPr>
              <a:t>paragraph</a:t>
            </a:r>
          </a:p>
          <a:p>
            <a:pPr>
              <a:lnSpc>
                <a:spcPct val="150000"/>
              </a:lnSpc>
            </a:pPr>
            <a:r>
              <a:rPr lang="en-US" dirty="0" smtClean="0">
                <a:latin typeface="Times New Roman" panose="02020603050405020304" pitchFamily="18" charset="0"/>
                <a:cs typeface="Times New Roman" panose="02020603050405020304" pitchFamily="18" charset="0"/>
              </a:rPr>
              <a:t>The writer either use major details for further explanation or use both major and minor details for elaboration of controlling idea</a:t>
            </a:r>
          </a:p>
        </p:txBody>
      </p:sp>
    </p:spTree>
    <p:extLst>
      <p:ext uri="{BB962C8B-B14F-4D97-AF65-F5344CB8AC3E}">
        <p14:creationId xmlns:p14="http://schemas.microsoft.com/office/powerpoint/2010/main" val="43987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601450" cy="914400"/>
          </a:xfrm>
        </p:spPr>
        <p:txBody>
          <a:bodyPr>
            <a:normAutofit/>
          </a:bodyPr>
          <a:lstStyle/>
          <a:p>
            <a:r>
              <a:rPr lang="en-US" dirty="0" smtClean="0">
                <a:latin typeface="Times New Roman" panose="02020603050405020304" pitchFamily="18" charset="0"/>
                <a:cs typeface="Times New Roman" panose="02020603050405020304" pitchFamily="18" charset="0"/>
              </a:rPr>
              <a:t>Concluding Sentence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85749" y="1042988"/>
            <a:ext cx="11658601" cy="5557835"/>
          </a:xfrm>
        </p:spPr>
        <p:txBody>
          <a:bodyPr>
            <a:normAutofit/>
          </a:bodyPr>
          <a:lstStyle/>
          <a:p>
            <a:pPr>
              <a:lnSpc>
                <a:spcPct val="150000"/>
              </a:lnSpc>
            </a:pPr>
            <a:r>
              <a:rPr lang="en-US" dirty="0" smtClean="0">
                <a:latin typeface="Times New Roman" panose="02020603050405020304" pitchFamily="18" charset="0"/>
                <a:cs typeface="Times New Roman" panose="02020603050405020304" pitchFamily="18" charset="0"/>
              </a:rPr>
              <a:t>The concluding sentence is the last sentence in the paragraph.</a:t>
            </a:r>
          </a:p>
          <a:p>
            <a:pPr>
              <a:lnSpc>
                <a:spcPct val="150000"/>
              </a:lnSpc>
            </a:pPr>
            <a:r>
              <a:rPr lang="en-US" dirty="0" smtClean="0">
                <a:latin typeface="Times New Roman" panose="02020603050405020304" pitchFamily="18" charset="0"/>
                <a:cs typeface="Times New Roman" panose="02020603050405020304" pitchFamily="18" charset="0"/>
              </a:rPr>
              <a:t>It draws together the information presented to elaborate controlling idea by:</a:t>
            </a:r>
          </a:p>
          <a:p>
            <a:pPr lvl="1">
              <a:lnSpc>
                <a:spcPct val="150000"/>
              </a:lnSpc>
            </a:pPr>
            <a:r>
              <a:rPr lang="en-US" sz="2800" dirty="0" smtClean="0">
                <a:latin typeface="Times New Roman" panose="02020603050405020304" pitchFamily="18" charset="0"/>
                <a:cs typeface="Times New Roman" panose="02020603050405020304" pitchFamily="18" charset="0"/>
              </a:rPr>
              <a:t>Summarizing the point(s) that are made.</a:t>
            </a:r>
          </a:p>
          <a:p>
            <a:pPr lvl="1">
              <a:lnSpc>
                <a:spcPct val="150000"/>
              </a:lnSpc>
            </a:pPr>
            <a:r>
              <a:rPr lang="en-US" sz="2800" dirty="0" smtClean="0">
                <a:latin typeface="Times New Roman" panose="02020603050405020304" pitchFamily="18" charset="0"/>
                <a:cs typeface="Times New Roman" panose="02020603050405020304" pitchFamily="18" charset="0"/>
              </a:rPr>
              <a:t>Repeating words or phrases from the topic sentence.</a:t>
            </a:r>
          </a:p>
          <a:p>
            <a:pPr lvl="1">
              <a:lnSpc>
                <a:spcPct val="150000"/>
              </a:lnSpc>
            </a:pPr>
            <a:r>
              <a:rPr lang="en-US" sz="2800" dirty="0" smtClean="0">
                <a:latin typeface="Times New Roman" panose="02020603050405020304" pitchFamily="18" charset="0"/>
                <a:cs typeface="Times New Roman" panose="02020603050405020304" pitchFamily="18" charset="0"/>
              </a:rPr>
              <a:t>Using linking words that indicate that conclusions are being drawn (e.g., therefore, thus, resulting)</a:t>
            </a:r>
          </a:p>
        </p:txBody>
      </p:sp>
    </p:spTree>
    <p:extLst>
      <p:ext uri="{BB962C8B-B14F-4D97-AF65-F5344CB8AC3E}">
        <p14:creationId xmlns:p14="http://schemas.microsoft.com/office/powerpoint/2010/main" val="40083854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175" y="0"/>
            <a:ext cx="10515600" cy="857250"/>
          </a:xfrm>
        </p:spPr>
        <p:txBody>
          <a:bodyPr/>
          <a:lstStyle/>
          <a:p>
            <a:r>
              <a:rPr lang="en-US" dirty="0" smtClean="0"/>
              <a:t>Sample Paragraph</a:t>
            </a:r>
            <a:endParaRPr lang="en-US" dirty="0"/>
          </a:p>
        </p:txBody>
      </p:sp>
      <p:sp>
        <p:nvSpPr>
          <p:cNvPr id="3" name="Content Placeholder 2"/>
          <p:cNvSpPr>
            <a:spLocks noGrp="1"/>
          </p:cNvSpPr>
          <p:nvPr>
            <p:ph idx="1"/>
          </p:nvPr>
        </p:nvSpPr>
        <p:spPr>
          <a:xfrm>
            <a:off x="485775" y="857250"/>
            <a:ext cx="11372850" cy="5672138"/>
          </a:xfrm>
        </p:spPr>
        <p:txBody>
          <a:bodyPr>
            <a:normAutofit fontScale="92500"/>
          </a:bodyPr>
          <a:lstStyle/>
          <a:p>
            <a:pPr marL="0" indent="0" algn="just">
              <a:lnSpc>
                <a:spcPct val="150000"/>
              </a:lnSpc>
              <a:buNone/>
            </a:pPr>
            <a:r>
              <a:rPr lang="en-US" dirty="0" smtClean="0">
                <a:solidFill>
                  <a:srgbClr val="FF0000"/>
                </a:solidFill>
                <a:latin typeface="Times New Roman" panose="02020603050405020304" pitchFamily="18" charset="0"/>
                <a:cs typeface="Times New Roman" panose="02020603050405020304" pitchFamily="18" charset="0"/>
              </a:rPr>
              <a:t>Assignment essay tasks are set to assist students to develop mastery of their study subject. </a:t>
            </a:r>
            <a:r>
              <a:rPr lang="en-US" u="sng" dirty="0" smtClean="0">
                <a:solidFill>
                  <a:schemeClr val="accent4"/>
                </a:solidFill>
                <a:latin typeface="Times New Roman" panose="02020603050405020304" pitchFamily="18" charset="0"/>
                <a:cs typeface="Times New Roman" panose="02020603050405020304" pitchFamily="18" charset="0"/>
              </a:rPr>
              <a:t>Firstly,</a:t>
            </a:r>
            <a:r>
              <a:rPr lang="en-US" dirty="0" smtClean="0">
                <a:latin typeface="Times New Roman" panose="02020603050405020304" pitchFamily="18" charset="0"/>
                <a:cs typeface="Times New Roman" panose="02020603050405020304" pitchFamily="18" charset="0"/>
              </a:rPr>
              <a:t> </a:t>
            </a:r>
            <a:r>
              <a:rPr lang="en-US" dirty="0" smtClean="0">
                <a:solidFill>
                  <a:schemeClr val="accent1"/>
                </a:solidFill>
                <a:latin typeface="Times New Roman" panose="02020603050405020304" pitchFamily="18" charset="0"/>
                <a:cs typeface="Times New Roman" panose="02020603050405020304" pitchFamily="18" charset="0"/>
              </a:rPr>
              <a:t>assignment tasks enhance understandings about subject matter. </a:t>
            </a:r>
            <a:r>
              <a:rPr lang="en-US" dirty="0" smtClean="0">
                <a:solidFill>
                  <a:srgbClr val="92D050"/>
                </a:solidFill>
                <a:latin typeface="Times New Roman" panose="02020603050405020304" pitchFamily="18" charset="0"/>
                <a:cs typeface="Times New Roman" panose="02020603050405020304" pitchFamily="18" charset="0"/>
              </a:rPr>
              <a:t>Yang and Baker (2005, p. 1) reason that “to master your learning materials and extend your understandings, you need to write about the meanings you gain from your research”</a:t>
            </a:r>
            <a:r>
              <a:rPr lang="en-US" dirty="0" smtClean="0">
                <a:latin typeface="Times New Roman" panose="02020603050405020304" pitchFamily="18" charset="0"/>
                <a:cs typeface="Times New Roman" panose="02020603050405020304" pitchFamily="18" charset="0"/>
              </a:rPr>
              <a:t>. </a:t>
            </a:r>
            <a:r>
              <a:rPr lang="en-US" u="sng" dirty="0" smtClean="0">
                <a:solidFill>
                  <a:schemeClr val="accent4"/>
                </a:solidFill>
                <a:latin typeface="Times New Roman" panose="02020603050405020304" pitchFamily="18" charset="0"/>
                <a:cs typeface="Times New Roman" panose="02020603050405020304" pitchFamily="18" charset="0"/>
              </a:rPr>
              <a:t>Secondly,</a:t>
            </a:r>
            <a:r>
              <a:rPr lang="en-US" dirty="0" smtClean="0">
                <a:latin typeface="Times New Roman" panose="02020603050405020304" pitchFamily="18" charset="0"/>
                <a:cs typeface="Times New Roman" panose="02020603050405020304" pitchFamily="18" charset="0"/>
              </a:rPr>
              <a:t> </a:t>
            </a:r>
            <a:r>
              <a:rPr lang="en-US" dirty="0" smtClean="0">
                <a:solidFill>
                  <a:schemeClr val="accent1"/>
                </a:solidFill>
                <a:latin typeface="Times New Roman" panose="02020603050405020304" pitchFamily="18" charset="0"/>
                <a:cs typeface="Times New Roman" panose="02020603050405020304" pitchFamily="18" charset="0"/>
              </a:rPr>
              <a:t>students learn the writing conventions of a subject area while they are researching, reading and writing in their discipline. </a:t>
            </a:r>
            <a:r>
              <a:rPr lang="en-US" dirty="0" smtClean="0">
                <a:solidFill>
                  <a:srgbClr val="92D050"/>
                </a:solidFill>
                <a:latin typeface="Times New Roman" panose="02020603050405020304" pitchFamily="18" charset="0"/>
                <a:cs typeface="Times New Roman" panose="02020603050405020304" pitchFamily="18" charset="0"/>
              </a:rPr>
              <a:t>This activity helps them to “crack the code” of the discipline (</a:t>
            </a:r>
            <a:r>
              <a:rPr lang="en-US" dirty="0" err="1" smtClean="0">
                <a:solidFill>
                  <a:srgbClr val="92D050"/>
                </a:solidFill>
                <a:latin typeface="Times New Roman" panose="02020603050405020304" pitchFamily="18" charset="0"/>
                <a:cs typeface="Times New Roman" panose="02020603050405020304" pitchFamily="18" charset="0"/>
              </a:rPr>
              <a:t>Bloggs</a:t>
            </a:r>
            <a:r>
              <a:rPr lang="en-US" dirty="0" smtClean="0">
                <a:solidFill>
                  <a:srgbClr val="92D050"/>
                </a:solidFill>
                <a:latin typeface="Times New Roman" panose="02020603050405020304" pitchFamily="18" charset="0"/>
                <a:cs typeface="Times New Roman" panose="02020603050405020304" pitchFamily="18" charset="0"/>
              </a:rPr>
              <a:t>, 2003, p. 44).</a:t>
            </a:r>
            <a:r>
              <a:rPr lang="en-US" dirty="0" smtClean="0">
                <a:latin typeface="Times New Roman" panose="02020603050405020304" pitchFamily="18" charset="0"/>
                <a:cs typeface="Times New Roman" panose="02020603050405020304" pitchFamily="18" charset="0"/>
              </a:rPr>
              <a:t> </a:t>
            </a:r>
            <a:r>
              <a:rPr lang="en-US" u="sng" dirty="0" smtClean="0">
                <a:solidFill>
                  <a:schemeClr val="accent4"/>
                </a:solidFill>
                <a:latin typeface="Times New Roman" panose="02020603050405020304" pitchFamily="18" charset="0"/>
                <a:cs typeface="Times New Roman" panose="02020603050405020304" pitchFamily="18" charset="0"/>
              </a:rPr>
              <a:t>Thus,</a:t>
            </a:r>
            <a:r>
              <a:rPr lang="en-US" dirty="0" smtClean="0">
                <a:latin typeface="Times New Roman" panose="02020603050405020304" pitchFamily="18" charset="0"/>
                <a:cs typeface="Times New Roman" panose="02020603050405020304" pitchFamily="18" charset="0"/>
              </a:rPr>
              <a:t> </a:t>
            </a:r>
            <a:r>
              <a:rPr lang="en-US" dirty="0" smtClean="0">
                <a:solidFill>
                  <a:schemeClr val="accent2"/>
                </a:solidFill>
                <a:latin typeface="Times New Roman" panose="02020603050405020304" pitchFamily="18" charset="0"/>
                <a:cs typeface="Times New Roman" panose="02020603050405020304" pitchFamily="18" charset="0"/>
              </a:rPr>
              <a:t>students are learning subject matter and how to write in that disciplinary area by researching and writing assignment essays.</a:t>
            </a:r>
            <a:endParaRPr lang="en-US"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74657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937019"/>
          </a:xfrm>
        </p:spPr>
        <p:txBody>
          <a:bodyPr/>
          <a:lstStyle/>
          <a:p>
            <a:r>
              <a:rPr lang="en-US" sz="7200" dirty="0" smtClean="0">
                <a:latin typeface="Times New Roman" panose="02020603050405020304" pitchFamily="18" charset="0"/>
                <a:cs typeface="Times New Roman" panose="02020603050405020304" pitchFamily="18" charset="0"/>
              </a:rPr>
              <a:t>APPLICATION</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6830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3"/>
          <p:cNvSpPr txBox="1">
            <a:spLocks noChangeArrowheads="1"/>
          </p:cNvSpPr>
          <p:nvPr/>
        </p:nvSpPr>
        <p:spPr bwMode="auto">
          <a:xfrm>
            <a:off x="3810000" y="1"/>
            <a:ext cx="6629400" cy="655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p>
          <a:p>
            <a:pPr eaLnBrk="1" hangingPunct="1">
              <a:spcBef>
                <a:spcPct val="0"/>
              </a:spcBef>
              <a:buFontTx/>
              <a:buNone/>
            </a:pPr>
            <a:r>
              <a:rPr lang="en-US" altLang="en-US" sz="1400"/>
              <a:t>October 24, 2020.</a:t>
            </a:r>
          </a:p>
          <a:p>
            <a:pPr eaLnBrk="1" hangingPunct="1">
              <a:spcBef>
                <a:spcPct val="0"/>
              </a:spcBef>
              <a:buFontTx/>
              <a:buNone/>
            </a:pPr>
            <a:endParaRPr lang="en-US" altLang="en-US" sz="1400"/>
          </a:p>
          <a:p>
            <a:pPr eaLnBrk="1" hangingPunct="1">
              <a:spcBef>
                <a:spcPct val="0"/>
              </a:spcBef>
              <a:buFontTx/>
              <a:buNone/>
            </a:pPr>
            <a:r>
              <a:rPr lang="en-US" altLang="en-US" sz="1400"/>
              <a:t>Dr. Fehmida Ijaz                                                                 </a:t>
            </a:r>
          </a:p>
          <a:p>
            <a:pPr eaLnBrk="1" hangingPunct="1">
              <a:spcBef>
                <a:spcPct val="0"/>
              </a:spcBef>
              <a:buFontTx/>
              <a:buNone/>
            </a:pPr>
            <a:r>
              <a:rPr lang="en-US" altLang="en-US" sz="1400"/>
              <a:t>Principal   (</a:t>
            </a:r>
            <a:r>
              <a:rPr lang="en-US" altLang="en-US" sz="1400">
                <a:solidFill>
                  <a:srgbClr val="FF0000"/>
                </a:solidFill>
              </a:rPr>
              <a:t>Always mention Designation</a:t>
            </a:r>
            <a:r>
              <a:rPr lang="en-US" altLang="en-US" sz="1400"/>
              <a:t>)</a:t>
            </a:r>
          </a:p>
          <a:p>
            <a:pPr eaLnBrk="1" hangingPunct="1">
              <a:spcBef>
                <a:spcPct val="0"/>
              </a:spcBef>
              <a:buFontTx/>
              <a:buNone/>
            </a:pPr>
            <a:r>
              <a:rPr lang="en-US" altLang="en-US" sz="1400"/>
              <a:t>Fatima Jinnah College  for Women/(FAST-NUCES),</a:t>
            </a:r>
          </a:p>
          <a:p>
            <a:pPr eaLnBrk="1" hangingPunct="1">
              <a:spcBef>
                <a:spcPct val="0"/>
              </a:spcBef>
              <a:buFontTx/>
              <a:buNone/>
            </a:pPr>
            <a:r>
              <a:rPr lang="en-US" altLang="en-US" sz="1400"/>
              <a:t>Lahore.</a:t>
            </a:r>
          </a:p>
          <a:p>
            <a:pPr eaLnBrk="1" hangingPunct="1">
              <a:spcBef>
                <a:spcPct val="0"/>
              </a:spcBef>
              <a:buFontTx/>
              <a:buNone/>
            </a:pPr>
            <a:endParaRPr lang="en-US" altLang="en-US" sz="1400"/>
          </a:p>
          <a:p>
            <a:pPr eaLnBrk="1" hangingPunct="1">
              <a:spcBef>
                <a:spcPct val="0"/>
              </a:spcBef>
              <a:buFontTx/>
              <a:buNone/>
            </a:pPr>
            <a:r>
              <a:rPr lang="en-US" altLang="en-US" sz="1400"/>
              <a:t>Subject:  Application for Leave   (</a:t>
            </a:r>
            <a:r>
              <a:rPr lang="en-US" altLang="en-US" sz="1400">
                <a:solidFill>
                  <a:srgbClr val="FF0000"/>
                </a:solidFill>
              </a:rPr>
              <a:t>First letter of each word is capital)</a:t>
            </a:r>
          </a:p>
          <a:p>
            <a:pPr eaLnBrk="1" hangingPunct="1">
              <a:spcBef>
                <a:spcPct val="0"/>
              </a:spcBef>
              <a:buFontTx/>
              <a:buNone/>
            </a:pPr>
            <a:endParaRPr lang="en-US" altLang="en-US" sz="1400"/>
          </a:p>
          <a:p>
            <a:pPr eaLnBrk="1" hangingPunct="1">
              <a:spcBef>
                <a:spcPct val="0"/>
              </a:spcBef>
              <a:buFontTx/>
              <a:buNone/>
            </a:pPr>
            <a:r>
              <a:rPr lang="en-US" altLang="en-US" sz="1400"/>
              <a:t>Dear Dr. Ijaz:</a:t>
            </a:r>
          </a:p>
          <a:p>
            <a:pPr eaLnBrk="1" hangingPunct="1">
              <a:spcBef>
                <a:spcPct val="0"/>
              </a:spcBef>
              <a:buFontTx/>
              <a:buNone/>
            </a:pPr>
            <a:endParaRPr lang="en-US" altLang="en-US" sz="1400"/>
          </a:p>
          <a:p>
            <a:pPr eaLnBrk="1" hangingPunct="1">
              <a:spcBef>
                <a:spcPct val="0"/>
              </a:spcBef>
              <a:buFontTx/>
              <a:buNone/>
            </a:pPr>
            <a:r>
              <a:rPr lang="en-US" altLang="en-US" sz="1400"/>
              <a:t>I am a student of Fatima Jinnah College and would like to apply for </a:t>
            </a:r>
            <a:r>
              <a:rPr lang="en-US" altLang="en-US" sz="1400" u="sng"/>
              <a:t>leave from the college.</a:t>
            </a:r>
          </a:p>
          <a:p>
            <a:pPr eaLnBrk="1" hangingPunct="1">
              <a:spcBef>
                <a:spcPct val="0"/>
              </a:spcBef>
              <a:buFontTx/>
              <a:buNone/>
            </a:pPr>
            <a:endParaRPr lang="en-US" altLang="en-US" sz="1400" u="sng"/>
          </a:p>
          <a:p>
            <a:pPr eaLnBrk="1" hangingPunct="1">
              <a:spcBef>
                <a:spcPct val="0"/>
              </a:spcBef>
              <a:buFontTx/>
              <a:buNone/>
            </a:pPr>
            <a:r>
              <a:rPr lang="en-US" altLang="en-US" sz="1400"/>
              <a:t>My mother has been recently diagnosed with epilepsy. The doctors have advised her to leave for the United States immediately. </a:t>
            </a:r>
            <a:r>
              <a:rPr lang="en-US" altLang="en-US" sz="1400" u="sng"/>
              <a:t>Since my mother has no relatives in the United States, it is imperative  that I accompany her when she goes </a:t>
            </a:r>
            <a:r>
              <a:rPr lang="en-US" altLang="en-US" sz="1400"/>
              <a:t>as it is necessary for someone to be with her for moral and physical support.</a:t>
            </a:r>
          </a:p>
          <a:p>
            <a:pPr eaLnBrk="1" hangingPunct="1">
              <a:spcBef>
                <a:spcPct val="0"/>
              </a:spcBef>
              <a:buFontTx/>
              <a:buNone/>
            </a:pPr>
            <a:endParaRPr lang="en-US" altLang="en-US" sz="1400"/>
          </a:p>
          <a:p>
            <a:pPr eaLnBrk="1" hangingPunct="1">
              <a:spcBef>
                <a:spcPct val="0"/>
              </a:spcBef>
              <a:buFontTx/>
              <a:buNone/>
            </a:pPr>
            <a:r>
              <a:rPr lang="en-US" altLang="en-US" sz="1400"/>
              <a:t>I shall be grateful if you would sanction me leave from the college </a:t>
            </a:r>
            <a:r>
              <a:rPr lang="en-US" altLang="en-US" sz="1400" u="sng"/>
              <a:t>for three weeks, that is 1 Sept. to 27 Sept  2020  </a:t>
            </a:r>
            <a:r>
              <a:rPr lang="en-US" altLang="en-US" sz="1400"/>
              <a:t>       </a:t>
            </a:r>
            <a:r>
              <a:rPr lang="en-US" altLang="en-US" sz="1400" u="sng"/>
              <a:t>(</a:t>
            </a:r>
            <a:r>
              <a:rPr lang="en-US" altLang="en-US" sz="1400">
                <a:solidFill>
                  <a:srgbClr val="FF0000"/>
                </a:solidFill>
              </a:rPr>
              <a:t>Instigate action</a:t>
            </a:r>
            <a:r>
              <a:rPr lang="en-US" altLang="en-US" sz="1400"/>
              <a:t>) </a:t>
            </a:r>
          </a:p>
          <a:p>
            <a:pPr eaLnBrk="1" hangingPunct="1">
              <a:spcBef>
                <a:spcPct val="0"/>
              </a:spcBef>
              <a:buFontTx/>
              <a:buNone/>
            </a:pPr>
            <a:endParaRPr lang="en-US" altLang="en-US" sz="1400"/>
          </a:p>
          <a:p>
            <a:pPr eaLnBrk="1" hangingPunct="1">
              <a:spcBef>
                <a:spcPct val="0"/>
              </a:spcBef>
              <a:buFontTx/>
              <a:buNone/>
            </a:pPr>
            <a:r>
              <a:rPr lang="en-US" altLang="en-US" sz="1400" u="sng"/>
              <a:t>I would appreciate your viewing my application favourably.</a:t>
            </a:r>
          </a:p>
          <a:p>
            <a:pPr eaLnBrk="1" hangingPunct="1">
              <a:spcBef>
                <a:spcPct val="0"/>
              </a:spcBef>
              <a:buFontTx/>
              <a:buNone/>
            </a:pPr>
            <a:endParaRPr lang="en-US" altLang="en-US" sz="1400"/>
          </a:p>
          <a:p>
            <a:pPr eaLnBrk="1" hangingPunct="1">
              <a:spcBef>
                <a:spcPct val="0"/>
              </a:spcBef>
              <a:buFontTx/>
              <a:buNone/>
            </a:pPr>
            <a:r>
              <a:rPr lang="en-US" altLang="en-US" sz="1400"/>
              <a:t>Yours sincerely,</a:t>
            </a:r>
          </a:p>
          <a:p>
            <a:pPr eaLnBrk="1" hangingPunct="1">
              <a:spcBef>
                <a:spcPct val="0"/>
              </a:spcBef>
              <a:buFontTx/>
              <a:buNone/>
            </a:pPr>
            <a:r>
              <a:rPr lang="en-US" altLang="en-US" sz="1400"/>
              <a:t>Signature</a:t>
            </a:r>
          </a:p>
          <a:p>
            <a:pPr eaLnBrk="1" hangingPunct="1">
              <a:spcBef>
                <a:spcPct val="0"/>
              </a:spcBef>
              <a:buFontTx/>
              <a:buNone/>
            </a:pPr>
            <a:r>
              <a:rPr lang="en-US" altLang="en-US" sz="1400"/>
              <a:t>Name</a:t>
            </a:r>
            <a:endParaRPr lang="en-US" altLang="en-US" sz="1400">
              <a:solidFill>
                <a:srgbClr val="FF0000"/>
              </a:solidFill>
            </a:endParaRPr>
          </a:p>
          <a:p>
            <a:pPr eaLnBrk="1" hangingPunct="1">
              <a:spcBef>
                <a:spcPct val="0"/>
              </a:spcBef>
              <a:buFontTx/>
              <a:buNone/>
            </a:pPr>
            <a:r>
              <a:rPr lang="en-US" altLang="en-US" sz="1400"/>
              <a:t>Section &amp; Roll Number</a:t>
            </a:r>
          </a:p>
          <a:p>
            <a:pPr eaLnBrk="1" hangingPunct="1">
              <a:spcBef>
                <a:spcPct val="0"/>
              </a:spcBef>
              <a:buFontTx/>
              <a:buNone/>
            </a:pPr>
            <a:r>
              <a:rPr lang="en-US" altLang="en-US" sz="1400"/>
              <a:t>Phone Number</a:t>
            </a:r>
          </a:p>
        </p:txBody>
      </p:sp>
      <p:sp>
        <p:nvSpPr>
          <p:cNvPr id="6" name="Oval Callout 5"/>
          <p:cNvSpPr/>
          <p:nvPr/>
        </p:nvSpPr>
        <p:spPr>
          <a:xfrm flipH="1">
            <a:off x="1600200" y="2619375"/>
            <a:ext cx="1981200" cy="457200"/>
          </a:xfrm>
          <a:prstGeom prst="wedgeEllipseCallou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48" name="TextBox 6"/>
          <p:cNvSpPr txBox="1">
            <a:spLocks noChangeArrowheads="1"/>
          </p:cNvSpPr>
          <p:nvPr/>
        </p:nvSpPr>
        <p:spPr bwMode="auto">
          <a:xfrm>
            <a:off x="1828800" y="2679700"/>
            <a:ext cx="1676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b="1"/>
              <a:t>Explain Purpose</a:t>
            </a:r>
          </a:p>
        </p:txBody>
      </p:sp>
      <p:sp>
        <p:nvSpPr>
          <p:cNvPr id="8" name="Oval Callout 7"/>
          <p:cNvSpPr/>
          <p:nvPr/>
        </p:nvSpPr>
        <p:spPr>
          <a:xfrm flipH="1">
            <a:off x="1752600" y="3440113"/>
            <a:ext cx="2057400" cy="457200"/>
          </a:xfrm>
          <a:prstGeom prst="wedgeEllipseCallou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50" name="TextBox 8"/>
          <p:cNvSpPr txBox="1">
            <a:spLocks noChangeArrowheads="1"/>
          </p:cNvSpPr>
          <p:nvPr/>
        </p:nvSpPr>
        <p:spPr bwMode="auto">
          <a:xfrm>
            <a:off x="1828800" y="3500439"/>
            <a:ext cx="1981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b="1"/>
              <a:t>Give reason for leave</a:t>
            </a:r>
          </a:p>
        </p:txBody>
      </p:sp>
      <p:sp>
        <p:nvSpPr>
          <p:cNvPr id="10" name="Oval Callout 9"/>
          <p:cNvSpPr/>
          <p:nvPr/>
        </p:nvSpPr>
        <p:spPr>
          <a:xfrm flipH="1">
            <a:off x="1752600" y="4419600"/>
            <a:ext cx="2057400" cy="457200"/>
          </a:xfrm>
          <a:prstGeom prst="wedgeEllipseCallou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52" name="TextBox 10"/>
          <p:cNvSpPr txBox="1">
            <a:spLocks noChangeArrowheads="1"/>
          </p:cNvSpPr>
          <p:nvPr/>
        </p:nvSpPr>
        <p:spPr bwMode="auto">
          <a:xfrm>
            <a:off x="1905000" y="4343400"/>
            <a:ext cx="2057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b="1"/>
              <a:t>Details of leave including dates.</a:t>
            </a:r>
          </a:p>
        </p:txBody>
      </p:sp>
      <p:sp>
        <p:nvSpPr>
          <p:cNvPr id="12" name="Oval Callout 11"/>
          <p:cNvSpPr/>
          <p:nvPr/>
        </p:nvSpPr>
        <p:spPr>
          <a:xfrm flipH="1">
            <a:off x="1752600" y="5105400"/>
            <a:ext cx="2057400" cy="457200"/>
          </a:xfrm>
          <a:prstGeom prst="wedgeEllipseCallou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154" name="TextBox 12"/>
          <p:cNvSpPr txBox="1">
            <a:spLocks noChangeArrowheads="1"/>
          </p:cNvSpPr>
          <p:nvPr/>
        </p:nvSpPr>
        <p:spPr bwMode="auto">
          <a:xfrm>
            <a:off x="1905000" y="5181600"/>
            <a:ext cx="1676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b="1"/>
              <a:t>Closing para</a:t>
            </a:r>
          </a:p>
        </p:txBody>
      </p:sp>
      <p:sp>
        <p:nvSpPr>
          <p:cNvPr id="15" name="Rectangular Callout 14"/>
          <p:cNvSpPr/>
          <p:nvPr/>
        </p:nvSpPr>
        <p:spPr>
          <a:xfrm>
            <a:off x="1752600" y="566738"/>
            <a:ext cx="2057400" cy="1033462"/>
          </a:xfrm>
          <a:prstGeom prst="wedgeRectCallou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200" dirty="0"/>
              <a:t>Recipients Designation &amp; Address</a:t>
            </a:r>
            <a:endParaRPr lang="en-US" dirty="0"/>
          </a:p>
        </p:txBody>
      </p:sp>
    </p:spTree>
    <p:extLst>
      <p:ext uri="{BB962C8B-B14F-4D97-AF65-F5344CB8AC3E}">
        <p14:creationId xmlns:p14="http://schemas.microsoft.com/office/powerpoint/2010/main" val="34569026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743056"/>
          </a:xfrm>
        </p:spPr>
        <p:txBody>
          <a:bodyPr>
            <a:normAutofit/>
          </a:bodyPr>
          <a:lstStyle/>
          <a:p>
            <a:r>
              <a:rPr lang="en-US" sz="8800" dirty="0" smtClean="0">
                <a:latin typeface="Times New Roman" panose="02020603050405020304" pitchFamily="18" charset="0"/>
                <a:cs typeface="Times New Roman" panose="02020603050405020304" pitchFamily="18" charset="0"/>
              </a:rPr>
              <a:t>EMAIL</a:t>
            </a:r>
            <a:endParaRPr lang="en-US" sz="8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623603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tegral">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3.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3469</TotalTime>
  <Words>1107</Words>
  <Application>Microsoft Office PowerPoint</Application>
  <PresentationFormat>Widescreen</PresentationFormat>
  <Paragraphs>155</Paragraphs>
  <Slides>19</Slides>
  <Notes>2</Notes>
  <HiddenSlides>1</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19</vt:i4>
      </vt:variant>
    </vt:vector>
  </HeadingPairs>
  <TitlesOfParts>
    <vt:vector size="35" baseType="lpstr">
      <vt:lpstr>굴림</vt:lpstr>
      <vt:lpstr>Arial</vt:lpstr>
      <vt:lpstr>BodoniMTBlack</vt:lpstr>
      <vt:lpstr>Calibri</vt:lpstr>
      <vt:lpstr>Calibri Light</vt:lpstr>
      <vt:lpstr>Gill Sans MT</vt:lpstr>
      <vt:lpstr>Times New Roman</vt:lpstr>
      <vt:lpstr>Tw Cen MT</vt:lpstr>
      <vt:lpstr>Tw Cen MT Condensed</vt:lpstr>
      <vt:lpstr>Wingdings</vt:lpstr>
      <vt:lpstr>Wingdings 2</vt:lpstr>
      <vt:lpstr>Wingdings 3</vt:lpstr>
      <vt:lpstr>Office Theme</vt:lpstr>
      <vt:lpstr>Integral</vt:lpstr>
      <vt:lpstr>Default Design</vt:lpstr>
      <vt:lpstr>Dividend</vt:lpstr>
      <vt:lpstr>PARAGRAPH WRITING </vt:lpstr>
      <vt:lpstr>Paragraph Writing </vt:lpstr>
      <vt:lpstr>Topic Sentence</vt:lpstr>
      <vt:lpstr>Explaining the controlling idea (Supporting Details)</vt:lpstr>
      <vt:lpstr>Concluding Sentence</vt:lpstr>
      <vt:lpstr>Sample Paragraph</vt:lpstr>
      <vt:lpstr>APPLICATION </vt:lpstr>
      <vt:lpstr>PowerPoint Presentation</vt:lpstr>
      <vt:lpstr>EMAIL</vt:lpstr>
      <vt:lpstr>PowerPoint Presentation</vt:lpstr>
      <vt:lpstr>CRITICAL ANALYSIS </vt:lpstr>
      <vt:lpstr>PowerPoint Presentation</vt:lpstr>
      <vt:lpstr>EXPOSITORY ESSAY </vt:lpstr>
      <vt:lpstr>PowerPoint Presentation</vt:lpstr>
      <vt:lpstr>PowerPoint Presentation</vt:lpstr>
      <vt:lpstr>Cause-Effect Essay</vt:lpstr>
      <vt:lpstr>PowerPoint Presentation</vt:lpstr>
      <vt:lpstr>Paraphrasing How does a paraphrase differ from a 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Paragraph Writing</dc:title>
  <dc:creator>Husnain Raza</dc:creator>
  <cp:lastModifiedBy>Salman</cp:lastModifiedBy>
  <cp:revision>48</cp:revision>
  <dcterms:created xsi:type="dcterms:W3CDTF">2019-09-01T06:24:54Z</dcterms:created>
  <dcterms:modified xsi:type="dcterms:W3CDTF">2020-12-31T03:05:12Z</dcterms:modified>
</cp:coreProperties>
</file>