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87" r:id="rId3"/>
    <p:sldId id="281" r:id="rId4"/>
    <p:sldId id="286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8CCB-AA0F-4694-9422-33B3D8CF293D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52EF-9042-4C67-9CB4-3C37380C5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AE1C-34DF-4189-8096-B4D0B6495FC7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Question 1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8505825" cy="2071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1 = Circle ,  Class 2 = Cross</a:t>
            </a:r>
          </a:p>
          <a:p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How is star classified by:</a:t>
            </a:r>
          </a:p>
          <a:p>
            <a:r>
              <a:rPr lang="de-DE" sz="2800" dirty="0" smtClean="0">
                <a:solidFill>
                  <a:schemeClr val="tx1"/>
                </a:solidFill>
                <a:latin typeface="+mj-lt"/>
              </a:rPr>
              <a:t>(i) 1-NN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ii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3-NN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9-NN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iv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15-NN (v) 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13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14554"/>
            <a:ext cx="8152082" cy="19238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Question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1 Solution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505825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How is star classified by:</a:t>
            </a:r>
          </a:p>
          <a:p>
            <a:pPr marL="571500" indent="-571500">
              <a:buAutoNum type="romanLcParenBoth"/>
            </a:pP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1-NN     Circle</a:t>
            </a:r>
          </a:p>
          <a:p>
            <a:pPr marL="571500" indent="-571500">
              <a:buAutoNum type="romanLcParenBoth"/>
            </a:pP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 3-NN   Cross</a:t>
            </a:r>
          </a:p>
          <a:p>
            <a:pPr marL="571500" indent="-571500">
              <a:buAutoNum type="romanLcParenBoth"/>
            </a:pP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  9-NN  Circle</a:t>
            </a:r>
          </a:p>
          <a:p>
            <a:pPr marL="571500" indent="-571500">
              <a:buAutoNum type="romanLcParenBoth"/>
            </a:pP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15-NN   Cross </a:t>
            </a:r>
          </a:p>
          <a:p>
            <a:pPr marL="571500" indent="-571500"/>
            <a:r>
              <a:rPr lang="de-DE" sz="2800" dirty="0" smtClean="0">
                <a:solidFill>
                  <a:schemeClr val="tx1"/>
                </a:solidFill>
                <a:latin typeface="+mj-lt"/>
              </a:rPr>
              <a:t>(v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Rocchio   Circle</a:t>
            </a:r>
            <a:endParaRPr lang="en-US" sz="13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Question 2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Compute the “export”/POULTRY contingency table for the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“Kyoto”/JAPAN in the collection given below.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(ii) Make up a contingency table for which MI is 0 – that is, term and class are independent of each other.</a:t>
            </a:r>
            <a:endParaRPr lang="en-US" sz="30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7319746" cy="3464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33600"/>
          <a:ext cx="6096000" cy="741680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N11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N01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N00 =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600" y="3810000"/>
          <a:ext cx="6096000" cy="741680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N11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 =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N01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N00 =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410200"/>
          <a:ext cx="6096000" cy="741680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N11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 =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N01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N00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13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048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2: N11 = N01  and  N10 = N00;  term is present in half docs of each class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4724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    N01 =  0  and N00 = 0 , term is present in all docs in all classes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8229600" cy="20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5240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Based on the data in </a:t>
            </a:r>
            <a:r>
              <a:rPr lang="en-US" sz="2800" dirty="0" smtClean="0"/>
              <a:t>Table</a:t>
            </a:r>
          </a:p>
          <a:p>
            <a:pPr marL="571500" indent="-571500"/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apply </a:t>
            </a:r>
            <a:r>
              <a:rPr lang="en-US" sz="2800" dirty="0"/>
              <a:t>the </a:t>
            </a:r>
            <a:r>
              <a:rPr lang="en-US" sz="2800" dirty="0" smtClean="0"/>
              <a:t>multinomial Naive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 classifier </a:t>
            </a:r>
            <a:r>
              <a:rPr lang="en-US" sz="2800" dirty="0"/>
              <a:t>to </a:t>
            </a:r>
            <a:r>
              <a:rPr lang="en-US" sz="2800" dirty="0" smtClean="0"/>
              <a:t>the test document, </a:t>
            </a:r>
          </a:p>
          <a:p>
            <a:r>
              <a:rPr lang="en-US" sz="2800" dirty="0" smtClean="0"/>
              <a:t>(</a:t>
            </a:r>
            <a:r>
              <a:rPr lang="en-US" sz="2800" dirty="0" smtClean="0"/>
              <a:t>ii</a:t>
            </a:r>
            <a:r>
              <a:rPr lang="en-US" sz="2800" dirty="0" smtClean="0"/>
              <a:t>) </a:t>
            </a:r>
            <a:r>
              <a:rPr lang="en-US" sz="2800" dirty="0" smtClean="0"/>
              <a:t>apply </a:t>
            </a:r>
            <a:r>
              <a:rPr lang="en-US" sz="2800" dirty="0"/>
              <a:t>the </a:t>
            </a:r>
            <a:r>
              <a:rPr lang="en-US" sz="2800" dirty="0" smtClean="0"/>
              <a:t>Bernoulli NB classifier </a:t>
            </a:r>
            <a:r>
              <a:rPr lang="en-US" sz="2800" dirty="0"/>
              <a:t>to the test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</a:t>
            </a:r>
            <a:r>
              <a:rPr lang="en-US" dirty="0" smtClean="0"/>
              <a:t>3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NB</a:t>
            </a:r>
          </a:p>
          <a:p>
            <a:r>
              <a:rPr lang="en-US" dirty="0" smtClean="0"/>
              <a:t>P (C | d5 ) =  P( C) P( Taiwan | C) P( Taiwan | C)                              			P( Sapporo| C)</a:t>
            </a:r>
          </a:p>
          <a:p>
            <a:pPr>
              <a:buNone/>
            </a:pPr>
            <a:r>
              <a:rPr lang="en-US" dirty="0" smtClean="0"/>
              <a:t>                        = 0.5 *0.25*0.25*1/12 = 0.0026</a:t>
            </a:r>
          </a:p>
          <a:p>
            <a:r>
              <a:rPr lang="en-US" dirty="0" smtClean="0"/>
              <a:t>P (Not C | d5 ) =  P(Not  C) P( Taiwan | Not C)  		P( Taiwan | Not C) P( Sapporo| Not C)</a:t>
            </a:r>
          </a:p>
          <a:p>
            <a:pPr>
              <a:buNone/>
            </a:pPr>
            <a:r>
              <a:rPr lang="en-US" dirty="0" smtClean="0"/>
              <a:t>                        = 0.5 *1/6*1/6*0.25 = 0.00347</a:t>
            </a:r>
          </a:p>
          <a:p>
            <a:pPr>
              <a:buNone/>
            </a:pPr>
            <a:r>
              <a:rPr lang="en-US" dirty="0" smtClean="0"/>
              <a:t>d5 is classified in Class Not China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 smtClean="0"/>
              <a:t>3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Bernoulli NB</a:t>
            </a:r>
          </a:p>
          <a:p>
            <a:r>
              <a:rPr lang="en-US" dirty="0" smtClean="0"/>
              <a:t>P (C | d5 ) =  P( C) P( Taiwan | C)                              		P( Sapporo| C) (1 – P(Taipei | C ))</a:t>
            </a:r>
          </a:p>
          <a:p>
            <a:pPr>
              <a:buNone/>
            </a:pPr>
            <a:r>
              <a:rPr lang="en-US" dirty="0" smtClean="0"/>
              <a:t>    		(1 –P(Macao| C )) (1 – P(Taipei | C )) 	(1 – P(Shanghai | C )) (1 – P(Japan| C )) 		(1 – P(Osaka | C ))</a:t>
            </a:r>
          </a:p>
          <a:p>
            <a:pPr>
              <a:buNone/>
            </a:pPr>
            <a:r>
              <a:rPr lang="en-US" dirty="0" smtClean="0"/>
              <a:t>= 0.00659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282</Words>
  <Application>Microsoft Office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Q 2 Solution</vt:lpstr>
      <vt:lpstr>Question 3</vt:lpstr>
      <vt:lpstr> Q 3 Solution</vt:lpstr>
      <vt:lpstr>Q 3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maryam.bashir</dc:creator>
  <cp:lastModifiedBy>maryam.bashir</cp:lastModifiedBy>
  <cp:revision>9</cp:revision>
  <dcterms:created xsi:type="dcterms:W3CDTF">2016-11-01T06:28:35Z</dcterms:created>
  <dcterms:modified xsi:type="dcterms:W3CDTF">2016-11-07T07:05:54Z</dcterms:modified>
</cp:coreProperties>
</file>