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2" r:id="rId2"/>
    <p:sldId id="281" r:id="rId3"/>
    <p:sldId id="283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98CCB-AA0F-4694-9422-33B3D8CF293D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052EF-9042-4C67-9CB4-3C37380C5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AE1C-34DF-4189-8096-B4D0B6495FC7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1A5A-65D5-457A-8374-77FEFD3AC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AE1C-34DF-4189-8096-B4D0B6495FC7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1A5A-65D5-457A-8374-77FEFD3AC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AE1C-34DF-4189-8096-B4D0B6495FC7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1A5A-65D5-457A-8374-77FEFD3AC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AE1C-34DF-4189-8096-B4D0B6495FC7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1A5A-65D5-457A-8374-77FEFD3AC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AE1C-34DF-4189-8096-B4D0B6495FC7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1A5A-65D5-457A-8374-77FEFD3AC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AE1C-34DF-4189-8096-B4D0B6495FC7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1A5A-65D5-457A-8374-77FEFD3AC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AE1C-34DF-4189-8096-B4D0B6495FC7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1A5A-65D5-457A-8374-77FEFD3AC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AE1C-34DF-4189-8096-B4D0B6495FC7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1A5A-65D5-457A-8374-77FEFD3AC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AE1C-34DF-4189-8096-B4D0B6495FC7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1A5A-65D5-457A-8374-77FEFD3AC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AE1C-34DF-4189-8096-B4D0B6495FC7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1A5A-65D5-457A-8374-77FEFD3AC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AE1C-34DF-4189-8096-B4D0B6495FC7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1A5A-65D5-457A-8374-77FEFD3AC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AE1C-34DF-4189-8096-B4D0B6495FC7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21A5A-65D5-457A-8374-77FEFD3AC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Question 1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04800" y="4495800"/>
            <a:ext cx="8505825" cy="20717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  <a:latin typeface="+mj-lt"/>
              </a:rPr>
              <a:t>Class 1 = Circle ,  Class 2 = Cross</a:t>
            </a:r>
          </a:p>
          <a:p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+mj-lt"/>
              </a:rPr>
              <a:t>How is star classified by:</a:t>
            </a:r>
          </a:p>
          <a:p>
            <a:r>
              <a:rPr lang="de-DE" sz="2800" dirty="0" smtClean="0">
                <a:solidFill>
                  <a:schemeClr val="tx1"/>
                </a:solidFill>
                <a:latin typeface="+mj-lt"/>
              </a:rPr>
              <a:t>(i) 1-NN (</a:t>
            </a:r>
            <a:r>
              <a:rPr lang="de-DE" sz="2800" dirty="0" err="1" smtClean="0">
                <a:solidFill>
                  <a:schemeClr val="tx1"/>
                </a:solidFill>
                <a:latin typeface="+mj-lt"/>
              </a:rPr>
              <a:t>ii</a:t>
            </a:r>
            <a:r>
              <a:rPr lang="de-DE" sz="2800" dirty="0" smtClean="0">
                <a:solidFill>
                  <a:schemeClr val="tx1"/>
                </a:solidFill>
                <a:latin typeface="+mj-lt"/>
              </a:rPr>
              <a:t>) 3-NN (</a:t>
            </a:r>
            <a:r>
              <a:rPr lang="de-DE" sz="2800" dirty="0" err="1" smtClean="0">
                <a:solidFill>
                  <a:schemeClr val="tx1"/>
                </a:solidFill>
                <a:latin typeface="+mj-lt"/>
              </a:rPr>
              <a:t>iii</a:t>
            </a:r>
            <a:r>
              <a:rPr lang="de-DE" sz="2800" dirty="0" smtClean="0">
                <a:solidFill>
                  <a:schemeClr val="tx1"/>
                </a:solidFill>
                <a:latin typeface="+mj-lt"/>
              </a:rPr>
              <a:t>) 9-NN (</a:t>
            </a:r>
            <a:r>
              <a:rPr lang="de-DE" sz="2800" dirty="0" err="1" smtClean="0">
                <a:solidFill>
                  <a:schemeClr val="tx1"/>
                </a:solidFill>
                <a:latin typeface="+mj-lt"/>
              </a:rPr>
              <a:t>iv</a:t>
            </a:r>
            <a:r>
              <a:rPr lang="de-DE" sz="2800" dirty="0" smtClean="0">
                <a:solidFill>
                  <a:schemeClr val="tx1"/>
                </a:solidFill>
                <a:latin typeface="+mj-lt"/>
              </a:rPr>
              <a:t>) 15-NN (v) </a:t>
            </a:r>
            <a:r>
              <a:rPr lang="de-DE" sz="2800" dirty="0" err="1" smtClean="0">
                <a:solidFill>
                  <a:schemeClr val="tx1"/>
                </a:solidFill>
                <a:latin typeface="+mj-lt"/>
              </a:rPr>
              <a:t>Rocchio</a:t>
            </a:r>
            <a:r>
              <a:rPr lang="de-DE" sz="2800" dirty="0" smtClean="0">
                <a:solidFill>
                  <a:schemeClr val="tx1"/>
                </a:solidFill>
                <a:latin typeface="+mj-lt"/>
              </a:rPr>
              <a:t>?</a:t>
            </a:r>
            <a:endParaRPr lang="en-US" sz="13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44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2214554"/>
            <a:ext cx="8152082" cy="192383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Question 2</a:t>
            </a:r>
            <a:endParaRPr lang="en-US" sz="3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500174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) Compute the “export”/POULTRY contingency table for the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j-lt"/>
              </a:rPr>
              <a:t>“Kyoto”/JAPAN in the collection given below.</a:t>
            </a:r>
            <a:endParaRPr lang="en-US" sz="2400" dirty="0">
              <a:latin typeface="+mj-lt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(ii) Make up a contingency table for which MI is 0 – that is, term and class are independent of each other.</a:t>
            </a:r>
            <a:endParaRPr lang="en-US" sz="30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4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124200"/>
            <a:ext cx="7319746" cy="346475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4495800"/>
            <a:ext cx="8229600" cy="204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" y="1524000"/>
            <a:ext cx="8077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Based on the data in </a:t>
            </a:r>
            <a:r>
              <a:rPr lang="en-US" sz="2800" dirty="0" smtClean="0"/>
              <a:t>Table</a:t>
            </a:r>
          </a:p>
          <a:p>
            <a:pPr marL="571500" indent="-571500">
              <a:buAutoNum type="romanLcParenBoth"/>
            </a:pPr>
            <a:r>
              <a:rPr lang="en-US" sz="2800" dirty="0" smtClean="0"/>
              <a:t>estimate </a:t>
            </a:r>
            <a:r>
              <a:rPr lang="en-US" sz="2800" dirty="0"/>
              <a:t>a multinomial Naive </a:t>
            </a:r>
            <a:r>
              <a:rPr lang="en-US" sz="2800" dirty="0" err="1"/>
              <a:t>Bayes</a:t>
            </a:r>
            <a:r>
              <a:rPr lang="en-US" sz="2800" dirty="0"/>
              <a:t> classifier, </a:t>
            </a:r>
            <a:endParaRPr lang="en-US" sz="2800" dirty="0" smtClean="0"/>
          </a:p>
          <a:p>
            <a:pPr marL="571500" indent="-571500"/>
            <a:r>
              <a:rPr lang="en-US" sz="2800" dirty="0" smtClean="0"/>
              <a:t>(ii) apply </a:t>
            </a:r>
            <a:r>
              <a:rPr lang="en-US" sz="2800" dirty="0"/>
              <a:t>the classifier to </a:t>
            </a:r>
            <a:r>
              <a:rPr lang="en-US" sz="2800" dirty="0" smtClean="0"/>
              <a:t>the test document, </a:t>
            </a:r>
          </a:p>
          <a:p>
            <a:r>
              <a:rPr lang="en-US" sz="2800" dirty="0" smtClean="0"/>
              <a:t>(iii) estimate a Bernoulli NB classifier, </a:t>
            </a:r>
          </a:p>
          <a:p>
            <a:r>
              <a:rPr lang="en-US" sz="2800" dirty="0" smtClean="0"/>
              <a:t>(</a:t>
            </a:r>
            <a:r>
              <a:rPr lang="en-US" sz="2800" dirty="0"/>
              <a:t>iv</a:t>
            </a:r>
            <a:r>
              <a:rPr lang="en-US" sz="2800" dirty="0" smtClean="0"/>
              <a:t>) apply </a:t>
            </a:r>
            <a:r>
              <a:rPr lang="en-US" sz="2800" dirty="0"/>
              <a:t>the classifier to the test document.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4323</TotalTime>
  <Words>141</Words>
  <Application>Microsoft Office PowerPoint</Application>
  <PresentationFormat>On-screen Show (4:3)</PresentationFormat>
  <Paragraphs>19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Question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maryam.bashir</dc:creator>
  <cp:lastModifiedBy>maryam.bashir</cp:lastModifiedBy>
  <cp:revision>8</cp:revision>
  <dcterms:created xsi:type="dcterms:W3CDTF">2016-11-01T06:28:35Z</dcterms:created>
  <dcterms:modified xsi:type="dcterms:W3CDTF">2016-11-07T03:50:58Z</dcterms:modified>
</cp:coreProperties>
</file>