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13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8B2968-4379-4AA1-B0D1-48A0E7089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9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5FF16B-0BD8-409D-9333-EB349E6883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5813" cy="5895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5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600863-266E-43A2-A8CE-82124E47B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0BCBE9-A780-4110-8B88-F49F3797CA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90C5F1-437C-4310-900F-68CBAAB5FC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AECD69-F9BD-4881-8109-EFFA57DFD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F66EF3A-506F-4B8E-BCBA-B63181B0AC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0876BB-BB7E-4BDE-A398-08D4D42803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1CF049-5461-4D95-A3A3-C2F7D8EAF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1BD7B3-3A08-4200-9B1B-BE1C95122E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AF5A69-BB65-43BA-946E-E0015A855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580BE7C1-92F7-48A6-85C5-B50121B14F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660033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660033"/>
          </a:solidFill>
          <a:latin typeface="Book Antiqua" panose="02040602050305030304" pitchFamily="18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>
                <a:solidFill>
                  <a:srgbClr val="660033"/>
                </a:solidFill>
              </a:rPr>
              <a:t>Non-parametric density estimation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438400" y="51816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 dirty="0"/>
              <a:t>CS 557 Statistical Pattern Recognition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 dirty="0"/>
              <a:t>Mehreen Saeed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 dirty="0"/>
              <a:t>September, </a:t>
            </a:r>
            <a:r>
              <a:rPr lang="en-US" sz="2000" dirty="0" smtClean="0"/>
              <a:t>2016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3827463"/>
            <a:ext cx="3654425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803650"/>
            <a:ext cx="3971925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782638"/>
            <a:ext cx="37814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106363"/>
            <a:ext cx="8229600" cy="519112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>
                <a:solidFill>
                  <a:srgbClr val="660033"/>
                </a:solidFill>
              </a:rPr>
              <a:t>KERNEL ESTIMATE (GAUSSIAN)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2550" y="1143000"/>
            <a:ext cx="879475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h=.01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16725" y="1219200"/>
            <a:ext cx="661988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h=1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84150" y="4191000"/>
            <a:ext cx="661988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h=3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437063" y="4343400"/>
            <a:ext cx="80645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h=15</a:t>
            </a:r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1000"/>
            <a:ext cx="3173413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923088" y="4829175"/>
            <a:ext cx="95250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71900"/>
            <a:ext cx="28956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3570288"/>
            <a:ext cx="3433763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3725863"/>
            <a:ext cx="3151187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703263"/>
            <a:ext cx="39116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2638"/>
            <a:ext cx="3700463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7200" y="106363"/>
            <a:ext cx="8229600" cy="519112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>
                <a:solidFill>
                  <a:srgbClr val="660033"/>
                </a:solidFill>
              </a:rPr>
              <a:t>K NEAREST NEIGHBOR DENSITY ESTIMATION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23825" y="1143000"/>
            <a:ext cx="66675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K=3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518150" y="1166813"/>
            <a:ext cx="811213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K=10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84150" y="4191000"/>
            <a:ext cx="811213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K=50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294063" y="3733800"/>
            <a:ext cx="957262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K=500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300788" y="4014788"/>
            <a:ext cx="1101725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K=1200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71900"/>
            <a:ext cx="28956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3570288"/>
            <a:ext cx="3433763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3725863"/>
            <a:ext cx="3151187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703263"/>
            <a:ext cx="39116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2638"/>
            <a:ext cx="3700463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7200" y="106363"/>
            <a:ext cx="8229600" cy="519112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>
                <a:solidFill>
                  <a:srgbClr val="660033"/>
                </a:solidFill>
              </a:rPr>
              <a:t>K NEAREST NEIGHBOR DENSITY ESTIMATION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23825" y="1143000"/>
            <a:ext cx="66675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K=3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518150" y="1166813"/>
            <a:ext cx="811213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K=10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84150" y="4191000"/>
            <a:ext cx="811213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K=50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94063" y="3733800"/>
            <a:ext cx="957262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K=500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300788" y="4014788"/>
            <a:ext cx="1101725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K=1200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4137025"/>
            <a:ext cx="2509837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14788"/>
            <a:ext cx="315118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3733800"/>
            <a:ext cx="3273425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55638"/>
            <a:ext cx="3776663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65188"/>
            <a:ext cx="35433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122238"/>
            <a:ext cx="8229600" cy="487362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000">
                <a:solidFill>
                  <a:srgbClr val="660033"/>
                </a:solidFill>
              </a:rPr>
              <a:t>K NEAREST NEIGHBOR SMOOTHED DENSITY ESTIMATION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3825" y="1143000"/>
            <a:ext cx="66675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K=3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518150" y="1166813"/>
            <a:ext cx="811213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K=10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84150" y="4191000"/>
            <a:ext cx="811213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K=50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294063" y="3733800"/>
            <a:ext cx="957262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K=500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300788" y="4014788"/>
            <a:ext cx="1101725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K=1200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106363"/>
            <a:ext cx="8229600" cy="579437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200">
                <a:solidFill>
                  <a:srgbClr val="660033"/>
                </a:solidFill>
              </a:rPr>
              <a:t>K-NEAREST NEIGHBOR CLASSIFIER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289425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78175"/>
            <a:ext cx="4492625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22350" y="4862513"/>
            <a:ext cx="811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K=11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37150" y="2286000"/>
            <a:ext cx="3641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Errors are marked in magenta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106363"/>
            <a:ext cx="8229600" cy="579437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200">
                <a:solidFill>
                  <a:srgbClr val="660033"/>
                </a:solidFill>
              </a:rPr>
              <a:t>K-NEAREST NEIGHBOR CLASSIFIER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4289425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69963"/>
            <a:ext cx="4492625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113" y="4543425"/>
            <a:ext cx="5694362" cy="1922463"/>
          </a:xfrm>
          <a:prstGeom prst="rect">
            <a:avLst/>
          </a:prstGeom>
          <a:solidFill>
            <a:srgbClr val="FFFF66"/>
          </a:solidFill>
          <a:ln w="9360">
            <a:solidFill>
              <a:srgbClr val="BBE0E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/>
              <a:t>K=1,   balanced error rate = 0.0259</a:t>
            </a:r>
          </a:p>
          <a:p>
            <a:pPr eaLnBrk="1" hangingPunct="1">
              <a:buClrTx/>
              <a:buFontTx/>
              <a:buNone/>
            </a:pPr>
            <a:r>
              <a:rPr lang="en-US" sz="2400"/>
              <a:t>K=3,   balanced error rate = 0.0193</a:t>
            </a:r>
          </a:p>
          <a:p>
            <a:pPr eaLnBrk="1" hangingPunct="1">
              <a:buClrTx/>
              <a:buFontTx/>
              <a:buNone/>
            </a:pPr>
            <a:r>
              <a:rPr lang="en-US" sz="2400"/>
              <a:t>K=5,   balanced error rate = 0.0191</a:t>
            </a:r>
          </a:p>
          <a:p>
            <a:pPr eaLnBrk="1" hangingPunct="1">
              <a:buClrTx/>
              <a:buFontTx/>
              <a:buNone/>
            </a:pPr>
            <a:r>
              <a:rPr lang="en-US" sz="2400"/>
              <a:t>K=11, balanced error rate = 0.0214</a:t>
            </a:r>
          </a:p>
          <a:p>
            <a:pPr eaLnBrk="1" hangingPunct="1">
              <a:buClrTx/>
              <a:buFontTx/>
              <a:buNone/>
            </a:pPr>
            <a:r>
              <a:rPr lang="en-US" sz="2400"/>
              <a:t>K=21, balanced error rate = 0.0206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250950" y="4049713"/>
            <a:ext cx="3641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Errors are marked in magenta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44475"/>
            <a:ext cx="8001000" cy="3968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000">
                <a:solidFill>
                  <a:srgbClr val="993300"/>
                </a:solidFill>
              </a:rPr>
              <a:t>ORIGINAL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571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514350"/>
            <a:ext cx="4121150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3503613"/>
            <a:ext cx="4519612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2275"/>
            <a:ext cx="4129088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7938"/>
            <a:ext cx="8229600" cy="519112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>
                <a:solidFill>
                  <a:srgbClr val="660033"/>
                </a:solidFill>
              </a:rPr>
              <a:t>HISTOGRAM ESTIMATION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27550" y="1219200"/>
            <a:ext cx="661988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h=1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22263" y="4343400"/>
            <a:ext cx="80645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h=10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38125" y="1219200"/>
            <a:ext cx="879475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h=0.5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11575"/>
            <a:ext cx="3965575" cy="29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087938" y="4311650"/>
            <a:ext cx="80645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40150"/>
            <a:ext cx="3429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578225"/>
            <a:ext cx="338455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6575"/>
            <a:ext cx="4398963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60325"/>
            <a:ext cx="8229600" cy="519113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>
                <a:solidFill>
                  <a:srgbClr val="660033"/>
                </a:solidFill>
              </a:rPr>
              <a:t>NAÏVE ESTIMATE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382963" y="5748338"/>
            <a:ext cx="80645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h=70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-290513" y="4191000"/>
            <a:ext cx="806451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h=10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603750" y="1295400"/>
            <a:ext cx="661988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h=1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2550" y="1143000"/>
            <a:ext cx="879475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h=.05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715963"/>
            <a:ext cx="381635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33813"/>
            <a:ext cx="2828925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632575" y="5026025"/>
            <a:ext cx="952500" cy="3683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/>
              <a:t>h=500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639763"/>
            <a:ext cx="487680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58738"/>
            <a:ext cx="8229600" cy="581025"/>
          </a:xfrm>
          <a:solidFill>
            <a:srgbClr val="00FFFF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FF"/>
                </a:solidFill>
              </a:rPr>
              <a:t>CLASSIFICATION WITH NAIVE DENSITY ESTIMATION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32238"/>
            <a:ext cx="3200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731838"/>
            <a:ext cx="3475038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54163" y="6308725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/>
              <a:t>Error points for h=1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74638" y="4298950"/>
            <a:ext cx="47672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/>
              <a:t>The original set of points</a:t>
            </a:r>
          </a:p>
          <a:p>
            <a:r>
              <a:rPr lang="en-US"/>
              <a:t>Note the non-linear decision boundaries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4022725" y="6216650"/>
            <a:ext cx="1189038" cy="45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303838" y="3565525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/>
              <a:t>Change of BER with 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92075" y="182563"/>
            <a:ext cx="4389438" cy="884237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600">
                <a:solidFill>
                  <a:srgbClr val="660033"/>
                </a:solidFill>
              </a:rPr>
              <a:t>KERNEL ESTIMATE </a:t>
            </a:r>
            <a:br>
              <a:rPr lang="en-US" sz="2600">
                <a:solidFill>
                  <a:srgbClr val="660033"/>
                </a:solidFill>
              </a:rPr>
            </a:br>
            <a:r>
              <a:rPr lang="en-US" sz="2600">
                <a:solidFill>
                  <a:srgbClr val="660033"/>
                </a:solidFill>
              </a:rPr>
              <a:t>(GAUSSIAN)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038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133350"/>
            <a:ext cx="4479925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151188"/>
            <a:ext cx="37496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317500"/>
            <a:ext cx="2209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h 		    BER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0.3000    </a:t>
            </a:r>
            <a:r>
              <a:rPr lang="en-US" dirty="0">
                <a:solidFill>
                  <a:srgbClr val="C00000"/>
                </a:solidFill>
              </a:rPr>
              <a:t>0.5294</a:t>
            </a:r>
          </a:p>
          <a:p>
            <a:r>
              <a:rPr lang="en-US" dirty="0">
                <a:solidFill>
                  <a:srgbClr val="C00000"/>
                </a:solidFill>
              </a:rPr>
              <a:t>    0.5000    0.5440</a:t>
            </a:r>
          </a:p>
          <a:p>
            <a:r>
              <a:rPr lang="en-US" dirty="0">
                <a:solidFill>
                  <a:srgbClr val="C00000"/>
                </a:solidFill>
              </a:rPr>
              <a:t>    1.0000    0.5831</a:t>
            </a:r>
          </a:p>
          <a:p>
            <a:r>
              <a:rPr lang="en-US" dirty="0">
                <a:solidFill>
                  <a:srgbClr val="C00000"/>
                </a:solidFill>
              </a:rPr>
              <a:t>    3.0000    0.5881</a:t>
            </a:r>
          </a:p>
          <a:p>
            <a:r>
              <a:rPr lang="en-US" dirty="0">
                <a:solidFill>
                  <a:srgbClr val="C00000"/>
                </a:solidFill>
              </a:rPr>
              <a:t>    5.0000    0.4790</a:t>
            </a:r>
          </a:p>
          <a:p>
            <a:r>
              <a:rPr lang="en-US" dirty="0">
                <a:solidFill>
                  <a:srgbClr val="C00000"/>
                </a:solidFill>
              </a:rPr>
              <a:t>   10.0000    0.2788</a:t>
            </a:r>
          </a:p>
          <a:p>
            <a:r>
              <a:rPr lang="en-US" dirty="0">
                <a:solidFill>
                  <a:srgbClr val="C00000"/>
                </a:solidFill>
              </a:rPr>
              <a:t>   20.0000    </a:t>
            </a:r>
            <a:r>
              <a:rPr lang="en-US" dirty="0" smtClean="0">
                <a:solidFill>
                  <a:srgbClr val="C00000"/>
                </a:solidFill>
              </a:rPr>
              <a:t>0.5000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92075" y="182563"/>
            <a:ext cx="4389438" cy="884237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600" dirty="0">
                <a:solidFill>
                  <a:srgbClr val="660033"/>
                </a:solidFill>
              </a:rPr>
              <a:t>KERNEL ESTIMATE </a:t>
            </a:r>
            <a:br>
              <a:rPr lang="en-US" sz="2600" dirty="0">
                <a:solidFill>
                  <a:srgbClr val="660033"/>
                </a:solidFill>
              </a:rPr>
            </a:br>
            <a:r>
              <a:rPr lang="en-US" sz="2600" dirty="0">
                <a:solidFill>
                  <a:srgbClr val="660033"/>
                </a:solidFill>
              </a:rPr>
              <a:t>(</a:t>
            </a:r>
            <a:r>
              <a:rPr lang="en-US" sz="2600" dirty="0" err="1" smtClean="0">
                <a:solidFill>
                  <a:srgbClr val="660033"/>
                </a:solidFill>
              </a:rPr>
              <a:t>Epanechnikov</a:t>
            </a:r>
            <a:r>
              <a:rPr lang="en-US" sz="2600" dirty="0" smtClean="0">
                <a:solidFill>
                  <a:srgbClr val="660033"/>
                </a:solidFill>
              </a:rPr>
              <a:t>)</a:t>
            </a:r>
            <a:endParaRPr lang="en-US" sz="2600" dirty="0">
              <a:solidFill>
                <a:srgbClr val="66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4" y="1349188"/>
            <a:ext cx="4165600" cy="312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609600"/>
            <a:ext cx="4242309" cy="2804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20" y="3790349"/>
            <a:ext cx="3623067" cy="27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60350"/>
            <a:ext cx="8229600" cy="519113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>
                <a:solidFill>
                  <a:srgbClr val="660033"/>
                </a:solidFill>
              </a:rPr>
              <a:t>Gaussian Function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58138" cy="555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" y="381000"/>
            <a:ext cx="8382000" cy="1127125"/>
          </a:xfrm>
          <a:prstGeom prst="rect">
            <a:avLst/>
          </a:prstGeom>
          <a:solidFill>
            <a:srgbClr val="99CCFF"/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200">
                <a:solidFill>
                  <a:srgbClr val="660033"/>
                </a:solidFill>
              </a:rPr>
              <a:t>DATA, GENERATED BY 2 GAUSSIAN DISTRIBUTIONS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508125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ook Antiqua"/>
        <a:ea typeface="WenQuanYi Micro Hei"/>
        <a:cs typeface="WenQuanYi Micro Hei"/>
      </a:majorFont>
      <a:minorFont>
        <a:latin typeface="Book Antiqua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 Antiqua" panose="020406020503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 Antiqua" panose="0204060205030503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164</Words>
  <Application>Microsoft Office PowerPoint</Application>
  <PresentationFormat>On-screen Show (4:3)</PresentationFormat>
  <Paragraphs>67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CLASSIFICATION WITH NAIVE DENSITY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estimation</dc:title>
  <dc:creator>mehreen.saeed</dc:creator>
  <cp:lastModifiedBy>Mehreen Saeed</cp:lastModifiedBy>
  <cp:revision>40</cp:revision>
  <cp:lastPrinted>1601-01-01T00:00:00Z</cp:lastPrinted>
  <dcterms:created xsi:type="dcterms:W3CDTF">2007-09-05T06:43:21Z</dcterms:created>
  <dcterms:modified xsi:type="dcterms:W3CDTF">2016-09-28T09:51:38Z</dcterms:modified>
</cp:coreProperties>
</file>