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CCFF"/>
    <a:srgbClr val="CCECFF"/>
    <a:srgbClr val="FFFF66"/>
    <a:srgbClr val="CCFFCC"/>
    <a:srgbClr val="FFFFCC"/>
    <a:srgbClr val="FFCCCC"/>
    <a:srgbClr val="663300"/>
    <a:srgbClr val="FDF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12" autoAdjust="0"/>
  </p:normalViewPr>
  <p:slideViewPr>
    <p:cSldViewPr>
      <p:cViewPr varScale="1">
        <p:scale>
          <a:sx n="54" d="100"/>
          <a:sy n="54" d="100"/>
        </p:scale>
        <p:origin x="18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01A5554-A12F-4E9A-9E46-FD58084BB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89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99BB5-3594-4760-995A-A279268362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5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F41A0-FD9E-4B08-930A-E575BA5BE7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1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954DE9-33D2-4A8B-A15A-000879CF6D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3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4F39E-397E-41F8-ACE4-E72E10B380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9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A0BAB-94C6-4D41-9421-CD2965217E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4A4B37-4E35-4635-9814-6899CE2E46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1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EF41C0-8017-4CC5-B0DA-B5332774F9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2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D05D4C-43A5-4489-8C14-73577AB675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6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77536-9DFB-450A-BA90-F5955E6FC9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2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20F4BD-2D81-4389-B5D5-ADB88CAADC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7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429DC-1634-491D-AF21-A3C2F277E3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8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87362"/>
          </a:xfrm>
          <a:prstGeom prst="rect">
            <a:avLst/>
          </a:prstGeom>
          <a:solidFill>
            <a:srgbClr val="FFE5FF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FEFD0D4-F79D-4ED6-9433-B45A4F6F95C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Book Antiqu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Book Antiqu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Book Antiqu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Book Antiqu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Book Antiqu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Book Antiqu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Book Antiqu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Book Antiqu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mp.felk.cvut.cz/cmp/software/stprtool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7772400" cy="1470025"/>
          </a:xfrm>
          <a:ln/>
        </p:spPr>
        <p:txBody>
          <a:bodyPr/>
          <a:lstStyle/>
          <a:p>
            <a:r>
              <a:rPr lang="en-US" sz="2800" b="1" dirty="0" smtClean="0"/>
              <a:t>SELF ORGANIZING MAPS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UNSUPERVISED DIMENSIONALITY REDUCTION</a:t>
            </a:r>
            <a:endParaRPr lang="en-US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5410200"/>
            <a:ext cx="6400800" cy="1143000"/>
          </a:xfrm>
        </p:spPr>
        <p:txBody>
          <a:bodyPr/>
          <a:lstStyle/>
          <a:p>
            <a:pPr algn="r"/>
            <a:r>
              <a:rPr lang="en-US" sz="2000" dirty="0"/>
              <a:t>CS 557 Statistical Pattern Recognition</a:t>
            </a:r>
          </a:p>
          <a:p>
            <a:pPr algn="r"/>
            <a:r>
              <a:rPr lang="en-US" sz="2000" dirty="0"/>
              <a:t>Mehreen Saeed</a:t>
            </a:r>
          </a:p>
          <a:p>
            <a:pPr algn="r"/>
            <a:r>
              <a:rPr lang="en-US" sz="2000" dirty="0" smtClean="0"/>
              <a:t>October, 2016</a:t>
            </a:r>
            <a:endParaRPr lang="en-US" sz="2000" dirty="0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09600" y="3505200"/>
            <a:ext cx="5303055" cy="1200329"/>
          </a:xfrm>
          <a:prstGeom prst="rect">
            <a:avLst/>
          </a:prstGeom>
          <a:solidFill>
            <a:srgbClr val="FFFFCC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REF: OCR DATA DOWNLOADED FROM:</a:t>
            </a:r>
          </a:p>
          <a:p>
            <a:r>
              <a:rPr lang="en-US" dirty="0">
                <a:hlinkClick r:id="rId2"/>
              </a:rPr>
              <a:t>http://cmp.felk.cvut.cz/cmp/software/stprtool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cap="all" dirty="0" smtClean="0"/>
              <a:t> </a:t>
            </a:r>
            <a:endParaRPr lang="en-US" cap="all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2400" dirty="0" smtClean="0"/>
              <a:t>THE METHOD…(</a:t>
            </a:r>
            <a:r>
              <a:rPr lang="en-US" sz="2400" cap="all" dirty="0" smtClean="0"/>
              <a:t>one possible implementation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1800" dirty="0" smtClean="0"/>
              <a:t>Initialize a 2D grid</a:t>
            </a:r>
          </a:p>
          <a:p>
            <a:pPr lvl="1"/>
            <a:r>
              <a:rPr lang="en-US" sz="1800" dirty="0" smtClean="0"/>
              <a:t>place random examples from dataset in each cell.  An example in a cell is called the weight.  You can also initialize them totally randomly.  </a:t>
            </a:r>
            <a:r>
              <a:rPr lang="en-US" sz="1800" i="1" dirty="0" smtClean="0"/>
              <a:t>Labels are ignored and note these are not the only ways of initializing the grid</a:t>
            </a:r>
          </a:p>
          <a:p>
            <a:r>
              <a:rPr lang="en-US" sz="1800" dirty="0" smtClean="0"/>
              <a:t>Take one example </a:t>
            </a:r>
            <a:r>
              <a:rPr lang="en-US" sz="1800" b="1" dirty="0" smtClean="0"/>
              <a:t>x</a:t>
            </a:r>
            <a:r>
              <a:rPr lang="en-US" sz="1800" dirty="0" smtClean="0"/>
              <a:t> randomly and find the best matching unit</a:t>
            </a:r>
          </a:p>
          <a:p>
            <a:pPr lvl="1"/>
            <a:r>
              <a:rPr lang="en-US" sz="1800" dirty="0" smtClean="0"/>
              <a:t>Find the distance of this example point from each weight in the grid and choose the one with minimum distance</a:t>
            </a:r>
          </a:p>
          <a:p>
            <a:r>
              <a:rPr lang="en-US" sz="1800" dirty="0" smtClean="0"/>
              <a:t>Update the weight vectors by moving them towards </a:t>
            </a:r>
            <a:r>
              <a:rPr lang="en-US" sz="1800" b="1" dirty="0" smtClean="0"/>
              <a:t>x</a:t>
            </a:r>
          </a:p>
          <a:p>
            <a:pPr lvl="1"/>
            <a:r>
              <a:rPr lang="en-US" sz="1400" dirty="0" smtClean="0"/>
              <a:t>BMU’s ((</a:t>
            </a:r>
            <a:r>
              <a:rPr lang="en-US" sz="1400" dirty="0" err="1" smtClean="0"/>
              <a:t>i,j</a:t>
            </a:r>
            <a:r>
              <a:rPr lang="en-US" sz="1400" dirty="0" smtClean="0"/>
              <a:t>) coordinates) weight is updated as:</a:t>
            </a:r>
          </a:p>
          <a:p>
            <a:pPr lvl="1"/>
            <a:r>
              <a:rPr lang="en-US" sz="1400" dirty="0" smtClean="0">
                <a:sym typeface="Symbol"/>
              </a:rPr>
              <a:t></a:t>
            </a:r>
            <a:r>
              <a:rPr lang="en-US" sz="1400" b="1" dirty="0" err="1" smtClean="0">
                <a:sym typeface="Symbol"/>
              </a:rPr>
              <a:t>w</a:t>
            </a:r>
            <a:r>
              <a:rPr lang="en-US" sz="1400" baseline="-25000" dirty="0" err="1" smtClean="0">
                <a:sym typeface="Symbol"/>
              </a:rPr>
              <a:t>ij</a:t>
            </a:r>
            <a:r>
              <a:rPr lang="en-US" sz="1400" dirty="0" smtClean="0">
                <a:sym typeface="Symbol"/>
              </a:rPr>
              <a:t> =  (</a:t>
            </a:r>
            <a:r>
              <a:rPr lang="en-US" sz="1400" b="1" dirty="0" smtClean="0">
                <a:sym typeface="Symbol"/>
              </a:rPr>
              <a:t>x</a:t>
            </a:r>
            <a:r>
              <a:rPr lang="en-US" sz="1400" dirty="0" smtClean="0">
                <a:sym typeface="Symbol"/>
              </a:rPr>
              <a:t>-</a:t>
            </a:r>
            <a:r>
              <a:rPr lang="en-US" sz="1400" b="1" dirty="0" err="1" smtClean="0">
                <a:sym typeface="Symbol"/>
              </a:rPr>
              <a:t>w</a:t>
            </a:r>
            <a:r>
              <a:rPr lang="en-US" sz="1400" baseline="-25000" dirty="0" err="1" smtClean="0">
                <a:sym typeface="Symbol"/>
              </a:rPr>
              <a:t>ij</a:t>
            </a:r>
            <a:r>
              <a:rPr lang="en-US" sz="1400" dirty="0" smtClean="0">
                <a:sym typeface="Symbol"/>
              </a:rPr>
              <a:t>)</a:t>
            </a:r>
          </a:p>
          <a:p>
            <a:pPr lvl="1"/>
            <a:r>
              <a:rPr lang="en-US" sz="1400" dirty="0" smtClean="0">
                <a:sym typeface="Symbol"/>
              </a:rPr>
              <a:t>Cells surrounding BMU ((</a:t>
            </a:r>
            <a:r>
              <a:rPr lang="en-US" sz="1400" dirty="0" err="1" smtClean="0">
                <a:sym typeface="Symbol"/>
              </a:rPr>
              <a:t>k,l</a:t>
            </a:r>
            <a:r>
              <a:rPr lang="en-US" sz="1400" dirty="0" smtClean="0">
                <a:sym typeface="Symbol"/>
              </a:rPr>
              <a:t>) coordinates) are also updated as:</a:t>
            </a:r>
          </a:p>
          <a:p>
            <a:pPr lvl="1"/>
            <a:r>
              <a:rPr lang="en-US" sz="1400" dirty="0">
                <a:sym typeface="Symbol"/>
              </a:rPr>
              <a:t></a:t>
            </a:r>
            <a:r>
              <a:rPr lang="en-US" sz="1400" b="1" dirty="0" err="1">
                <a:sym typeface="Symbol"/>
              </a:rPr>
              <a:t>w</a:t>
            </a:r>
            <a:r>
              <a:rPr lang="en-US" sz="1400" baseline="-25000" dirty="0" err="1">
                <a:sym typeface="Symbol"/>
              </a:rPr>
              <a:t>kl</a:t>
            </a:r>
            <a:r>
              <a:rPr lang="en-US" sz="1400" dirty="0">
                <a:sym typeface="Symbol"/>
              </a:rPr>
              <a:t> =  e(</a:t>
            </a:r>
            <a:r>
              <a:rPr lang="en-US" sz="1400" dirty="0" err="1">
                <a:sym typeface="Symbol"/>
              </a:rPr>
              <a:t>k,l,i,j</a:t>
            </a:r>
            <a:r>
              <a:rPr lang="en-US" sz="1400" dirty="0">
                <a:sym typeface="Symbol"/>
              </a:rPr>
              <a:t>) (</a:t>
            </a:r>
            <a:r>
              <a:rPr lang="en-US" sz="1400" b="1" dirty="0">
                <a:sym typeface="Symbol"/>
              </a:rPr>
              <a:t>x</a:t>
            </a:r>
            <a:r>
              <a:rPr lang="en-US" sz="1400" dirty="0">
                <a:sym typeface="Symbol"/>
              </a:rPr>
              <a:t>-</a:t>
            </a:r>
            <a:r>
              <a:rPr lang="en-US" sz="1400" b="1" dirty="0" err="1">
                <a:sym typeface="Symbol"/>
              </a:rPr>
              <a:t>w</a:t>
            </a:r>
            <a:r>
              <a:rPr lang="en-US" sz="1400" baseline="-25000" dirty="0" err="1">
                <a:sym typeface="Symbol"/>
              </a:rPr>
              <a:t>kl</a:t>
            </a:r>
            <a:r>
              <a:rPr lang="en-US" sz="1400" dirty="0" smtClean="0">
                <a:sym typeface="Symbol"/>
              </a:rPr>
              <a:t>)</a:t>
            </a:r>
          </a:p>
          <a:p>
            <a:pPr lvl="1"/>
            <a:r>
              <a:rPr lang="en-US" sz="1400" dirty="0">
                <a:sym typeface="Symbol"/>
              </a:rPr>
              <a:t>e(</a:t>
            </a:r>
            <a:r>
              <a:rPr lang="en-US" sz="1400" dirty="0" err="1">
                <a:sym typeface="Symbol"/>
              </a:rPr>
              <a:t>k,l,i,j</a:t>
            </a:r>
            <a:r>
              <a:rPr lang="en-US" sz="1400" dirty="0" smtClean="0">
                <a:sym typeface="Symbol"/>
              </a:rPr>
              <a:t>) will depend upon the distance from (</a:t>
            </a:r>
            <a:r>
              <a:rPr lang="en-US" sz="1400" dirty="0" err="1" smtClean="0">
                <a:sym typeface="Symbol"/>
              </a:rPr>
              <a:t>i,j</a:t>
            </a:r>
            <a:r>
              <a:rPr lang="en-US" sz="1400" dirty="0" smtClean="0">
                <a:sym typeface="Symbol"/>
              </a:rPr>
              <a:t>)</a:t>
            </a:r>
          </a:p>
          <a:p>
            <a:pPr lvl="2"/>
            <a:r>
              <a:rPr lang="en-US" sz="1600" dirty="0">
                <a:sym typeface="Symbol"/>
              </a:rPr>
              <a:t>e(</a:t>
            </a:r>
            <a:r>
              <a:rPr lang="en-US" sz="1600" dirty="0" err="1">
                <a:sym typeface="Symbol"/>
              </a:rPr>
              <a:t>k,l,i,j</a:t>
            </a:r>
            <a:r>
              <a:rPr lang="en-US" sz="1600" dirty="0" smtClean="0">
                <a:sym typeface="Symbol"/>
              </a:rPr>
              <a:t>) = </a:t>
            </a:r>
            <a:r>
              <a:rPr lang="en-US" sz="1600" dirty="0" err="1" smtClean="0">
                <a:sym typeface="Symbol"/>
              </a:rPr>
              <a:t>exp</a:t>
            </a:r>
            <a:r>
              <a:rPr lang="en-US" sz="1600" dirty="0" smtClean="0">
                <a:sym typeface="Symbol"/>
              </a:rPr>
              <a:t>(-dist</a:t>
            </a:r>
            <a:r>
              <a:rPr lang="en-US" sz="1600" baseline="30000" dirty="0" smtClean="0">
                <a:sym typeface="Symbol"/>
              </a:rPr>
              <a:t>2</a:t>
            </a:r>
            <a:r>
              <a:rPr lang="en-US" sz="1600" dirty="0" smtClean="0">
                <a:sym typeface="Symbol"/>
              </a:rPr>
              <a:t>/2</a:t>
            </a:r>
            <a:r>
              <a:rPr lang="en-US" sz="1600" baseline="30000" dirty="0" smtClean="0">
                <a:sym typeface="Symbol"/>
              </a:rPr>
              <a:t>2</a:t>
            </a:r>
            <a:r>
              <a:rPr lang="en-US" sz="1600" dirty="0" smtClean="0">
                <a:sym typeface="Symbol"/>
              </a:rPr>
              <a:t>) </a:t>
            </a:r>
          </a:p>
          <a:p>
            <a:pPr lvl="1"/>
            <a:r>
              <a:rPr lang="en-US" sz="2000" dirty="0" smtClean="0">
                <a:sym typeface="Symbol"/>
              </a:rPr>
              <a:t>Reduce the learning rate  and radius  as</a:t>
            </a:r>
          </a:p>
          <a:p>
            <a:pPr lvl="2"/>
            <a:r>
              <a:rPr lang="en-US" sz="1600" dirty="0">
                <a:sym typeface="Symbol"/>
              </a:rPr>
              <a:t></a:t>
            </a:r>
            <a:r>
              <a:rPr lang="en-US" sz="1600" dirty="0" smtClean="0">
                <a:sym typeface="Symbol"/>
              </a:rPr>
              <a:t> </a:t>
            </a:r>
            <a:r>
              <a:rPr lang="en-US" sz="1600" dirty="0">
                <a:sym typeface="Symbol"/>
              </a:rPr>
              <a:t>= </a:t>
            </a:r>
            <a:r>
              <a:rPr lang="en-US" sz="1600" dirty="0" smtClean="0">
                <a:sym typeface="Symbol"/>
              </a:rPr>
              <a:t></a:t>
            </a:r>
            <a:r>
              <a:rPr lang="en-US" sz="1600" baseline="-25000" dirty="0" smtClean="0">
                <a:sym typeface="Symbol"/>
              </a:rPr>
              <a:t>0</a:t>
            </a:r>
            <a:r>
              <a:rPr lang="en-US" sz="1600" dirty="0" smtClean="0">
                <a:sym typeface="Symbol"/>
              </a:rPr>
              <a:t> *</a:t>
            </a:r>
            <a:r>
              <a:rPr lang="en-US" sz="1600" dirty="0" err="1">
                <a:sym typeface="Symbol"/>
              </a:rPr>
              <a:t>exp</a:t>
            </a:r>
            <a:r>
              <a:rPr lang="en-US" sz="1600" dirty="0" smtClean="0">
                <a:sym typeface="Symbol"/>
              </a:rPr>
              <a:t>(-epochs*)      (</a:t>
            </a:r>
            <a:r>
              <a:rPr lang="en-US" sz="1600" dirty="0">
                <a:sym typeface="Symbol"/>
              </a:rPr>
              <a:t></a:t>
            </a:r>
            <a:r>
              <a:rPr lang="en-US" sz="1600" dirty="0" smtClean="0">
                <a:sym typeface="Symbol"/>
              </a:rPr>
              <a:t> is decay rate&lt;1)</a:t>
            </a:r>
          </a:p>
          <a:p>
            <a:pPr lvl="2"/>
            <a:r>
              <a:rPr lang="en-US" sz="1600" dirty="0" smtClean="0">
                <a:sym typeface="Symbol"/>
              </a:rPr>
              <a:t></a:t>
            </a:r>
            <a:r>
              <a:rPr lang="en-US" sz="1600" baseline="30000" dirty="0" smtClean="0">
                <a:sym typeface="Symbol"/>
              </a:rPr>
              <a:t>2</a:t>
            </a:r>
            <a:r>
              <a:rPr lang="en-US" sz="1600" dirty="0" smtClean="0">
                <a:sym typeface="Symbol"/>
              </a:rPr>
              <a:t> = </a:t>
            </a:r>
            <a:r>
              <a:rPr lang="en-US" sz="1600" baseline="-25000" dirty="0" smtClean="0">
                <a:sym typeface="Symbol"/>
              </a:rPr>
              <a:t>0</a:t>
            </a:r>
            <a:r>
              <a:rPr lang="en-US" sz="1600" baseline="30000" dirty="0" smtClean="0">
                <a:sym typeface="Symbol"/>
              </a:rPr>
              <a:t>2</a:t>
            </a:r>
            <a:r>
              <a:rPr lang="en-US" sz="1600" dirty="0" smtClean="0">
                <a:sym typeface="Symbol"/>
              </a:rPr>
              <a:t> </a:t>
            </a:r>
            <a:r>
              <a:rPr lang="en-US" sz="1600" dirty="0">
                <a:sym typeface="Symbol"/>
              </a:rPr>
              <a:t>*</a:t>
            </a:r>
            <a:r>
              <a:rPr lang="en-US" sz="1600" dirty="0" err="1">
                <a:sym typeface="Symbol"/>
              </a:rPr>
              <a:t>exp</a:t>
            </a:r>
            <a:r>
              <a:rPr lang="en-US" sz="1600" dirty="0" smtClean="0">
                <a:sym typeface="Symbol"/>
              </a:rPr>
              <a:t>(-epochs*)   (</a:t>
            </a:r>
            <a:r>
              <a:rPr lang="en-US" sz="1600" dirty="0">
                <a:sym typeface="Symbol"/>
              </a:rPr>
              <a:t></a:t>
            </a:r>
            <a:r>
              <a:rPr lang="en-US" sz="1600" dirty="0" smtClean="0">
                <a:sym typeface="Symbol"/>
              </a:rPr>
              <a:t> </a:t>
            </a:r>
            <a:r>
              <a:rPr lang="en-US" sz="1600" dirty="0">
                <a:sym typeface="Symbol"/>
              </a:rPr>
              <a:t>is decay </a:t>
            </a:r>
            <a:r>
              <a:rPr lang="en-US" sz="1600" dirty="0" smtClean="0">
                <a:sym typeface="Symbol"/>
              </a:rPr>
              <a:t>rate&lt;1)</a:t>
            </a:r>
            <a:endParaRPr lang="en-US" sz="1600" dirty="0">
              <a:sym typeface="Symbol"/>
            </a:endParaRPr>
          </a:p>
          <a:p>
            <a:pPr lvl="2"/>
            <a:endParaRPr lang="en-US" sz="1600" dirty="0" smtClean="0">
              <a:sym typeface="Symbol"/>
            </a:endParaRPr>
          </a:p>
          <a:p>
            <a:pPr lvl="2"/>
            <a:endParaRPr lang="en-US" sz="1000" dirty="0" smtClean="0">
              <a:sym typeface="Symbol"/>
            </a:endParaRPr>
          </a:p>
          <a:p>
            <a:pPr lvl="2"/>
            <a:endParaRPr lang="en-US" sz="1000" dirty="0" smtClean="0">
              <a:sym typeface="Symbol"/>
            </a:endParaRPr>
          </a:p>
          <a:p>
            <a:pPr lvl="1"/>
            <a:endParaRPr lang="en-US" sz="14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9833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2362200" cy="487362"/>
          </a:xfrm>
          <a:solidFill>
            <a:srgbClr val="CCFFFF"/>
          </a:solidFill>
        </p:spPr>
        <p:txBody>
          <a:bodyPr/>
          <a:lstStyle/>
          <a:p>
            <a:r>
              <a:rPr lang="en-US" sz="1800" dirty="0" smtClean="0"/>
              <a:t>SIMPLE EXAMPLE</a:t>
            </a:r>
            <a:endParaRPr lang="en-US" sz="1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186499"/>
              </p:ext>
            </p:extLst>
          </p:nvPr>
        </p:nvGraphicFramePr>
        <p:xfrm>
          <a:off x="273540" y="980639"/>
          <a:ext cx="4271682" cy="1999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894"/>
                <a:gridCol w="1423894"/>
                <a:gridCol w="1423894"/>
              </a:tblGrid>
              <a:tr h="666376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[0 1 0]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24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[1 1 0]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[2 0 1]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6663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[1 1 2]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[0 0 0.5]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[1 2 1]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6663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[1 3 4]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[2 4 3]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[1 2 3]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116" y="97903"/>
            <a:ext cx="442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 updating for training </a:t>
            </a:r>
            <a:r>
              <a:rPr lang="en-US" dirty="0" err="1" smtClean="0"/>
              <a:t>pt</a:t>
            </a:r>
            <a:r>
              <a:rPr lang="en-US" dirty="0" smtClean="0"/>
              <a:t>: </a:t>
            </a:r>
            <a:r>
              <a:rPr lang="en-US" b="1" dirty="0" smtClean="0"/>
              <a:t>x</a:t>
            </a:r>
            <a:r>
              <a:rPr lang="en-US" dirty="0" smtClean="0"/>
              <a:t> [0 0 0]</a:t>
            </a:r>
            <a:r>
              <a:rPr lang="en-US" baseline="30000" dirty="0" smtClean="0"/>
              <a:t>T</a:t>
            </a:r>
            <a:endParaRPr lang="en-US" baseline="300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94155"/>
              </p:ext>
            </p:extLst>
          </p:nvPr>
        </p:nvGraphicFramePr>
        <p:xfrm>
          <a:off x="4036359" y="4749949"/>
          <a:ext cx="4650441" cy="1999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47"/>
                <a:gridCol w="1550147"/>
                <a:gridCol w="1550147"/>
              </a:tblGrid>
              <a:tr h="666376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[0 -1 0]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24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[-1 -1 0]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[-2 0 -1]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6663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[-1 -1 -2]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[0 0 -0.5]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[-1 -2 -1]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6663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[-1 -3 -4]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[-2 -4 -3]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[-1 -2 -3]</a:t>
                      </a:r>
                      <a:r>
                        <a:rPr lang="en-US" sz="24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5264927" y="613801"/>
            <a:ext cx="3733401" cy="2129399"/>
            <a:chOff x="5264927" y="939301"/>
            <a:chExt cx="3733401" cy="2129399"/>
          </a:xfrm>
        </p:grpSpPr>
        <p:sp>
          <p:nvSpPr>
            <p:cNvPr id="24" name="Rectangle 23"/>
            <p:cNvSpPr/>
            <p:nvPr/>
          </p:nvSpPr>
          <p:spPr>
            <a:xfrm>
              <a:off x="5264927" y="939301"/>
              <a:ext cx="3733401" cy="2129399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5194" y="939301"/>
              <a:ext cx="33201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Determine BMU:</a:t>
              </a:r>
            </a:p>
            <a:p>
              <a:r>
                <a:rPr lang="en-US" dirty="0" smtClean="0"/>
                <a:t>Find distance of </a:t>
              </a:r>
              <a:r>
                <a:rPr lang="en-US" b="1" dirty="0" smtClean="0"/>
                <a:t>x</a:t>
              </a:r>
              <a:r>
                <a:rPr lang="en-US" dirty="0" smtClean="0"/>
                <a:t> from each </a:t>
              </a:r>
              <a:r>
                <a:rPr lang="en-US" b="1" dirty="0" smtClean="0"/>
                <a:t>w</a:t>
              </a:r>
            </a:p>
          </p:txBody>
        </p:sp>
        <p:sp>
          <p:nvSpPr>
            <p:cNvPr id="11" name="Double Bracket 10"/>
            <p:cNvSpPr/>
            <p:nvPr/>
          </p:nvSpPr>
          <p:spPr>
            <a:xfrm>
              <a:off x="5442534" y="1655445"/>
              <a:ext cx="3352800" cy="1021556"/>
            </a:xfrm>
            <a:prstGeom prst="bracketPair">
              <a:avLst/>
            </a:prstGeom>
            <a:solidFill>
              <a:srgbClr val="CCECFF"/>
            </a:solidFill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smtClean="0"/>
                <a:t>    1.0000    </a:t>
              </a:r>
              <a:r>
                <a:rPr lang="en-US" dirty="0"/>
                <a:t>2.0000    5.0000</a:t>
              </a:r>
            </a:p>
            <a:p>
              <a:r>
                <a:rPr lang="en-US" dirty="0"/>
                <a:t>    6.0000    </a:t>
              </a:r>
              <a:r>
                <a:rPr lang="en-US" b="1" dirty="0"/>
                <a:t>0.2500</a:t>
              </a:r>
              <a:r>
                <a:rPr lang="en-US" dirty="0"/>
                <a:t>    6.0000</a:t>
              </a:r>
            </a:p>
            <a:p>
              <a:r>
                <a:rPr lang="en-US" dirty="0"/>
                <a:t>   26.0000   29.0000   14.0000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10200" y="2667279"/>
              <a:ext cx="3549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BMU is (2,2)  (with min </a:t>
              </a:r>
              <a:r>
                <a:rPr lang="en-US" dirty="0" err="1" smtClean="0"/>
                <a:t>dist</a:t>
              </a:r>
              <a:r>
                <a:rPr lang="en-US" dirty="0" smtClean="0"/>
                <a:t> 0.25)</a:t>
              </a:r>
              <a:endParaRPr lang="en-US" b="1" dirty="0" smtClean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65564" y="3045500"/>
            <a:ext cx="1676400" cy="1366698"/>
            <a:chOff x="2927092" y="3013919"/>
            <a:chExt cx="1676400" cy="1366698"/>
          </a:xfrm>
        </p:grpSpPr>
        <p:sp>
          <p:nvSpPr>
            <p:cNvPr id="13" name="Double Bracket 12"/>
            <p:cNvSpPr/>
            <p:nvPr/>
          </p:nvSpPr>
          <p:spPr>
            <a:xfrm>
              <a:off x="2927092" y="3359061"/>
              <a:ext cx="1676400" cy="1021556"/>
            </a:xfrm>
            <a:prstGeom prst="bracketPair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smtClean="0"/>
                <a:t>     2     </a:t>
              </a:r>
              <a:r>
                <a:rPr lang="en-US" dirty="0"/>
                <a:t>1     2</a:t>
              </a:r>
            </a:p>
            <a:p>
              <a:r>
                <a:rPr lang="en-US" dirty="0"/>
                <a:t>     1     0     1</a:t>
              </a:r>
            </a:p>
            <a:p>
              <a:r>
                <a:rPr lang="en-US" dirty="0"/>
                <a:t>     2     1     2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90364" y="3013919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30000" dirty="0" smtClean="0"/>
                <a:t>2</a:t>
              </a:r>
              <a:r>
                <a:rPr lang="en-US" dirty="0" smtClean="0"/>
                <a:t>((</a:t>
              </a:r>
              <a:r>
                <a:rPr lang="en-US" dirty="0" err="1" smtClean="0"/>
                <a:t>i,j</a:t>
              </a:r>
              <a:r>
                <a:rPr lang="en-US" dirty="0" smtClean="0"/>
                <a:t>),(</a:t>
              </a:r>
              <a:r>
                <a:rPr lang="en-US" dirty="0" err="1" smtClean="0"/>
                <a:t>k,l</a:t>
              </a:r>
              <a:r>
                <a:rPr lang="en-US" dirty="0" smtClean="0"/>
                <a:t>))</a:t>
              </a:r>
              <a:endParaRPr lang="en-US" b="1" dirty="0" smtClean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74127" y="3036611"/>
            <a:ext cx="3498073" cy="1408817"/>
            <a:chOff x="5233818" y="3544183"/>
            <a:chExt cx="3498073" cy="1408817"/>
          </a:xfrm>
        </p:grpSpPr>
        <p:sp>
          <p:nvSpPr>
            <p:cNvPr id="15" name="Double Bracket 14"/>
            <p:cNvSpPr/>
            <p:nvPr/>
          </p:nvSpPr>
          <p:spPr>
            <a:xfrm>
              <a:off x="5493527" y="3931444"/>
              <a:ext cx="2982648" cy="1021556"/>
            </a:xfrm>
            <a:prstGeom prst="bracketPair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smtClean="0"/>
                <a:t>    0.3679    </a:t>
              </a:r>
              <a:r>
                <a:rPr lang="en-US" dirty="0"/>
                <a:t>0.6065    0.3679</a:t>
              </a:r>
            </a:p>
            <a:p>
              <a:r>
                <a:rPr lang="en-US" dirty="0"/>
                <a:t>    0.6065    1.0000    0.6065</a:t>
              </a:r>
            </a:p>
            <a:p>
              <a:r>
                <a:rPr lang="en-US" dirty="0"/>
                <a:t>    0.3679    0.6065    0.3679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33818" y="3544183"/>
              <a:ext cx="3498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e(</a:t>
              </a:r>
              <a:r>
                <a:rPr lang="en-US" dirty="0" err="1" smtClean="0"/>
                <a:t>i,j,k,l</a:t>
              </a:r>
              <a:r>
                <a:rPr lang="en-US" dirty="0" smtClean="0"/>
                <a:t>) = </a:t>
              </a:r>
              <a:r>
                <a:rPr lang="en-US" dirty="0" err="1" smtClean="0"/>
                <a:t>exp</a:t>
              </a:r>
              <a:r>
                <a:rPr lang="en-US" dirty="0" smtClean="0"/>
                <a:t>(-d</a:t>
              </a:r>
              <a:r>
                <a:rPr lang="en-US" baseline="30000" dirty="0" smtClean="0"/>
                <a:t>2</a:t>
              </a:r>
              <a:r>
                <a:rPr lang="en-US" dirty="0" smtClean="0"/>
                <a:t>((</a:t>
              </a:r>
              <a:r>
                <a:rPr lang="en-US" dirty="0" err="1" smtClean="0"/>
                <a:t>i,j</a:t>
              </a:r>
              <a:r>
                <a:rPr lang="en-US" dirty="0" smtClean="0"/>
                <a:t>),(</a:t>
              </a:r>
              <a:r>
                <a:rPr lang="en-US" dirty="0" err="1" smtClean="0"/>
                <a:t>k,l</a:t>
              </a:r>
              <a:r>
                <a:rPr lang="en-US" dirty="0" smtClean="0"/>
                <a:t>))/2/</a:t>
              </a:r>
              <a:r>
                <a:rPr lang="en-US" dirty="0" smtClean="0">
                  <a:sym typeface="Symbol" panose="05050102010706020507" pitchFamily="18" charset="2"/>
                </a:rPr>
                <a:t></a:t>
              </a:r>
              <a:r>
                <a:rPr lang="en-US" baseline="30000" dirty="0" smtClean="0">
                  <a:sym typeface="Symbol" panose="05050102010706020507" pitchFamily="18" charset="2"/>
                </a:rPr>
                <a:t>2</a:t>
              </a:r>
              <a:endParaRPr lang="en-US" b="1" baseline="30000" dirty="0" smtClean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075284" y="4431268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r>
              <a:rPr lang="en-US" dirty="0" smtClean="0"/>
              <a:t>-</a:t>
            </a:r>
            <a:r>
              <a:rPr lang="en-US" b="1" dirty="0" smtClean="0"/>
              <a:t>w</a:t>
            </a:r>
            <a:endParaRPr lang="en-US" b="1" baseline="300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613452" y="423403"/>
            <a:ext cx="1276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30000" dirty="0" smtClean="0"/>
          </a:p>
          <a:p>
            <a:r>
              <a:rPr lang="en-US" dirty="0" smtClean="0"/>
              <a:t>Initial grid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885116" y="3405943"/>
            <a:ext cx="187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neighborhood function. </a:t>
            </a:r>
            <a:r>
              <a:rPr lang="en-US" dirty="0">
                <a:sym typeface="Symbol" panose="05050102010706020507" pitchFamily="18" charset="2"/>
              </a:rPr>
              <a:t></a:t>
            </a:r>
            <a:r>
              <a:rPr lang="en-US" baseline="30000" dirty="0" smtClean="0">
                <a:sym typeface="Symbol" panose="05050102010706020507" pitchFamily="18" charset="2"/>
              </a:rPr>
              <a:t>2 </a:t>
            </a:r>
            <a:r>
              <a:rPr lang="en-US" dirty="0" smtClean="0">
                <a:sym typeface="Symbol" panose="05050102010706020507" pitchFamily="18" charset="2"/>
              </a:rPr>
              <a:t>= 1</a:t>
            </a:r>
            <a:endParaRPr lang="en-US" dirty="0"/>
          </a:p>
        </p:txBody>
      </p:sp>
      <p:sp>
        <p:nvSpPr>
          <p:cNvPr id="30" name="Left Arrow 29"/>
          <p:cNvSpPr/>
          <p:nvPr/>
        </p:nvSpPr>
        <p:spPr>
          <a:xfrm>
            <a:off x="6172200" y="3573842"/>
            <a:ext cx="457200" cy="29569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25272" y="5325070"/>
            <a:ext cx="1870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grid update intermediate step</a:t>
            </a:r>
            <a:endParaRPr lang="en-US" dirty="0"/>
          </a:p>
        </p:txBody>
      </p:sp>
      <p:sp>
        <p:nvSpPr>
          <p:cNvPr id="32" name="Left Arrow 31"/>
          <p:cNvSpPr/>
          <p:nvPr/>
        </p:nvSpPr>
        <p:spPr>
          <a:xfrm rot="10800000">
            <a:off x="2933836" y="5575281"/>
            <a:ext cx="876436" cy="28680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2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20" grpId="0"/>
      <p:bldP spid="23" grpId="0"/>
      <p:bldP spid="28" grpId="0"/>
      <p:bldP spid="30" grpId="0" animBg="1"/>
      <p:bldP spid="31" grpId="0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3754005"/>
            <a:ext cx="5791200" cy="2215991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[0.00 0.63 0.00 </a:t>
            </a:r>
            <a:r>
              <a:rPr lang="en-US" dirty="0" smtClean="0"/>
              <a:t>]</a:t>
            </a:r>
            <a:r>
              <a:rPr lang="en-US" baseline="30000" dirty="0" smtClean="0"/>
              <a:t>T</a:t>
            </a:r>
            <a:r>
              <a:rPr lang="en-US" dirty="0" smtClean="0"/>
              <a:t>     [</a:t>
            </a:r>
            <a:r>
              <a:rPr lang="en-US" dirty="0"/>
              <a:t>0.39 0.39 0.00 </a:t>
            </a:r>
            <a:r>
              <a:rPr lang="en-US" dirty="0" smtClean="0"/>
              <a:t>]</a:t>
            </a:r>
            <a:r>
              <a:rPr lang="en-US" baseline="30000" dirty="0" smtClean="0"/>
              <a:t>T</a:t>
            </a:r>
            <a:r>
              <a:rPr lang="en-US" dirty="0" smtClean="0"/>
              <a:t>       [</a:t>
            </a:r>
            <a:r>
              <a:rPr lang="en-US" dirty="0"/>
              <a:t>1.26 0.00 0.63 </a:t>
            </a:r>
            <a:r>
              <a:rPr lang="en-US" dirty="0" smtClean="0"/>
              <a:t>]</a:t>
            </a:r>
            <a:r>
              <a:rPr lang="en-US" baseline="30000" dirty="0"/>
              <a:t> </a:t>
            </a:r>
            <a:r>
              <a:rPr lang="en-US" baseline="30000" dirty="0" smtClean="0"/>
              <a:t>T</a:t>
            </a:r>
          </a:p>
          <a:p>
            <a:endParaRPr lang="en-US" baseline="30000" dirty="0" smtClean="0"/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/>
              <a:t>[0.39 0.39 0.79 </a:t>
            </a:r>
            <a:r>
              <a:rPr lang="en-US" dirty="0" smtClean="0"/>
              <a:t>]</a:t>
            </a:r>
            <a:r>
              <a:rPr lang="en-US" baseline="30000" dirty="0" smtClean="0"/>
              <a:t>T</a:t>
            </a:r>
            <a:r>
              <a:rPr lang="en-US" dirty="0" smtClean="0"/>
              <a:t>     [</a:t>
            </a:r>
            <a:r>
              <a:rPr lang="en-US" dirty="0"/>
              <a:t>0.00 0.00 0.00 </a:t>
            </a:r>
            <a:r>
              <a:rPr lang="en-US" dirty="0" smtClean="0"/>
              <a:t>]</a:t>
            </a:r>
            <a:r>
              <a:rPr lang="en-US" baseline="30000" dirty="0" smtClean="0"/>
              <a:t>T</a:t>
            </a:r>
            <a:r>
              <a:rPr lang="en-US" dirty="0" smtClean="0"/>
              <a:t>      [</a:t>
            </a:r>
            <a:r>
              <a:rPr lang="en-US" dirty="0"/>
              <a:t>0.39 0.79 0.39 </a:t>
            </a:r>
            <a:r>
              <a:rPr lang="en-US" dirty="0" smtClean="0"/>
              <a:t>]</a:t>
            </a:r>
            <a:r>
              <a:rPr lang="en-US" baseline="30000" dirty="0" smtClean="0"/>
              <a:t>T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/>
              <a:t>[0.63 1.90 2.53 </a:t>
            </a:r>
            <a:r>
              <a:rPr lang="en-US" dirty="0" smtClean="0"/>
              <a:t>]</a:t>
            </a:r>
            <a:r>
              <a:rPr lang="en-US" baseline="30000" dirty="0" smtClean="0"/>
              <a:t>T</a:t>
            </a:r>
            <a:r>
              <a:rPr lang="en-US" dirty="0" smtClean="0"/>
              <a:t>      [</a:t>
            </a:r>
            <a:r>
              <a:rPr lang="en-US" dirty="0"/>
              <a:t>0.79 1.57 1.18 </a:t>
            </a:r>
            <a:r>
              <a:rPr lang="en-US" dirty="0" smtClean="0"/>
              <a:t>]</a:t>
            </a:r>
            <a:r>
              <a:rPr lang="en-US" baseline="30000" dirty="0" smtClean="0"/>
              <a:t>T</a:t>
            </a:r>
            <a:r>
              <a:rPr lang="en-US" dirty="0" smtClean="0"/>
              <a:t>      [</a:t>
            </a:r>
            <a:r>
              <a:rPr lang="en-US" dirty="0"/>
              <a:t>0.63 1.26 1.90 </a:t>
            </a:r>
            <a:r>
              <a:rPr lang="en-US" dirty="0" smtClean="0"/>
              <a:t>]</a:t>
            </a:r>
            <a:r>
              <a:rPr lang="en-US" baseline="30000" dirty="0" smtClean="0"/>
              <a:t>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124200" y="3754005"/>
            <a:ext cx="0" cy="221599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05400" y="3754005"/>
            <a:ext cx="0" cy="221599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95400" y="5049405"/>
            <a:ext cx="5791200" cy="619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5400" y="4287405"/>
            <a:ext cx="5791200" cy="619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14400" y="3200400"/>
            <a:ext cx="6891630" cy="369332"/>
          </a:xfrm>
          <a:prstGeom prst="rect">
            <a:avLst/>
          </a:prstGeom>
          <a:solidFill>
            <a:srgbClr val="FFCCFF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final weights after seeing one training example: </a:t>
            </a:r>
            <a:r>
              <a:rPr lang="en-US" b="1" dirty="0" err="1" smtClean="0">
                <a:sym typeface="Symbol" panose="05050102010706020507" pitchFamily="18" charset="2"/>
              </a:rPr>
              <a:t>w</a:t>
            </a:r>
            <a:r>
              <a:rPr lang="en-US" baseline="-25000" dirty="0" err="1" smtClean="0">
                <a:sym typeface="Symbol" panose="05050102010706020507" pitchFamily="18" charset="2"/>
              </a:rPr>
              <a:t>kl</a:t>
            </a:r>
            <a:r>
              <a:rPr lang="en-US" b="1" dirty="0" smtClean="0">
                <a:sym typeface="Symbol" panose="05050102010706020507" pitchFamily="18" charset="2"/>
              </a:rPr>
              <a:t> = </a:t>
            </a:r>
            <a:r>
              <a:rPr lang="en-US" b="1" dirty="0" err="1">
                <a:sym typeface="Symbol" panose="05050102010706020507" pitchFamily="18" charset="2"/>
              </a:rPr>
              <a:t>w</a:t>
            </a:r>
            <a:r>
              <a:rPr lang="en-US" baseline="-25000" dirty="0" err="1">
                <a:sym typeface="Symbol" panose="05050102010706020507" pitchFamily="18" charset="2"/>
              </a:rPr>
              <a:t>kl</a:t>
            </a: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baseline="-25000" dirty="0" smtClean="0">
                <a:sym typeface="Symbol" panose="05050102010706020507" pitchFamily="18" charset="2"/>
              </a:rPr>
              <a:t> + </a:t>
            </a:r>
            <a:r>
              <a:rPr lang="en-US" b="1" dirty="0" smtClean="0">
                <a:sym typeface="Symbol" panose="05050102010706020507" pitchFamily="18" charset="2"/>
              </a:rPr>
              <a:t></a:t>
            </a:r>
            <a:r>
              <a:rPr lang="en-US" b="1" dirty="0" err="1">
                <a:sym typeface="Symbol" panose="05050102010706020507" pitchFamily="18" charset="2"/>
              </a:rPr>
              <a:t>w</a:t>
            </a:r>
            <a:r>
              <a:rPr lang="en-US" baseline="-25000" dirty="0" err="1">
                <a:sym typeface="Symbol" panose="05050102010706020507" pitchFamily="18" charset="2"/>
              </a:rPr>
              <a:t>kl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606105"/>
              </p:ext>
            </p:extLst>
          </p:nvPr>
        </p:nvGraphicFramePr>
        <p:xfrm>
          <a:off x="3733800" y="724044"/>
          <a:ext cx="5334000" cy="1999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1680308"/>
                <a:gridCol w="1875692"/>
              </a:tblGrid>
              <a:tr h="66637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[0 -0.37 0]</a:t>
                      </a:r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8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[-.61 -.61 0]</a:t>
                      </a:r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[-.74 0 -.37]</a:t>
                      </a:r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6663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[-.61 -.61 -1.21]</a:t>
                      </a:r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[0 0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-0.5 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[-.61 -1.21 -.61]</a:t>
                      </a:r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6663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[-.37 -1.1 -1.47]</a:t>
                      </a:r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[-1.2 -2.4 -1.8]</a:t>
                      </a:r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[-..</a:t>
                      </a:r>
                      <a:r>
                        <a:rPr lang="en-US" sz="1800" b="0" smtClean="0">
                          <a:solidFill>
                            <a:schemeClr val="tx1"/>
                          </a:solidFill>
                        </a:rPr>
                        <a:t>37  -.74  -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1.1]</a:t>
                      </a:r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191000" y="321627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 panose="05050102010706020507" pitchFamily="18" charset="2"/>
              </a:rPr>
              <a:t></a:t>
            </a:r>
            <a:r>
              <a:rPr lang="en-US" b="1" dirty="0" err="1" smtClean="0">
                <a:sym typeface="Symbol" panose="05050102010706020507" pitchFamily="18" charset="2"/>
              </a:rPr>
              <a:t>w</a:t>
            </a:r>
            <a:r>
              <a:rPr lang="en-US" baseline="-25000" dirty="0" err="1" smtClean="0">
                <a:sym typeface="Symbol" panose="05050102010706020507" pitchFamily="18" charset="2"/>
              </a:rPr>
              <a:t>kl</a:t>
            </a:r>
            <a:r>
              <a:rPr lang="en-US" b="1" dirty="0" smtClean="0">
                <a:sym typeface="Symbol" panose="05050102010706020507" pitchFamily="18" charset="2"/>
              </a:rPr>
              <a:t> = </a:t>
            </a:r>
            <a:r>
              <a:rPr lang="en-US" dirty="0" smtClean="0">
                <a:sym typeface="Symbol" panose="05050102010706020507" pitchFamily="18" charset="2"/>
              </a:rPr>
              <a:t>e(</a:t>
            </a:r>
            <a:r>
              <a:rPr lang="en-US" dirty="0" err="1" smtClean="0">
                <a:sym typeface="Symbol" panose="05050102010706020507" pitchFamily="18" charset="2"/>
              </a:rPr>
              <a:t>i,j,k,l</a:t>
            </a:r>
            <a:r>
              <a:rPr lang="en-US" dirty="0" smtClean="0">
                <a:sym typeface="Symbol" panose="05050102010706020507" pitchFamily="18" charset="2"/>
              </a:rPr>
              <a:t>)</a:t>
            </a:r>
            <a:r>
              <a:rPr lang="en-US" b="1" dirty="0" smtClean="0">
                <a:sym typeface="Symbol" panose="05050102010706020507" pitchFamily="18" charset="2"/>
              </a:rPr>
              <a:t>(</a:t>
            </a:r>
            <a:r>
              <a:rPr lang="en-US" b="1" dirty="0" smtClean="0"/>
              <a:t>x</a:t>
            </a:r>
            <a:r>
              <a:rPr lang="en-US" dirty="0" smtClean="0"/>
              <a:t>-</a:t>
            </a:r>
            <a:r>
              <a:rPr lang="en-US" b="1" dirty="0" err="1" smtClean="0"/>
              <a:t>w</a:t>
            </a:r>
            <a:r>
              <a:rPr lang="en-US" baseline="-25000" dirty="0" err="1" smtClean="0"/>
              <a:t>kl</a:t>
            </a:r>
            <a:r>
              <a:rPr lang="en-US" b="1" dirty="0" smtClean="0"/>
              <a:t>)</a:t>
            </a:r>
            <a:endParaRPr lang="en-US" b="1" baseline="30000" dirty="0" smtClean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337822"/>
              </p:ext>
            </p:extLst>
          </p:nvPr>
        </p:nvGraphicFramePr>
        <p:xfrm>
          <a:off x="96366" y="744072"/>
          <a:ext cx="3561234" cy="1999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078"/>
                <a:gridCol w="1187078"/>
                <a:gridCol w="1187078"/>
              </a:tblGrid>
              <a:tr h="666376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[0 -1 0]</a:t>
                      </a:r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800" b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[-1 -1 0]</a:t>
                      </a:r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[-2 0 -1]</a:t>
                      </a:r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6663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[-1 -1 -2]</a:t>
                      </a:r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[0 0 -0.5]</a:t>
                      </a:r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[-1 -2 -1]</a:t>
                      </a:r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  <a:tr h="6663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[-1 -3 -4]</a:t>
                      </a:r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[-2 -4 -3]</a:t>
                      </a:r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[-1 -2 -3]</a:t>
                      </a:r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40472" y="321627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r>
              <a:rPr lang="en-US" dirty="0" smtClean="0"/>
              <a:t>-</a:t>
            </a:r>
            <a:r>
              <a:rPr lang="en-US" b="1" dirty="0" smtClean="0"/>
              <a:t>w</a:t>
            </a:r>
            <a:endParaRPr lang="en-US" b="1" baseline="300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7359764" y="251688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ym typeface="Symbol" panose="05050102010706020507" pitchFamily="18" charset="2"/>
              </a:rPr>
              <a:t>=1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6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3282077"/>
            <a:ext cx="4770858" cy="369332"/>
          </a:xfrm>
          <a:prstGeom prst="rect">
            <a:avLst/>
          </a:prstGeom>
          <a:solidFill>
            <a:srgbClr val="FFCCFF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After seeing all training examples the grid is:</a:t>
            </a:r>
          </a:p>
        </p:txBody>
      </p:sp>
      <p:sp>
        <p:nvSpPr>
          <p:cNvPr id="4" name="Rectangle 3"/>
          <p:cNvSpPr/>
          <p:nvPr/>
        </p:nvSpPr>
        <p:spPr>
          <a:xfrm>
            <a:off x="2971800" y="3940076"/>
            <a:ext cx="5791200" cy="2308324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[0.63 1.22 2.08 </a:t>
            </a:r>
            <a:r>
              <a:rPr lang="en-US" dirty="0" smtClean="0"/>
              <a:t>]</a:t>
            </a:r>
            <a:r>
              <a:rPr lang="en-US" baseline="30000" dirty="0" smtClean="0"/>
              <a:t>T      </a:t>
            </a:r>
            <a:r>
              <a:rPr lang="en-US" dirty="0" smtClean="0"/>
              <a:t>[1.46 </a:t>
            </a:r>
            <a:r>
              <a:rPr lang="en-US" dirty="0"/>
              <a:t>1.68 1.27 </a:t>
            </a:r>
            <a:r>
              <a:rPr lang="en-US" dirty="0" smtClean="0"/>
              <a:t>]</a:t>
            </a:r>
            <a:r>
              <a:rPr lang="en-US" baseline="30000" dirty="0" smtClean="0"/>
              <a:t>T</a:t>
            </a:r>
            <a:r>
              <a:rPr lang="en-US" dirty="0" smtClean="0"/>
              <a:t>        </a:t>
            </a:r>
            <a:r>
              <a:rPr lang="en-US" dirty="0"/>
              <a:t>[2.00 2.00 1.00 </a:t>
            </a:r>
            <a:r>
              <a:rPr lang="en-US" dirty="0" smtClean="0"/>
              <a:t>]</a:t>
            </a:r>
            <a:r>
              <a:rPr lang="en-US" baseline="30000" dirty="0" smtClean="0"/>
              <a:t>T</a:t>
            </a:r>
          </a:p>
          <a:p>
            <a:r>
              <a:rPr lang="en-US" dirty="0" smtClean="0"/>
              <a:t> 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[1.17 1.69 6.66 </a:t>
            </a:r>
            <a:r>
              <a:rPr lang="en-US" dirty="0" smtClean="0"/>
              <a:t>]</a:t>
            </a:r>
            <a:r>
              <a:rPr lang="en-US" baseline="30000" dirty="0" smtClean="0"/>
              <a:t>T</a:t>
            </a:r>
            <a:r>
              <a:rPr lang="en-US" dirty="0" smtClean="0"/>
              <a:t>   </a:t>
            </a:r>
            <a:r>
              <a:rPr lang="en-US" dirty="0"/>
              <a:t>[1.33 2.48 3.84 </a:t>
            </a:r>
            <a:r>
              <a:rPr lang="en-US" dirty="0" smtClean="0"/>
              <a:t>]</a:t>
            </a:r>
            <a:r>
              <a:rPr lang="en-US" baseline="30000" dirty="0" smtClean="0"/>
              <a:t>T</a:t>
            </a:r>
            <a:r>
              <a:rPr lang="en-US" dirty="0" smtClean="0"/>
              <a:t>         </a:t>
            </a:r>
            <a:r>
              <a:rPr lang="en-US" dirty="0"/>
              <a:t>[1.50 2.23 1.64 </a:t>
            </a:r>
            <a:r>
              <a:rPr lang="en-US" dirty="0" smtClean="0"/>
              <a:t>]</a:t>
            </a:r>
            <a:r>
              <a:rPr lang="en-US" baseline="30000" dirty="0" smtClean="0"/>
              <a:t>T</a:t>
            </a:r>
            <a:r>
              <a:rPr lang="en-US" dirty="0" smtClean="0"/>
              <a:t>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[1.02 1.02 8.85 </a:t>
            </a:r>
            <a:r>
              <a:rPr lang="en-US" dirty="0" smtClean="0"/>
              <a:t>]</a:t>
            </a:r>
            <a:r>
              <a:rPr lang="en-US" baseline="30000" dirty="0" smtClean="0"/>
              <a:t>T</a:t>
            </a:r>
            <a:r>
              <a:rPr lang="en-US" dirty="0" smtClean="0"/>
              <a:t>    </a:t>
            </a:r>
            <a:r>
              <a:rPr lang="en-US" dirty="0"/>
              <a:t>[1.08 2.89 6.54 </a:t>
            </a:r>
            <a:r>
              <a:rPr lang="en-US" dirty="0" smtClean="0"/>
              <a:t>]</a:t>
            </a:r>
            <a:r>
              <a:rPr lang="en-US" baseline="30000" dirty="0" smtClean="0"/>
              <a:t>T</a:t>
            </a:r>
            <a:r>
              <a:rPr lang="en-US" dirty="0" smtClean="0"/>
              <a:t>        </a:t>
            </a:r>
            <a:r>
              <a:rPr lang="en-US" dirty="0"/>
              <a:t>[1.08 3.47 3.76 </a:t>
            </a:r>
            <a:r>
              <a:rPr lang="en-US" dirty="0" smtClean="0"/>
              <a:t>]</a:t>
            </a:r>
            <a:r>
              <a:rPr lang="en-US" baseline="30000" dirty="0"/>
              <a:t> T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800600" y="3940076"/>
            <a:ext cx="0" cy="230832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81800" y="3940076"/>
            <a:ext cx="0" cy="230832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71800" y="5235476"/>
            <a:ext cx="5791200" cy="619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71800" y="4473476"/>
            <a:ext cx="5791200" cy="619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uble Bracket 8"/>
          <p:cNvSpPr/>
          <p:nvPr/>
        </p:nvSpPr>
        <p:spPr>
          <a:xfrm>
            <a:off x="685800" y="685800"/>
            <a:ext cx="1752600" cy="1634490"/>
          </a:xfrm>
          <a:prstGeom prst="bracketPair">
            <a:avLst/>
          </a:prstGeom>
          <a:solidFill>
            <a:srgbClr val="CCFFFF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0     </a:t>
            </a:r>
            <a:r>
              <a:rPr lang="en-US" dirty="0"/>
              <a:t>0     0</a:t>
            </a:r>
          </a:p>
          <a:p>
            <a:r>
              <a:rPr lang="en-US" dirty="0"/>
              <a:t>     2     1     7</a:t>
            </a:r>
          </a:p>
          <a:p>
            <a:r>
              <a:rPr lang="en-US" dirty="0"/>
              <a:t>     1     6     4</a:t>
            </a:r>
          </a:p>
          <a:p>
            <a:r>
              <a:rPr lang="en-US" dirty="0"/>
              <a:t>     1     1     9</a:t>
            </a:r>
          </a:p>
          <a:p>
            <a:r>
              <a:rPr lang="en-US" dirty="0"/>
              <a:t>     2     2     1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2694" y="3164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4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3581400" cy="4873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87868"/>
            <a:ext cx="495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Commonly cited example is that of RGB colors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08087"/>
            <a:ext cx="3165071" cy="237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85800"/>
            <a:ext cx="3459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data</a:t>
            </a:r>
          </a:p>
          <a:p>
            <a:r>
              <a:rPr lang="en-US" dirty="0" smtClean="0"/>
              <a:t>(reshaped to 100x30 for display)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20279"/>
            <a:ext cx="3630833" cy="272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5" y="4075176"/>
            <a:ext cx="3480519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46466" y="36576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running SOM on a 10x10 grid for 20 epochs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725269"/>
            <a:ext cx="23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 10x10 grid</a:t>
            </a:r>
          </a:p>
          <a:p>
            <a:r>
              <a:rPr lang="en-US" dirty="0" smtClean="0"/>
              <a:t>initialized randomly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3800" y="5053739"/>
            <a:ext cx="4956239" cy="646331"/>
          </a:xfrm>
          <a:prstGeom prst="rect">
            <a:avLst/>
          </a:prstGeom>
          <a:solidFill>
            <a:srgbClr val="CCFFCC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Note how the same colors are lying in each other’s neighborhood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779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87362"/>
          </a:xfrm>
        </p:spPr>
        <p:txBody>
          <a:bodyPr/>
          <a:lstStyle/>
          <a:p>
            <a:r>
              <a:rPr lang="en-US" dirty="0" smtClean="0"/>
              <a:t>THE OCR EXAMPLE ON 3 CLASSES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7620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 20x20 grid</a:t>
            </a:r>
          </a:p>
          <a:p>
            <a:r>
              <a:rPr lang="en-US" dirty="0" smtClean="0"/>
              <a:t>initialized randomly.  Note how examples are mapped randomly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3480519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763" y="1524000"/>
            <a:ext cx="327727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24400" y="1143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10 epochs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06900"/>
            <a:ext cx="3268808" cy="245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3459" y="405817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20 epochs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552437"/>
            <a:ext cx="2898315" cy="217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192357" y="424234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50 epochs</a:t>
            </a:r>
          </a:p>
        </p:txBody>
      </p:sp>
    </p:spTree>
    <p:extLst>
      <p:ext uri="{BB962C8B-B14F-4D97-AF65-F5344CB8AC3E}">
        <p14:creationId xmlns:p14="http://schemas.microsoft.com/office/powerpoint/2010/main" val="316462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LEARNING RATE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860619"/>
            <a:ext cx="81820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ym typeface="Symbol"/>
              </a:rPr>
              <a:t>Variable learning rate  determines how close to move towards an example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ym typeface="Symbol"/>
              </a:rPr>
              <a:t>If =1 then BMU’s weight is replaced by the new example </a:t>
            </a:r>
            <a:r>
              <a:rPr lang="en-US" b="1" dirty="0" smtClean="0">
                <a:sym typeface="Symbol"/>
              </a:rPr>
              <a:t>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ym typeface="Symbol"/>
              </a:rPr>
              <a:t>Vary  as (no hard and fast rule…just decrease it with iterations):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ym typeface="Symbol"/>
              </a:rPr>
              <a:t> = </a:t>
            </a:r>
            <a:r>
              <a:rPr lang="en-US" baseline="-25000" dirty="0">
                <a:sym typeface="Symbol"/>
              </a:rPr>
              <a:t>0</a:t>
            </a:r>
            <a:r>
              <a:rPr lang="en-US" dirty="0">
                <a:sym typeface="Symbol"/>
              </a:rPr>
              <a:t> *</a:t>
            </a:r>
            <a:r>
              <a:rPr lang="en-US" dirty="0" err="1">
                <a:sym typeface="Symbol"/>
              </a:rPr>
              <a:t>exp</a:t>
            </a:r>
            <a:r>
              <a:rPr lang="en-US" smtClean="0">
                <a:sym typeface="Symbol"/>
              </a:rPr>
              <a:t>(-epochs*</a:t>
            </a:r>
            <a:r>
              <a:rPr lang="en-US" dirty="0">
                <a:sym typeface="Symbol"/>
              </a:rPr>
              <a:t>)   ( is decay rate&lt;1</a:t>
            </a:r>
            <a:r>
              <a:rPr lang="en-US" dirty="0" smtClean="0">
                <a:sym typeface="Symbol"/>
              </a:rPr>
              <a:t>) 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2060948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Symbol"/>
              </a:rPr>
              <a:t>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=1, =0.1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38800" y="2069068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Symbol"/>
              </a:rPr>
              <a:t>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=1, =0.001 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67898"/>
            <a:ext cx="3690112" cy="276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56323"/>
            <a:ext cx="3657600" cy="274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4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NEIGHBORHOOD FUNCTION </a:t>
            </a:r>
            <a:r>
              <a:rPr lang="en-US" sz="2000" i="1" dirty="0" smtClean="0"/>
              <a:t>e</a:t>
            </a:r>
            <a:r>
              <a:rPr lang="en-US" sz="2000" dirty="0" smtClean="0"/>
              <a:t> AND </a:t>
            </a:r>
            <a:r>
              <a:rPr lang="en-US" sz="2000" dirty="0">
                <a:sym typeface="Symbol"/>
              </a:rPr>
              <a:t></a:t>
            </a:r>
            <a:r>
              <a:rPr lang="en-US" sz="2000" baseline="30000" dirty="0" smtClean="0">
                <a:sym typeface="Symbol"/>
              </a:rPr>
              <a:t>2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79" y="2486962"/>
            <a:ext cx="4293529" cy="3219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2105961"/>
            <a:ext cx="380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Neighborhood function when </a:t>
            </a:r>
            <a:r>
              <a:rPr lang="en-US" dirty="0" smtClean="0">
                <a:sym typeface="Symbol"/>
              </a:rPr>
              <a:t>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=1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792" y="2479692"/>
            <a:ext cx="4386639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52726" y="2133600"/>
            <a:ext cx="380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Neighborhood function when </a:t>
            </a:r>
            <a:r>
              <a:rPr lang="en-US" dirty="0" smtClean="0">
                <a:sym typeface="Symbol"/>
              </a:rPr>
              <a:t>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=4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853" y="5955268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neighbors affected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24998" y="6001926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neighbors affected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32263" y="849868"/>
            <a:ext cx="231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Symbol"/>
              </a:rPr>
              <a:t>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determines radius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9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11356</TotalTime>
  <Words>854</Words>
  <Application>Microsoft Office PowerPoint</Application>
  <PresentationFormat>On-screen Show (4:3)</PresentationFormat>
  <Paragraphs>135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 Antiqua</vt:lpstr>
      <vt:lpstr>Symbol</vt:lpstr>
      <vt:lpstr>Default Design</vt:lpstr>
      <vt:lpstr>SELF ORGANIZING MAPS UNSUPERVISED DIMENSIONALITY REDUCTION</vt:lpstr>
      <vt:lpstr>THE METHOD…(one possible implementation)</vt:lpstr>
      <vt:lpstr>SIMPLE EXAMPLE</vt:lpstr>
      <vt:lpstr>PowerPoint Presentation</vt:lpstr>
      <vt:lpstr>PowerPoint Presentation</vt:lpstr>
      <vt:lpstr>EXAMPLE</vt:lpstr>
      <vt:lpstr>THE OCR EXAMPLE ON 3 CLASSES</vt:lpstr>
      <vt:lpstr>VARIABLE LEARNING RATE</vt:lpstr>
      <vt:lpstr>NEIGHBORHOOD FUNCTION e AND 2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</dc:title>
  <dc:creator>mehreen.saeed@nu.edu.pk</dc:creator>
  <cp:lastModifiedBy>Mehreen Saeed</cp:lastModifiedBy>
  <cp:revision>161</cp:revision>
  <dcterms:created xsi:type="dcterms:W3CDTF">2007-09-05T06:43:21Z</dcterms:created>
  <dcterms:modified xsi:type="dcterms:W3CDTF">2016-11-03T05:50:37Z</dcterms:modified>
</cp:coreProperties>
</file>