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6" r:id="rId4"/>
    <p:sldId id="277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58" r:id="rId13"/>
    <p:sldId id="259" r:id="rId14"/>
    <p:sldId id="257" r:id="rId15"/>
    <p:sldId id="260" r:id="rId16"/>
    <p:sldId id="275" r:id="rId17"/>
    <p:sldId id="270" r:id="rId18"/>
    <p:sldId id="271" r:id="rId19"/>
    <p:sldId id="272" r:id="rId20"/>
    <p:sldId id="278" r:id="rId21"/>
    <p:sldId id="279" r:id="rId22"/>
    <p:sldId id="280" r:id="rId23"/>
    <p:sldId id="27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CF7"/>
    <a:srgbClr val="FFFFCC"/>
    <a:srgbClr val="CCFFCC"/>
    <a:srgbClr val="FDF5BB"/>
    <a:srgbClr val="CCFFFF"/>
    <a:srgbClr val="FFCCCC"/>
    <a:srgbClr val="FFCCFF"/>
    <a:srgbClr val="FFFF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2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01A5554-A12F-4E9A-9E46-FD58084BB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12912-7014-45CB-A5BA-DB95C12A21B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37E4-E252-4881-B133-F1624870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37E4-E252-4881-B133-F16248704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99BB5-3594-4760-995A-A279268362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41A0-FD9E-4B08-930A-E575BA5BE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54DE9-33D2-4A8B-A15A-000879CF6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4F39E-397E-41F8-ACE4-E72E10B38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A0BAB-94C6-4D41-9421-CD2965217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A4B37-4E35-4635-9814-6899CE2E4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F41C0-8017-4CC5-B0DA-B5332774F9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05D4C-43A5-4489-8C14-73577AB67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77536-9DFB-450A-BA90-F5955E6FC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0F4BD-2D81-4389-B5D5-ADB88CAAD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429DC-1634-491D-AF21-A3C2F277E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solidFill>
            <a:srgbClr val="FFE5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EFD0D4-F79D-4ED6-9433-B45A4F6F95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mp.felk.cvut.cz/cmp/software/stprtoo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rl.org/jaff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mp.felk.cvut.cz/cmp/software/stprtool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commons/2/25/Mona_Lisa_with_eigenvector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1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470025"/>
          </a:xfrm>
          <a:ln/>
        </p:spPr>
        <p:txBody>
          <a:bodyPr/>
          <a:lstStyle/>
          <a:p>
            <a:r>
              <a:rPr lang="en-US" smtClean="0"/>
              <a:t>DIMENSIONALITY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410200"/>
            <a:ext cx="6400800" cy="1143000"/>
          </a:xfrm>
        </p:spPr>
        <p:txBody>
          <a:bodyPr/>
          <a:lstStyle/>
          <a:p>
            <a:pPr algn="r"/>
            <a:r>
              <a:rPr lang="en-US" sz="2000" dirty="0"/>
              <a:t>CS 557 Statistical Pattern Recognition</a:t>
            </a:r>
          </a:p>
          <a:p>
            <a:pPr algn="r"/>
            <a:r>
              <a:rPr lang="en-US" sz="2000" dirty="0"/>
              <a:t>Mehreen Saeed</a:t>
            </a:r>
          </a:p>
          <a:p>
            <a:pPr algn="r"/>
            <a:r>
              <a:rPr lang="en-US" sz="2000" dirty="0" smtClean="0"/>
              <a:t>September, 2016</a:t>
            </a:r>
            <a:endParaRPr lang="en-US" sz="2000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09600" y="3505200"/>
            <a:ext cx="8287846" cy="2031325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OCR DATA DOWNLOADED FROM:</a:t>
            </a:r>
          </a:p>
          <a:p>
            <a:r>
              <a:rPr lang="en-US" dirty="0">
                <a:hlinkClick r:id="rId3"/>
              </a:rPr>
              <a:t>http://cmp.felk.cvut.cz/cmp/software/stprtool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cap="all" dirty="0"/>
              <a:t>The Japanese Female Facial Expression (JAFFE) </a:t>
            </a:r>
            <a:r>
              <a:rPr lang="en-US" cap="all" dirty="0" smtClean="0"/>
              <a:t>Database FROM: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www.kasrl.org/jaffe.html</a:t>
            </a:r>
            <a:endParaRPr lang="en-US" dirty="0" smtClean="0"/>
          </a:p>
          <a:p>
            <a:r>
              <a:rPr lang="en-US" cap="all" dirty="0" smtClean="0"/>
              <a:t> </a:t>
            </a:r>
            <a:endParaRPr lang="en-US" cap="all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/>
              <a:t>Plot in 1 or 2D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39624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90600"/>
            <a:ext cx="388620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667000" y="4876800"/>
            <a:ext cx="3352800" cy="3762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do the axes represent????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3"/>
          </a:xfrm>
          <a:ln/>
        </p:spPr>
        <p:txBody>
          <a:bodyPr/>
          <a:lstStyle/>
          <a:p>
            <a:r>
              <a:rPr lang="en-US" sz="2800"/>
              <a:t>DISTANCE MATRIX OF TRANSFORMED DATA</a:t>
            </a:r>
          </a:p>
        </p:txBody>
      </p:sp>
      <p:grpSp>
        <p:nvGrpSpPr>
          <p:cNvPr id="31793" name="Group 49"/>
          <p:cNvGrpSpPr>
            <a:grpSpLocks/>
          </p:cNvGrpSpPr>
          <p:nvPr/>
        </p:nvGrpSpPr>
        <p:grpSpPr bwMode="auto">
          <a:xfrm>
            <a:off x="0" y="2209800"/>
            <a:ext cx="4511675" cy="2289175"/>
            <a:chOff x="0" y="1728"/>
            <a:chExt cx="2842" cy="1442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0" y="1728"/>
              <a:ext cx="2708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Distance matrix of new 3D data:</a:t>
              </a:r>
            </a:p>
            <a:p>
              <a:endParaRPr lang="en-US"/>
            </a:p>
            <a:p>
              <a:r>
                <a:rPr lang="en-US"/>
                <a:t>         0    4.1231   10.0995    4.2426    6.0828</a:t>
              </a:r>
            </a:p>
            <a:p>
              <a:r>
                <a:rPr lang="en-US"/>
                <a:t>    4.1231         0    8.6603    4.1231    5.8310</a:t>
              </a:r>
            </a:p>
            <a:p>
              <a:r>
                <a:rPr lang="en-US"/>
                <a:t>   10.0995    8.6603         0    9.0554    8.3066</a:t>
              </a:r>
            </a:p>
            <a:p>
              <a:r>
                <a:rPr lang="en-US"/>
                <a:t>    4.2426    4.1231    9.0554         0    2.2361</a:t>
              </a:r>
            </a:p>
            <a:p>
              <a:r>
                <a:rPr lang="en-US"/>
                <a:t>    6.0828    5.8310    8.3066    2.2361         0</a:t>
              </a:r>
            </a:p>
            <a:p>
              <a:endParaRPr lang="en-US"/>
            </a:p>
          </p:txBody>
        </p:sp>
        <p:grpSp>
          <p:nvGrpSpPr>
            <p:cNvPr id="31751" name="Group 7"/>
            <p:cNvGrpSpPr>
              <a:grpSpLocks/>
            </p:cNvGrpSpPr>
            <p:nvPr/>
          </p:nvGrpSpPr>
          <p:grpSpPr bwMode="auto">
            <a:xfrm rot="10800000" flipH="1">
              <a:off x="58" y="2034"/>
              <a:ext cx="96" cy="1008"/>
              <a:chOff x="2304" y="3168"/>
              <a:chExt cx="96" cy="672"/>
            </a:xfrm>
          </p:grpSpPr>
          <p:sp>
            <p:nvSpPr>
              <p:cNvPr id="31752" name="Line 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" name="Line 9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Line 1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5" name="Group 11"/>
            <p:cNvGrpSpPr>
              <a:grpSpLocks/>
            </p:cNvGrpSpPr>
            <p:nvPr/>
          </p:nvGrpSpPr>
          <p:grpSpPr bwMode="auto">
            <a:xfrm rot="10800000">
              <a:off x="2746" y="2034"/>
              <a:ext cx="96" cy="1008"/>
              <a:chOff x="2304" y="3168"/>
              <a:chExt cx="96" cy="672"/>
            </a:xfrm>
          </p:grpSpPr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1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782" name="AutoShape 38"/>
          <p:cNvSpPr>
            <a:spLocks noChangeArrowheads="1"/>
          </p:cNvSpPr>
          <p:nvPr/>
        </p:nvSpPr>
        <p:spPr bwMode="auto">
          <a:xfrm>
            <a:off x="457200" y="5334000"/>
            <a:ext cx="2438400" cy="1295400"/>
          </a:xfrm>
          <a:prstGeom prst="wedgeRectCallout">
            <a:avLst>
              <a:gd name="adj1" fmla="val -55338"/>
              <a:gd name="adj2" fmla="val -1252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Compare this with the original distance matrix!!!!AMAZING!</a:t>
            </a:r>
          </a:p>
        </p:txBody>
      </p:sp>
      <p:grpSp>
        <p:nvGrpSpPr>
          <p:cNvPr id="31803" name="Group 59"/>
          <p:cNvGrpSpPr>
            <a:grpSpLocks/>
          </p:cNvGrpSpPr>
          <p:nvPr/>
        </p:nvGrpSpPr>
        <p:grpSpPr bwMode="auto">
          <a:xfrm>
            <a:off x="4724400" y="2451100"/>
            <a:ext cx="4267200" cy="2044700"/>
            <a:chOff x="2976" y="1544"/>
            <a:chExt cx="2688" cy="1288"/>
          </a:xfrm>
        </p:grpSpPr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2976" y="1544"/>
              <a:ext cx="2672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Distance of new 2D data:</a:t>
              </a:r>
            </a:p>
            <a:p>
              <a:endParaRPr lang="en-US"/>
            </a:p>
            <a:p>
              <a:r>
                <a:rPr lang="en-US"/>
                <a:t>         0    1.7105    9.9920    3.6875    5.8035</a:t>
              </a:r>
            </a:p>
            <a:p>
              <a:r>
                <a:rPr lang="en-US"/>
                <a:t>    1.7105         0    8.3542    3.7771    5.5024</a:t>
              </a:r>
            </a:p>
            <a:p>
              <a:r>
                <a:rPr lang="en-US"/>
                <a:t>    9.9920    8.3542         0    9.0336    8.2991</a:t>
              </a:r>
            </a:p>
            <a:p>
              <a:r>
                <a:rPr lang="en-US"/>
                <a:t>    3.6875    3.7771    9.0336         0    2.2190</a:t>
              </a:r>
            </a:p>
            <a:p>
              <a:r>
                <a:rPr lang="en-US"/>
                <a:t>    5.8035    5.5024    8.2991    2.2190         0</a:t>
              </a:r>
            </a:p>
          </p:txBody>
        </p:sp>
        <p:grpSp>
          <p:nvGrpSpPr>
            <p:cNvPr id="31785" name="Group 41"/>
            <p:cNvGrpSpPr>
              <a:grpSpLocks/>
            </p:cNvGrpSpPr>
            <p:nvPr/>
          </p:nvGrpSpPr>
          <p:grpSpPr bwMode="auto">
            <a:xfrm rot="10800000">
              <a:off x="5568" y="1824"/>
              <a:ext cx="96" cy="1008"/>
              <a:chOff x="2304" y="3168"/>
              <a:chExt cx="96" cy="672"/>
            </a:xfrm>
          </p:grpSpPr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4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89" name="Group 45"/>
            <p:cNvGrpSpPr>
              <a:grpSpLocks/>
            </p:cNvGrpSpPr>
            <p:nvPr/>
          </p:nvGrpSpPr>
          <p:grpSpPr bwMode="auto">
            <a:xfrm rot="10800000" flipH="1">
              <a:off x="3024" y="1776"/>
              <a:ext cx="96" cy="1008"/>
              <a:chOff x="2304" y="3168"/>
              <a:chExt cx="96" cy="672"/>
            </a:xfrm>
          </p:grpSpPr>
          <p:sp>
            <p:nvSpPr>
              <p:cNvPr id="31790" name="Line 4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1" name="Line 47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Line 4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4648200" y="4543425"/>
            <a:ext cx="4359275" cy="2085975"/>
            <a:chOff x="2246" y="2862"/>
            <a:chExt cx="2746" cy="1314"/>
          </a:xfrm>
        </p:grpSpPr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2246" y="2862"/>
              <a:ext cx="2708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Distance of new 1D data</a:t>
              </a:r>
            </a:p>
            <a:p>
              <a:endParaRPr lang="en-US"/>
            </a:p>
            <a:p>
              <a:r>
                <a:rPr lang="en-US"/>
                <a:t>          0    1.6948    9.9059    1.1435    2.5757</a:t>
              </a:r>
            </a:p>
            <a:p>
              <a:r>
                <a:rPr lang="en-US"/>
                <a:t>    1.6948         0    8.2111    0.5513    0.8809</a:t>
              </a:r>
            </a:p>
            <a:p>
              <a:r>
                <a:rPr lang="en-US"/>
                <a:t>    9.9059    8.2111         0    8.7624    7.3302</a:t>
              </a:r>
            </a:p>
            <a:p>
              <a:r>
                <a:rPr lang="en-US"/>
                <a:t>    1.1435    0.5513    8.7624         0    1.4322</a:t>
              </a:r>
            </a:p>
            <a:p>
              <a:r>
                <a:rPr lang="en-US"/>
                <a:t>    2.5757    0.8809    7.3302    1.4322         0</a:t>
              </a:r>
            </a:p>
          </p:txBody>
        </p:sp>
        <p:grpSp>
          <p:nvGrpSpPr>
            <p:cNvPr id="31795" name="Group 51"/>
            <p:cNvGrpSpPr>
              <a:grpSpLocks/>
            </p:cNvGrpSpPr>
            <p:nvPr/>
          </p:nvGrpSpPr>
          <p:grpSpPr bwMode="auto">
            <a:xfrm rot="10800000">
              <a:off x="4896" y="3120"/>
              <a:ext cx="96" cy="1008"/>
              <a:chOff x="2304" y="3168"/>
              <a:chExt cx="96" cy="672"/>
            </a:xfrm>
          </p:grpSpPr>
          <p:sp>
            <p:nvSpPr>
              <p:cNvPr id="31796" name="Line 5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5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Line 5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99" name="Group 55"/>
            <p:cNvGrpSpPr>
              <a:grpSpLocks/>
            </p:cNvGrpSpPr>
            <p:nvPr/>
          </p:nvGrpSpPr>
          <p:grpSpPr bwMode="auto">
            <a:xfrm rot="10800000" flipH="1">
              <a:off x="2352" y="3168"/>
              <a:ext cx="96" cy="1008"/>
              <a:chOff x="2304" y="3168"/>
              <a:chExt cx="96" cy="672"/>
            </a:xfrm>
          </p:grpSpPr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Line 57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5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805" name="AutoShape 61"/>
          <p:cNvSpPr>
            <a:spLocks noChangeArrowheads="1"/>
          </p:cNvSpPr>
          <p:nvPr/>
        </p:nvSpPr>
        <p:spPr bwMode="auto">
          <a:xfrm>
            <a:off x="5791200" y="1143000"/>
            <a:ext cx="1981200" cy="762000"/>
          </a:xfrm>
          <a:prstGeom prst="wedgeRectCallout">
            <a:avLst>
              <a:gd name="adj1" fmla="val 73880"/>
              <a:gd name="adj2" fmla="val 1641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Approximation…but will do</a:t>
            </a:r>
          </a:p>
        </p:txBody>
      </p:sp>
      <p:sp>
        <p:nvSpPr>
          <p:cNvPr id="31806" name="AutoShape 62"/>
          <p:cNvSpPr>
            <a:spLocks noChangeArrowheads="1"/>
          </p:cNvSpPr>
          <p:nvPr/>
        </p:nvSpPr>
        <p:spPr bwMode="auto">
          <a:xfrm>
            <a:off x="2743200" y="4572000"/>
            <a:ext cx="1981200" cy="762000"/>
          </a:xfrm>
          <a:prstGeom prst="wedgeRectCallout">
            <a:avLst>
              <a:gd name="adj1" fmla="val 50079"/>
              <a:gd name="adj2" fmla="val 18625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More info is lost!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-52025" y="914761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 = </a:t>
            </a:r>
          </a:p>
        </p:txBody>
      </p:sp>
      <p:grpSp>
        <p:nvGrpSpPr>
          <p:cNvPr id="48" name="Group 51"/>
          <p:cNvGrpSpPr>
            <a:grpSpLocks/>
          </p:cNvGrpSpPr>
          <p:nvPr/>
        </p:nvGrpSpPr>
        <p:grpSpPr bwMode="auto">
          <a:xfrm>
            <a:off x="254362" y="533400"/>
            <a:ext cx="3790225" cy="1676400"/>
            <a:chOff x="1008" y="624"/>
            <a:chExt cx="2928" cy="1056"/>
          </a:xfrm>
        </p:grpSpPr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008" y="720"/>
              <a:ext cx="226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             0    4.1231   10.0995    4.2426    6.0828</a:t>
              </a:r>
            </a:p>
            <a:p>
              <a:r>
                <a:rPr lang="en-US" sz="1400" dirty="0"/>
                <a:t>    4.1231             0    8.6603    4.1231    5.8310</a:t>
              </a:r>
            </a:p>
            <a:p>
              <a:r>
                <a:rPr lang="en-US" sz="1400" dirty="0"/>
                <a:t>   10.0995    8.6603            0    9.0554    8.3066</a:t>
              </a:r>
            </a:p>
            <a:p>
              <a:r>
                <a:rPr lang="en-US" sz="1400" dirty="0"/>
                <a:t>    4.2426    4.1231    9.0554             0    2.2361</a:t>
              </a:r>
            </a:p>
            <a:p>
              <a:r>
                <a:rPr lang="en-US" sz="1400" dirty="0"/>
                <a:t>    6.0828    5.8310    8.3066    2.2361         0</a:t>
              </a:r>
            </a:p>
          </p:txBody>
        </p:sp>
        <p:grpSp>
          <p:nvGrpSpPr>
            <p:cNvPr id="50" name="Group 7"/>
            <p:cNvGrpSpPr>
              <a:grpSpLocks/>
            </p:cNvGrpSpPr>
            <p:nvPr/>
          </p:nvGrpSpPr>
          <p:grpSpPr bwMode="auto">
            <a:xfrm flipH="1">
              <a:off x="3840" y="672"/>
              <a:ext cx="96" cy="1008"/>
              <a:chOff x="2304" y="3168"/>
              <a:chExt cx="96" cy="672"/>
            </a:xfrm>
          </p:grpSpPr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51" name="Group 11"/>
            <p:cNvGrpSpPr>
              <a:grpSpLocks/>
            </p:cNvGrpSpPr>
            <p:nvPr/>
          </p:nvGrpSpPr>
          <p:grpSpPr bwMode="auto">
            <a:xfrm rot="10800000" flipH="1">
              <a:off x="1104" y="624"/>
              <a:ext cx="96" cy="1008"/>
              <a:chOff x="2304" y="3168"/>
              <a:chExt cx="96" cy="672"/>
            </a:xfrm>
          </p:grpSpPr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2" grpId="0" animBg="1"/>
      <p:bldP spid="31805" grpId="0" animBg="1"/>
      <p:bldP spid="3180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/>
              <a:t>DATABASE: EXAMPLE IMAGES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17850" r="7042" b="5882"/>
          <a:stretch>
            <a:fillRect/>
          </a:stretch>
        </p:blipFill>
        <p:spPr bwMode="auto">
          <a:xfrm>
            <a:off x="2895600" y="2209800"/>
            <a:ext cx="1752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2643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16x16 images</a:t>
            </a:r>
          </a:p>
          <a:p>
            <a:r>
              <a:rPr lang="en-US"/>
              <a:t>Binary images</a:t>
            </a:r>
          </a:p>
          <a:p>
            <a:r>
              <a:rPr lang="en-US"/>
              <a:t>Hand written characters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7546" r="6339" b="4564"/>
          <a:stretch>
            <a:fillRect/>
          </a:stretch>
        </p:blipFill>
        <p:spPr bwMode="auto">
          <a:xfrm>
            <a:off x="5029200" y="2209800"/>
            <a:ext cx="16002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t="17546" r="6339" b="4564"/>
          <a:stretch>
            <a:fillRect/>
          </a:stretch>
        </p:blipFill>
        <p:spPr bwMode="auto">
          <a:xfrm>
            <a:off x="762000" y="2286000"/>
            <a:ext cx="16764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7546" r="6339" b="2942"/>
          <a:stretch>
            <a:fillRect/>
          </a:stretch>
        </p:blipFill>
        <p:spPr bwMode="auto">
          <a:xfrm>
            <a:off x="6934200" y="2286000"/>
            <a:ext cx="13716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371600" y="5410200"/>
            <a:ext cx="5303055" cy="923330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REF:</a:t>
            </a:r>
            <a:r>
              <a:rPr lang="en-US" dirty="0"/>
              <a:t> OCR DATA DOWNLOADED FROM:</a:t>
            </a:r>
          </a:p>
          <a:p>
            <a:r>
              <a:rPr lang="en-US" dirty="0">
                <a:hlinkClick r:id="rId6"/>
              </a:rPr>
              <a:t>http://cmp.felk.cvut.cz/cmp/software/stprtool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/>
              <a:t>(same as your assignment digit 2 vs. </a:t>
            </a:r>
            <a:r>
              <a:rPr lang="en-US" smtClean="0"/>
              <a:t>digit 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/>
              <a:t>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We have N images each of dimension 16x16, so X is N x 256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Center the data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Find B = XX</a:t>
            </a:r>
            <a:r>
              <a:rPr lang="en-US" sz="2800" baseline="30000"/>
              <a:t>T   </a:t>
            </a:r>
            <a:r>
              <a:rPr lang="en-US" sz="2800"/>
              <a:t>(Do we need distance matrix???)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Find the eigen vectors and corresponding eigen values of B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Z (an approximation of X) can be estimated as CD</a:t>
            </a:r>
            <a:r>
              <a:rPr lang="en-US" sz="2800" baseline="30000"/>
              <a:t>½</a:t>
            </a:r>
            <a:r>
              <a:rPr lang="en-US" sz="2800"/>
              <a:t>.  (See Aplaydin’s notation)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Take the first K eigen vectors for dimensionality reduction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609600"/>
          </a:xfrm>
          <a:ln/>
        </p:spPr>
        <p:txBody>
          <a:bodyPr/>
          <a:lstStyle/>
          <a:p>
            <a:r>
              <a:rPr lang="en-US" sz="2000"/>
              <a:t>EMBEDDING OF DIGITS IN 2D…(here Z is Nx2)…What do the axis mean???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16080" r="4651"/>
          <a:stretch>
            <a:fillRect/>
          </a:stretch>
        </p:blipFill>
        <p:spPr bwMode="auto">
          <a:xfrm>
            <a:off x="304800" y="768350"/>
            <a:ext cx="350520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17152" r="4494"/>
          <a:stretch>
            <a:fillRect/>
          </a:stretch>
        </p:blipFill>
        <p:spPr bwMode="auto">
          <a:xfrm>
            <a:off x="4876800" y="609600"/>
            <a:ext cx="3886200" cy="318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15622" r="4082"/>
          <a:stretch>
            <a:fillRect/>
          </a:stretch>
        </p:blipFill>
        <p:spPr bwMode="auto">
          <a:xfrm>
            <a:off x="304800" y="3700463"/>
            <a:ext cx="35814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5181600" y="3810000"/>
            <a:ext cx="3200400" cy="1295400"/>
          </a:xfrm>
          <a:prstGeom prst="cloudCallout">
            <a:avLst>
              <a:gd name="adj1" fmla="val -82440"/>
              <a:gd name="adj2" fmla="val -73773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What a nice separation of digits even in 2D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191000" y="5334000"/>
            <a:ext cx="4724400" cy="1524000"/>
          </a:xfrm>
          <a:prstGeom prst="cloudCallout">
            <a:avLst>
              <a:gd name="adj1" fmla="val -49259"/>
              <a:gd name="adj2" fmla="val -10291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We can now train a classifier to learn these shapes with only 2 dimensional data instead of 256!!!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  <p:bldP spid="215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15963"/>
          </a:xfrm>
          <a:ln/>
        </p:spPr>
        <p:txBody>
          <a:bodyPr/>
          <a:lstStyle/>
          <a:p>
            <a:r>
              <a:rPr lang="en-US" sz="2000"/>
              <a:t>COMPARE WITH PCA…PROJECTING ALONG FIRST 2 EIGEN DIGITS…what do axis represent???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t="17546" r="6339" b="4564"/>
          <a:stretch>
            <a:fillRect/>
          </a:stretch>
        </p:blipFill>
        <p:spPr bwMode="auto">
          <a:xfrm>
            <a:off x="990600" y="1066800"/>
            <a:ext cx="3276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" t="16080" r="4651"/>
          <a:stretch>
            <a:fillRect/>
          </a:stretch>
        </p:blipFill>
        <p:spPr bwMode="auto">
          <a:xfrm>
            <a:off x="5105400" y="1143000"/>
            <a:ext cx="2971800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52400" y="3505200"/>
            <a:ext cx="671513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PCA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305800" y="3581400"/>
            <a:ext cx="706438" cy="376238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MDS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t="15923" r="6339"/>
          <a:stretch>
            <a:fillRect/>
          </a:stretch>
        </p:blipFill>
        <p:spPr bwMode="auto">
          <a:xfrm>
            <a:off x="990600" y="3810000"/>
            <a:ext cx="3200400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" t="15622" r="4082"/>
          <a:stretch>
            <a:fillRect/>
          </a:stretch>
        </p:blipFill>
        <p:spPr bwMode="auto">
          <a:xfrm>
            <a:off x="5029200" y="3733800"/>
            <a:ext cx="32004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6" name="Line 10"/>
          <p:cNvSpPr>
            <a:spLocks noChangeShapeType="1"/>
          </p:cNvSpPr>
          <p:nvPr/>
        </p:nvSpPr>
        <p:spPr bwMode="auto">
          <a:xfrm flipV="1">
            <a:off x="5334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33400" y="3886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8229600" y="3962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8153400" y="2819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6" grpId="0" animBg="1"/>
      <p:bldP spid="24587" grpId="0" animBg="1"/>
      <p:bldP spid="24588" grpId="0" animBg="1"/>
      <p:bldP spid="245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LINEAR EMBEDDING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12127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5410200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Spiral can be explained in 1D using r = </a:t>
            </a:r>
            <a:r>
              <a:rPr lang="en-US" dirty="0" err="1" smtClean="0"/>
              <a:t>exp</a:t>
            </a:r>
            <a:r>
              <a:rPr lang="en-US" dirty="0" smtClean="0"/>
              <a:t>(-0.2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257800" cy="487362"/>
          </a:xfrm>
        </p:spPr>
        <p:txBody>
          <a:bodyPr/>
          <a:lstStyle/>
          <a:p>
            <a:r>
              <a:rPr lang="en-US" sz="2400" dirty="0" smtClean="0"/>
              <a:t>LOCALLY LINEAR EMBEDDING</a:t>
            </a:r>
            <a:endParaRPr lang="en-US" sz="2400" dirty="0"/>
          </a:p>
        </p:txBody>
      </p:sp>
      <p:sp>
        <p:nvSpPr>
          <p:cNvPr id="6" name="Double Bracket 5"/>
          <p:cNvSpPr/>
          <p:nvPr/>
        </p:nvSpPr>
        <p:spPr>
          <a:xfrm>
            <a:off x="838200" y="762000"/>
            <a:ext cx="1752600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1     </a:t>
            </a:r>
            <a:r>
              <a:rPr lang="en-US" dirty="0"/>
              <a:t>1     1</a:t>
            </a:r>
          </a:p>
          <a:p>
            <a:r>
              <a:rPr lang="en-US" dirty="0"/>
              <a:t>     2     1     0</a:t>
            </a:r>
          </a:p>
          <a:p>
            <a:r>
              <a:rPr lang="en-US" dirty="0"/>
              <a:t>     1     0     1</a:t>
            </a:r>
          </a:p>
          <a:p>
            <a:r>
              <a:rPr lang="en-US" dirty="0"/>
              <a:t>     2     1     1</a:t>
            </a:r>
          </a:p>
          <a:p>
            <a:r>
              <a:rPr lang="en-US" dirty="0"/>
              <a:t>     3     1   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546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429000" y="1354663"/>
            <a:ext cx="23622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9800" y="137160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data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424" y="2778651"/>
            <a:ext cx="6667776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Compute the distance / distance square matrix </a:t>
            </a:r>
          </a:p>
          <a:p>
            <a:r>
              <a:rPr lang="en-US" dirty="0" smtClean="0"/>
              <a:t>(Side note:  This could even be similarity matrix but close would mean max similarity)</a:t>
            </a:r>
          </a:p>
        </p:txBody>
      </p:sp>
      <p:sp>
        <p:nvSpPr>
          <p:cNvPr id="11" name="Double Bracket 10"/>
          <p:cNvSpPr/>
          <p:nvPr/>
        </p:nvSpPr>
        <p:spPr>
          <a:xfrm>
            <a:off x="777961" y="4142452"/>
            <a:ext cx="2438400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 0     </a:t>
            </a:r>
            <a:r>
              <a:rPr lang="en-US" dirty="0"/>
              <a:t>2     1     1     5</a:t>
            </a:r>
          </a:p>
          <a:p>
            <a:r>
              <a:rPr lang="en-US" dirty="0"/>
              <a:t>     2     0     3     1     5</a:t>
            </a:r>
          </a:p>
          <a:p>
            <a:r>
              <a:rPr lang="en-US" dirty="0"/>
              <a:t>     1     3     0     2     6</a:t>
            </a:r>
          </a:p>
          <a:p>
            <a:r>
              <a:rPr lang="en-US" dirty="0"/>
              <a:t>     1     1     2     0     2</a:t>
            </a:r>
          </a:p>
          <a:p>
            <a:r>
              <a:rPr lang="en-US" dirty="0"/>
              <a:t>     5     5     6     2     0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484" y="48336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3581400" y="4442579"/>
            <a:ext cx="23622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72201" y="431336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Tells us which points are closest to which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8329" y="152400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Assumes K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477000" cy="487362"/>
          </a:xfrm>
        </p:spPr>
        <p:txBody>
          <a:bodyPr/>
          <a:lstStyle/>
          <a:p>
            <a:r>
              <a:rPr lang="en-US" sz="2400" dirty="0" smtClean="0"/>
              <a:t>LOCALLY LINEAR EMBEDDING…</a:t>
            </a:r>
            <a:r>
              <a:rPr lang="en-US" sz="2400" dirty="0" err="1" smtClean="0"/>
              <a:t>contd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0054" y="801469"/>
            <a:ext cx="3190297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Compute the weight matrix :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768926" y="1600200"/>
            <a:ext cx="3955473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0         </a:t>
            </a:r>
            <a:r>
              <a:rPr lang="en-US" dirty="0"/>
              <a:t>0    0.5000    0.5000         0</a:t>
            </a:r>
          </a:p>
          <a:p>
            <a:r>
              <a:rPr lang="en-US" dirty="0"/>
              <a:t>       </a:t>
            </a:r>
            <a:r>
              <a:rPr lang="en-US" dirty="0" smtClean="0"/>
              <a:t>0         </a:t>
            </a:r>
            <a:r>
              <a:rPr lang="en-US" dirty="0"/>
              <a:t>0         0    </a:t>
            </a:r>
            <a:r>
              <a:rPr lang="en-US" dirty="0" smtClean="0"/>
              <a:t>    1.0000         </a:t>
            </a:r>
            <a:r>
              <a:rPr lang="en-US" dirty="0"/>
              <a:t>0</a:t>
            </a:r>
          </a:p>
          <a:p>
            <a:r>
              <a:rPr lang="en-US" dirty="0"/>
              <a:t>    </a:t>
            </a:r>
            <a:r>
              <a:rPr lang="en-US" dirty="0" smtClean="0"/>
              <a:t>1.0         0         </a:t>
            </a:r>
            <a:r>
              <a:rPr lang="en-US" dirty="0"/>
              <a:t>0         0         </a:t>
            </a:r>
            <a:r>
              <a:rPr lang="en-US" dirty="0" smtClean="0"/>
              <a:t>        0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0.5      0.5         </a:t>
            </a:r>
            <a:r>
              <a:rPr lang="en-US" dirty="0"/>
              <a:t>0         0         </a:t>
            </a:r>
            <a:r>
              <a:rPr lang="en-US" dirty="0" smtClean="0"/>
              <a:t>        0</a:t>
            </a:r>
            <a:endParaRPr lang="en-US" dirty="0"/>
          </a:p>
          <a:p>
            <a:r>
              <a:rPr lang="en-US" dirty="0"/>
              <a:t>   -</a:t>
            </a:r>
            <a:r>
              <a:rPr lang="en-US" dirty="0" smtClean="0"/>
              <a:t>1        	0           0        2.0000         </a:t>
            </a:r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775" y="20574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953000" y="1794152"/>
            <a:ext cx="11430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72200" y="9144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row tells us how to construct the </a:t>
            </a:r>
            <a:r>
              <a:rPr lang="en-US" dirty="0" err="1" smtClean="0"/>
              <a:t>ith</a:t>
            </a:r>
            <a:r>
              <a:rPr lang="en-US" dirty="0" smtClean="0"/>
              <a:t> point from the K nearest points with minimum errors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175" y="3398690"/>
            <a:ext cx="2642070" cy="923330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STEP 3:</a:t>
            </a:r>
          </a:p>
          <a:p>
            <a:r>
              <a:rPr lang="en-US" dirty="0" smtClean="0"/>
              <a:t>Compute the M matrix :</a:t>
            </a:r>
          </a:p>
          <a:p>
            <a:r>
              <a:rPr lang="en-US" dirty="0"/>
              <a:t>M = (I-W)</a:t>
            </a:r>
            <a:r>
              <a:rPr lang="en-US" baseline="30000" dirty="0"/>
              <a:t>T</a:t>
            </a:r>
            <a:r>
              <a:rPr lang="en-US" dirty="0"/>
              <a:t>(I-W)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3688992"/>
            <a:ext cx="5658921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STEP 4:</a:t>
            </a:r>
          </a:p>
          <a:p>
            <a:r>
              <a:rPr lang="en-US" dirty="0" smtClean="0"/>
              <a:t>Compute the </a:t>
            </a:r>
            <a:r>
              <a:rPr lang="en-US" dirty="0" err="1" smtClean="0"/>
              <a:t>eigen</a:t>
            </a:r>
            <a:r>
              <a:rPr lang="en-US" dirty="0" smtClean="0"/>
              <a:t> values E and </a:t>
            </a:r>
            <a:r>
              <a:rPr lang="en-US" dirty="0" err="1" smtClean="0"/>
              <a:t>eigen</a:t>
            </a:r>
            <a:r>
              <a:rPr lang="en-US" dirty="0" smtClean="0"/>
              <a:t> vectors V of 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97562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= </a:t>
            </a:r>
            <a:endParaRPr lang="en-US" dirty="0"/>
          </a:p>
        </p:txBody>
      </p:sp>
      <p:sp>
        <p:nvSpPr>
          <p:cNvPr id="22" name="Double Bracket 21"/>
          <p:cNvSpPr/>
          <p:nvPr/>
        </p:nvSpPr>
        <p:spPr>
          <a:xfrm>
            <a:off x="533400" y="4648200"/>
            <a:ext cx="4891067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0.4472    </a:t>
            </a:r>
            <a:r>
              <a:rPr lang="en-US" dirty="0"/>
              <a:t>0.4139    0.0093   -0.6197    0.4945</a:t>
            </a:r>
          </a:p>
          <a:p>
            <a:r>
              <a:rPr lang="en-US" dirty="0"/>
              <a:t>    0.4472   -0.2128   -0.7961    0.3037    0.1693</a:t>
            </a:r>
          </a:p>
          <a:p>
            <a:r>
              <a:rPr lang="en-US" dirty="0"/>
              <a:t>    0.4472    0.5658    0.3068    0.6093   -0.1201</a:t>
            </a:r>
          </a:p>
          <a:p>
            <a:r>
              <a:rPr lang="en-US" dirty="0"/>
              <a:t>    0.4472   -0.0925   -0.0400   -0.3805   -0.8031</a:t>
            </a:r>
          </a:p>
          <a:p>
            <a:r>
              <a:rPr lang="en-US" dirty="0"/>
              <a:t>    0.4472   -0.6743    0.5199    0.0873    0.2595</a:t>
            </a:r>
          </a:p>
        </p:txBody>
      </p:sp>
      <p:sp>
        <p:nvSpPr>
          <p:cNvPr id="24" name="Double Bracket 23"/>
          <p:cNvSpPr/>
          <p:nvPr/>
        </p:nvSpPr>
        <p:spPr>
          <a:xfrm>
            <a:off x="7162802" y="4603736"/>
            <a:ext cx="1371600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-</a:t>
            </a:r>
            <a:r>
              <a:rPr lang="en-US" dirty="0"/>
              <a:t>0.0000</a:t>
            </a:r>
          </a:p>
          <a:p>
            <a:r>
              <a:rPr lang="en-US" dirty="0"/>
              <a:t>    0.1119</a:t>
            </a:r>
          </a:p>
          <a:p>
            <a:r>
              <a:rPr lang="en-US" dirty="0"/>
              <a:t>    1.1717</a:t>
            </a:r>
          </a:p>
          <a:p>
            <a:r>
              <a:rPr lang="en-US" dirty="0"/>
              <a:t>    2.6195</a:t>
            </a:r>
          </a:p>
          <a:p>
            <a:r>
              <a:rPr lang="en-US" dirty="0"/>
              <a:t>    9.0969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9941" y="516028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3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 animBg="1"/>
      <p:bldP spid="12" grpId="0"/>
      <p:bldP spid="13" grpId="0" animBg="1"/>
      <p:bldP spid="16" grpId="0" animBg="1"/>
      <p:bldP spid="18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6477000" cy="487362"/>
          </a:xfrm>
        </p:spPr>
        <p:txBody>
          <a:bodyPr/>
          <a:lstStyle/>
          <a:p>
            <a:r>
              <a:rPr lang="en-US" sz="2400" dirty="0" smtClean="0"/>
              <a:t>LOCALLY LINEAR EMBEDDING…</a:t>
            </a:r>
            <a:r>
              <a:rPr lang="en-US" sz="2400" dirty="0" err="1" smtClean="0"/>
              <a:t>contd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5175" y="838200"/>
            <a:ext cx="8477825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5… FINAL STEP</a:t>
            </a:r>
          </a:p>
          <a:p>
            <a:r>
              <a:rPr lang="en-US" dirty="0" smtClean="0"/>
              <a:t>Retain the d smallest </a:t>
            </a:r>
            <a:r>
              <a:rPr lang="en-US" dirty="0" err="1" smtClean="0"/>
              <a:t>eigen</a:t>
            </a:r>
            <a:r>
              <a:rPr lang="en-US" dirty="0" smtClean="0"/>
              <a:t> values and their d smallest </a:t>
            </a:r>
            <a:r>
              <a:rPr lang="en-US" dirty="0" err="1" smtClean="0"/>
              <a:t>eigen</a:t>
            </a:r>
            <a:r>
              <a:rPr lang="en-US" dirty="0" smtClean="0"/>
              <a:t> vectors.</a:t>
            </a:r>
          </a:p>
          <a:p>
            <a:r>
              <a:rPr lang="en-US" dirty="0" smtClean="0"/>
              <a:t>They define the embedding in the new space.  Note the smallest </a:t>
            </a:r>
            <a:r>
              <a:rPr lang="en-US" dirty="0" err="1" smtClean="0"/>
              <a:t>eigen</a:t>
            </a:r>
            <a:r>
              <a:rPr lang="en-US" dirty="0" smtClean="0"/>
              <a:t> vector is normally a constant, so it is not included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285175" y="2590800"/>
            <a:ext cx="2153225" cy="1940957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 0.4139    0.0093</a:t>
            </a:r>
          </a:p>
          <a:p>
            <a:r>
              <a:rPr lang="en-US" dirty="0"/>
              <a:t>   -0.2128   -0.7961</a:t>
            </a:r>
          </a:p>
          <a:p>
            <a:r>
              <a:rPr lang="en-US" dirty="0"/>
              <a:t>    0.5658    0.3068</a:t>
            </a:r>
          </a:p>
          <a:p>
            <a:r>
              <a:rPr lang="en-US" dirty="0"/>
              <a:t>   -0.0925   -0.0400</a:t>
            </a:r>
          </a:p>
          <a:p>
            <a:r>
              <a:rPr lang="en-US" dirty="0"/>
              <a:t>   -0.6743    0.5199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4775" y="2209800"/>
            <a:ext cx="1238825" cy="369332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Pts</a:t>
            </a:r>
            <a:r>
              <a:rPr lang="en-US" dirty="0" smtClean="0"/>
              <a:t> in 2D</a:t>
            </a:r>
          </a:p>
        </p:txBody>
      </p:sp>
      <p:sp>
        <p:nvSpPr>
          <p:cNvPr id="8" name="Double Bracket 7"/>
          <p:cNvSpPr/>
          <p:nvPr/>
        </p:nvSpPr>
        <p:spPr>
          <a:xfrm>
            <a:off x="6172200" y="2546866"/>
            <a:ext cx="1371600" cy="1634490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 0.4139</a:t>
            </a:r>
          </a:p>
          <a:p>
            <a:r>
              <a:rPr lang="en-US" dirty="0"/>
              <a:t>   -0.2128</a:t>
            </a:r>
          </a:p>
          <a:p>
            <a:r>
              <a:rPr lang="en-US" dirty="0"/>
              <a:t>    0.5658</a:t>
            </a:r>
          </a:p>
          <a:p>
            <a:r>
              <a:rPr lang="en-US" dirty="0"/>
              <a:t>   -0.0925</a:t>
            </a:r>
          </a:p>
          <a:p>
            <a:r>
              <a:rPr lang="en-US" dirty="0"/>
              <a:t>   -0.6743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199" y="2165866"/>
            <a:ext cx="1238825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Pts</a:t>
            </a:r>
            <a:r>
              <a:rPr lang="en-US" dirty="0" smtClean="0"/>
              <a:t> in 1D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6280666"/>
            <a:ext cx="2286000" cy="369332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We can go up to </a:t>
            </a:r>
            <a:r>
              <a:rPr lang="en-US" i="1" dirty="0" smtClean="0"/>
              <a:t>4D</a:t>
            </a:r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1" y="4548065"/>
            <a:ext cx="30638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181356"/>
            <a:ext cx="30638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5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PRE-REQUITES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884238"/>
            <a:ext cx="8229600" cy="487362"/>
          </a:xfrm>
          <a:prstGeom prst="rect">
            <a:avLst/>
          </a:prstGeom>
          <a:solidFill>
            <a:srgbClr val="FFE5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9pPr>
          </a:lstStyle>
          <a:p>
            <a:r>
              <a:rPr lang="en-US" smtClean="0"/>
              <a:t>EXAMPLE OF USING EIGEN VECTORS</a:t>
            </a:r>
            <a:endParaRPr lang="en-US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5791200" y="1371600"/>
            <a:ext cx="3124200" cy="5410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Transformation by: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eigen</a:t>
            </a:r>
            <a:r>
              <a:rPr lang="en-US" sz="2800" dirty="0" smtClean="0"/>
              <a:t> vector is: [0  c]</a:t>
            </a:r>
            <a:r>
              <a:rPr lang="en-US" sz="2800" baseline="30000" dirty="0" smtClean="0"/>
              <a:t>t</a:t>
            </a:r>
          </a:p>
          <a:p>
            <a:r>
              <a:rPr lang="en-US" sz="2800" dirty="0" smtClean="0"/>
              <a:t>Eigen value = 1</a:t>
            </a:r>
          </a:p>
          <a:p>
            <a:r>
              <a:rPr lang="en-US" sz="2800" dirty="0" smtClean="0"/>
              <a:t>So no change in the vertical direction 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400800"/>
            <a:ext cx="307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/>
              <a:t>Source: www.Wikipedia.org</a:t>
            </a:r>
          </a:p>
        </p:txBody>
      </p:sp>
      <p:pic>
        <p:nvPicPr>
          <p:cNvPr id="7" name="Picture 6" descr="Image:Mona Lisa with eigenvector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6250"/>
            <a:ext cx="54864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1905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4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6200" y="76200"/>
            <a:ext cx="7315200" cy="487362"/>
          </a:xfrm>
          <a:prstGeom prst="rect">
            <a:avLst/>
          </a:prstGeom>
          <a:solidFill>
            <a:srgbClr val="FFE5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Book Antiqua" pitchFamily="18" charset="0"/>
              </a:defRPr>
            </a:lvl9pPr>
          </a:lstStyle>
          <a:p>
            <a:r>
              <a:rPr lang="en-US" sz="2400" kern="0" dirty="0" smtClean="0"/>
              <a:t>LOCALLY LINEAR EMBEDDING … EXAMPLE 2</a:t>
            </a:r>
            <a:endParaRPr lang="en-US" sz="2400" kern="0" dirty="0"/>
          </a:p>
        </p:txBody>
      </p:sp>
      <p:sp>
        <p:nvSpPr>
          <p:cNvPr id="5" name="Double Bracket 4"/>
          <p:cNvSpPr/>
          <p:nvPr/>
        </p:nvSpPr>
        <p:spPr>
          <a:xfrm>
            <a:off x="838200" y="646688"/>
            <a:ext cx="1752600" cy="2188488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1     </a:t>
            </a:r>
            <a:r>
              <a:rPr lang="en-US" dirty="0"/>
              <a:t>2     0</a:t>
            </a:r>
          </a:p>
          <a:p>
            <a:r>
              <a:rPr lang="en-US" dirty="0"/>
              <a:t>     3     5     0</a:t>
            </a:r>
          </a:p>
          <a:p>
            <a:r>
              <a:rPr lang="en-US" dirty="0"/>
              <a:t>     5     2     5</a:t>
            </a:r>
          </a:p>
          <a:p>
            <a:r>
              <a:rPr lang="en-US" dirty="0"/>
              <a:t>     8     4     1</a:t>
            </a:r>
          </a:p>
          <a:p>
            <a:r>
              <a:rPr lang="en-US" dirty="0"/>
              <a:t>     1     1     2</a:t>
            </a:r>
          </a:p>
          <a:p>
            <a:r>
              <a:rPr lang="en-US" dirty="0"/>
              <a:t>     0     0     1</a:t>
            </a:r>
          </a:p>
          <a:p>
            <a:r>
              <a:rPr lang="en-US" dirty="0"/>
              <a:t>     2     2     1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546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429000" y="1354663"/>
            <a:ext cx="23622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1371600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data matrix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912" y="3206100"/>
            <a:ext cx="666777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1-2:  The computed W matrix for </a:t>
            </a:r>
            <a:r>
              <a:rPr lang="en-US" i="1" dirty="0" smtClean="0"/>
              <a:t>K</a:t>
            </a:r>
            <a:r>
              <a:rPr lang="en-US" dirty="0" smtClean="0"/>
              <a:t>=3</a:t>
            </a:r>
            <a:endParaRPr lang="en-US" dirty="0" smtClean="0"/>
          </a:p>
        </p:txBody>
      </p:sp>
      <p:sp>
        <p:nvSpPr>
          <p:cNvPr id="10" name="Double Bracket 9"/>
          <p:cNvSpPr/>
          <p:nvPr/>
        </p:nvSpPr>
        <p:spPr>
          <a:xfrm>
            <a:off x="777961" y="4142452"/>
            <a:ext cx="7266752" cy="2247424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 </a:t>
            </a:r>
            <a:r>
              <a:rPr lang="en-US" dirty="0"/>
              <a:t> 0         </a:t>
            </a:r>
            <a:r>
              <a:rPr lang="en-US" dirty="0" smtClean="0"/>
              <a:t>       0         </a:t>
            </a:r>
            <a:r>
              <a:rPr lang="en-US" dirty="0"/>
              <a:t>0         0 </a:t>
            </a:r>
            <a:r>
              <a:rPr lang="en-US" dirty="0" smtClean="0"/>
              <a:t>           -</a:t>
            </a:r>
            <a:r>
              <a:rPr lang="en-US" dirty="0"/>
              <a:t>1.0000    0.7500    </a:t>
            </a:r>
            <a:r>
              <a:rPr lang="en-US" dirty="0" smtClean="0"/>
              <a:t>   1.2500</a:t>
            </a:r>
            <a:endParaRPr lang="en-US" dirty="0"/>
          </a:p>
          <a:p>
            <a:r>
              <a:rPr lang="en-US" dirty="0"/>
              <a:t>   -0.0000         0         0         0   </a:t>
            </a:r>
            <a:r>
              <a:rPr lang="en-US" dirty="0" smtClean="0"/>
              <a:t>         -</a:t>
            </a:r>
            <a:r>
              <a:rPr lang="en-US" dirty="0"/>
              <a:t>1.6667         0    </a:t>
            </a:r>
            <a:r>
              <a:rPr lang="en-US" dirty="0" smtClean="0"/>
              <a:t>       2.6667</a:t>
            </a:r>
            <a:endParaRPr lang="en-US" dirty="0"/>
          </a:p>
          <a:p>
            <a:r>
              <a:rPr lang="en-US" dirty="0"/>
              <a:t>         0         </a:t>
            </a:r>
            <a:r>
              <a:rPr lang="en-US" dirty="0" smtClean="0"/>
              <a:t>    0         </a:t>
            </a:r>
            <a:r>
              <a:rPr lang="en-US" dirty="0"/>
              <a:t>0    </a:t>
            </a:r>
            <a:r>
              <a:rPr lang="en-US" dirty="0" smtClean="0"/>
              <a:t>  1.1071       3.2857         </a:t>
            </a:r>
            <a:r>
              <a:rPr lang="en-US" dirty="0"/>
              <a:t>0   </a:t>
            </a:r>
            <a:r>
              <a:rPr lang="en-US" dirty="0" smtClean="0"/>
              <a:t>        -</a:t>
            </a:r>
            <a:r>
              <a:rPr lang="en-US" dirty="0"/>
              <a:t>3.3929</a:t>
            </a:r>
          </a:p>
          <a:p>
            <a:r>
              <a:rPr lang="en-US" dirty="0"/>
              <a:t>         0    1.1606    0.7664  </a:t>
            </a:r>
            <a:r>
              <a:rPr lang="en-US" dirty="0" smtClean="0"/>
              <a:t>   </a:t>
            </a:r>
            <a:r>
              <a:rPr lang="en-US" dirty="0"/>
              <a:t>0         </a:t>
            </a:r>
            <a:r>
              <a:rPr lang="en-US" dirty="0" smtClean="0"/>
              <a:t>             0         </a:t>
            </a:r>
            <a:r>
              <a:rPr lang="en-US" dirty="0"/>
              <a:t>0   </a:t>
            </a:r>
            <a:r>
              <a:rPr lang="en-US" dirty="0" smtClean="0"/>
              <a:t>        -</a:t>
            </a:r>
            <a:r>
              <a:rPr lang="en-US" dirty="0"/>
              <a:t>0.9270</a:t>
            </a:r>
          </a:p>
          <a:p>
            <a:r>
              <a:rPr lang="en-US" dirty="0"/>
              <a:t>   -0.6667         0         0         0         </a:t>
            </a:r>
            <a:r>
              <a:rPr lang="en-US" dirty="0" smtClean="0"/>
              <a:t>            0      0.6667       1.0000</a:t>
            </a:r>
            <a:endParaRPr lang="en-US" dirty="0"/>
          </a:p>
          <a:p>
            <a:r>
              <a:rPr lang="en-US" dirty="0"/>
              <a:t>    1.0000         0         0         0    </a:t>
            </a:r>
            <a:r>
              <a:rPr lang="en-US" dirty="0" smtClean="0"/>
              <a:t>          1.3333         </a:t>
            </a:r>
            <a:r>
              <a:rPr lang="en-US" dirty="0"/>
              <a:t>0   </a:t>
            </a:r>
            <a:r>
              <a:rPr lang="en-US" dirty="0" smtClean="0"/>
              <a:t>       -</a:t>
            </a:r>
            <a:r>
              <a:rPr lang="en-US" dirty="0"/>
              <a:t>1.3333</a:t>
            </a:r>
          </a:p>
          <a:p>
            <a:r>
              <a:rPr lang="en-US" dirty="0"/>
              <a:t>    0.7143         0         0         0    </a:t>
            </a:r>
            <a:r>
              <a:rPr lang="en-US" dirty="0" smtClean="0"/>
              <a:t>           0.8571     -</a:t>
            </a:r>
            <a:r>
              <a:rPr lang="en-US" dirty="0"/>
              <a:t>0.5714   </a:t>
            </a:r>
            <a:r>
              <a:rPr lang="en-US" dirty="0" smtClean="0"/>
              <a:t>       </a:t>
            </a:r>
            <a:r>
              <a:rPr lang="en-US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0484" y="48336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56356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Assumes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974" y="304800"/>
            <a:ext cx="5658426" cy="369332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r>
              <a:rPr lang="en-US" dirty="0" smtClean="0"/>
              <a:t>: Compute </a:t>
            </a:r>
            <a:r>
              <a:rPr lang="en-US" dirty="0" smtClean="0"/>
              <a:t>the M matrix </a:t>
            </a:r>
            <a:r>
              <a:rPr lang="en-US" dirty="0" smtClean="0"/>
              <a:t>: M </a:t>
            </a:r>
            <a:r>
              <a:rPr lang="en-US" dirty="0"/>
              <a:t>= (I-W)</a:t>
            </a:r>
            <a:r>
              <a:rPr lang="en-US" baseline="30000" dirty="0"/>
              <a:t>T</a:t>
            </a:r>
            <a:r>
              <a:rPr lang="en-US" dirty="0"/>
              <a:t>(I-W)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22487" y="3425310"/>
            <a:ext cx="5658921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smtClean="0"/>
              <a:t>the </a:t>
            </a:r>
            <a:r>
              <a:rPr lang="en-US" dirty="0" err="1" smtClean="0"/>
              <a:t>eigen</a:t>
            </a:r>
            <a:r>
              <a:rPr lang="en-US" dirty="0" smtClean="0"/>
              <a:t> values </a:t>
            </a:r>
            <a:r>
              <a:rPr lang="en-US" dirty="0" smtClean="0"/>
              <a:t>E </a:t>
            </a:r>
            <a:r>
              <a:rPr lang="en-US" dirty="0" smtClean="0"/>
              <a:t>and </a:t>
            </a:r>
            <a:r>
              <a:rPr lang="en-US" dirty="0" err="1" smtClean="0"/>
              <a:t>eigen</a:t>
            </a:r>
            <a:r>
              <a:rPr lang="en-US" dirty="0" smtClean="0"/>
              <a:t> vectors V of M</a:t>
            </a:r>
          </a:p>
        </p:txBody>
      </p:sp>
      <p:sp>
        <p:nvSpPr>
          <p:cNvPr id="6" name="Double Bracket 5"/>
          <p:cNvSpPr/>
          <p:nvPr/>
        </p:nvSpPr>
        <p:spPr>
          <a:xfrm>
            <a:off x="409039" y="4058729"/>
            <a:ext cx="6677561" cy="2247424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0.3780   </a:t>
            </a:r>
            <a:r>
              <a:rPr lang="en-US" dirty="0"/>
              <a:t>-0.2311   -0.2926    0.4542    0.6667   -0.2235   -0.1317</a:t>
            </a:r>
          </a:p>
          <a:p>
            <a:r>
              <a:rPr lang="en-US" dirty="0"/>
              <a:t>    0.3780   -0.4432    0.4868    0.0627   -0.3859   -0.5135   -0.0850</a:t>
            </a:r>
          </a:p>
          <a:p>
            <a:r>
              <a:rPr lang="en-US" dirty="0"/>
              <a:t>    0.3780    0.7715   -0.0450   -0.1660    0.0073   -0.4721    0.0966</a:t>
            </a:r>
          </a:p>
          <a:p>
            <a:r>
              <a:rPr lang="en-US" dirty="0"/>
              <a:t>    0.3780    0.2946    0.5211    0.3997    0.0154    0.5725   -0.1049</a:t>
            </a:r>
          </a:p>
          <a:p>
            <a:r>
              <a:rPr lang="en-US" dirty="0"/>
              <a:t>    0.3780   -0.1052   -0.1262   -0.6132    0.0644    0.2304   -0.6301</a:t>
            </a:r>
          </a:p>
          <a:p>
            <a:r>
              <a:rPr lang="en-US" dirty="0"/>
              <a:t>    0.3780   -0.0539   -0.6184    0.2607   -0.5929    0.1965    0.1172</a:t>
            </a:r>
          </a:p>
          <a:p>
            <a:r>
              <a:rPr lang="en-US" dirty="0"/>
              <a:t>    0.3780   -0.2327    0.0743   -0.3981    0.2250    0.2097    0.7378</a:t>
            </a:r>
            <a:endParaRPr 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7772400" y="4106644"/>
            <a:ext cx="1249230" cy="2149197"/>
          </a:xfrm>
          <a:prstGeom prst="bracketPai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0.0000</a:t>
            </a:r>
            <a:endParaRPr lang="en-US" dirty="0"/>
          </a:p>
          <a:p>
            <a:r>
              <a:rPr lang="en-US" dirty="0"/>
              <a:t>    0.0002</a:t>
            </a:r>
          </a:p>
          <a:p>
            <a:r>
              <a:rPr lang="en-US" dirty="0"/>
              <a:t>    0.0191</a:t>
            </a:r>
          </a:p>
          <a:p>
            <a:r>
              <a:rPr lang="en-US" dirty="0"/>
              <a:t>    0.0597</a:t>
            </a:r>
          </a:p>
          <a:p>
            <a:r>
              <a:rPr lang="en-US" dirty="0"/>
              <a:t>    4.2803</a:t>
            </a:r>
          </a:p>
          <a:p>
            <a:r>
              <a:rPr lang="en-US" dirty="0"/>
              <a:t>    5.2391</a:t>
            </a:r>
          </a:p>
          <a:p>
            <a:r>
              <a:rPr lang="en-US" dirty="0"/>
              <a:t>  </a:t>
            </a:r>
            <a:r>
              <a:rPr lang="en-US" dirty="0" smtClean="0"/>
              <a:t>44.7582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462724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= 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990600" y="865885"/>
            <a:ext cx="7752088" cy="2247424"/>
          </a:xfrm>
          <a:prstGeom prst="bracketPair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2.9546    </a:t>
            </a:r>
            <a:r>
              <a:rPr lang="en-US" dirty="0" smtClean="0"/>
              <a:t>  0.0000         </a:t>
            </a:r>
            <a:r>
              <a:rPr lang="en-US" dirty="0"/>
              <a:t>0         </a:t>
            </a:r>
            <a:r>
              <a:rPr lang="en-US" dirty="0" smtClean="0"/>
              <a:t>        0          3.6122    </a:t>
            </a:r>
            <a:r>
              <a:rPr lang="en-US" dirty="0"/>
              <a:t>-2.6026   -3.9643</a:t>
            </a:r>
          </a:p>
          <a:p>
            <a:r>
              <a:rPr lang="en-US" dirty="0"/>
              <a:t>    </a:t>
            </a:r>
            <a:r>
              <a:rPr lang="en-US" dirty="0" smtClean="0"/>
              <a:t>0.00       2.3470       </a:t>
            </a:r>
            <a:r>
              <a:rPr lang="en-US" dirty="0"/>
              <a:t>0.8895   </a:t>
            </a:r>
            <a:r>
              <a:rPr lang="en-US" dirty="0" smtClean="0"/>
              <a:t>  -</a:t>
            </a:r>
            <a:r>
              <a:rPr lang="en-US" dirty="0"/>
              <a:t>1.1606    1.6667         0   </a:t>
            </a:r>
            <a:r>
              <a:rPr lang="en-US" dirty="0" smtClean="0"/>
              <a:t>      -</a:t>
            </a:r>
            <a:r>
              <a:rPr lang="en-US" dirty="0"/>
              <a:t>3.7425</a:t>
            </a:r>
          </a:p>
          <a:p>
            <a:r>
              <a:rPr lang="en-US" dirty="0"/>
              <a:t>         0    </a:t>
            </a:r>
            <a:r>
              <a:rPr lang="en-US" dirty="0" smtClean="0"/>
              <a:t>   0.8895        1.5874    </a:t>
            </a:r>
            <a:r>
              <a:rPr lang="en-US" dirty="0"/>
              <a:t>-1.8736   -3.2857         0    </a:t>
            </a:r>
            <a:r>
              <a:rPr lang="en-US" dirty="0" smtClean="0"/>
              <a:t>      2.6824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smtClean="0"/>
              <a:t>0       </a:t>
            </a:r>
            <a:r>
              <a:rPr lang="en-US" dirty="0"/>
              <a:t>-1.1606   </a:t>
            </a:r>
            <a:r>
              <a:rPr lang="en-US" dirty="0" smtClean="0"/>
              <a:t>   -</a:t>
            </a:r>
            <a:r>
              <a:rPr lang="en-US" dirty="0"/>
              <a:t>1.8736    2.2258    </a:t>
            </a:r>
            <a:r>
              <a:rPr lang="en-US" dirty="0" smtClean="0"/>
              <a:t> 3.6378         </a:t>
            </a:r>
            <a:r>
              <a:rPr lang="en-US" dirty="0"/>
              <a:t>0   </a:t>
            </a:r>
            <a:r>
              <a:rPr lang="en-US" dirty="0" smtClean="0"/>
              <a:t>      -</a:t>
            </a:r>
            <a:r>
              <a:rPr lang="en-US" dirty="0"/>
              <a:t>2.8294</a:t>
            </a:r>
          </a:p>
          <a:p>
            <a:r>
              <a:rPr lang="en-US" dirty="0"/>
              <a:t>    3.6122    1.6667   </a:t>
            </a:r>
            <a:r>
              <a:rPr lang="en-US" dirty="0" smtClean="0"/>
              <a:t>   -</a:t>
            </a:r>
            <a:r>
              <a:rPr lang="en-US" dirty="0"/>
              <a:t>3.2857    3.6378   </a:t>
            </a:r>
            <a:r>
              <a:rPr lang="en-US" dirty="0" smtClean="0"/>
              <a:t> 18.0862    -</a:t>
            </a:r>
            <a:r>
              <a:rPr lang="en-US" dirty="0"/>
              <a:t>3.2398  </a:t>
            </a:r>
            <a:r>
              <a:rPr lang="en-US" dirty="0" smtClean="0"/>
              <a:t> -</a:t>
            </a:r>
            <a:r>
              <a:rPr lang="en-US" dirty="0"/>
              <a:t>20.4773</a:t>
            </a:r>
          </a:p>
          <a:p>
            <a:r>
              <a:rPr lang="en-US" dirty="0"/>
              <a:t>   -2.6026         0         </a:t>
            </a:r>
            <a:r>
              <a:rPr lang="en-US" dirty="0" smtClean="0"/>
              <a:t>    0                  0       -</a:t>
            </a:r>
            <a:r>
              <a:rPr lang="en-US" dirty="0"/>
              <a:t>3.2398    2.3335    </a:t>
            </a:r>
            <a:r>
              <a:rPr lang="en-US" dirty="0" smtClean="0"/>
              <a:t> 3.5089</a:t>
            </a:r>
            <a:endParaRPr lang="en-US" dirty="0"/>
          </a:p>
          <a:p>
            <a:r>
              <a:rPr lang="en-US" dirty="0"/>
              <a:t>   -3.9643   -3.7425    </a:t>
            </a:r>
            <a:r>
              <a:rPr lang="en-US" dirty="0" smtClean="0"/>
              <a:t> 2.6824      -</a:t>
            </a:r>
            <a:r>
              <a:rPr lang="en-US" dirty="0"/>
              <a:t>2.8294  </a:t>
            </a:r>
            <a:r>
              <a:rPr lang="en-US" dirty="0" smtClean="0"/>
              <a:t> -</a:t>
            </a:r>
            <a:r>
              <a:rPr lang="en-US" dirty="0"/>
              <a:t>20.4773    3.5089   24.8222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209" y="17965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-76200" y="481191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07208" y="4812703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1793" y="6333217"/>
            <a:ext cx="7569701" cy="369332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the first vector can be ignored as its corresponding </a:t>
            </a:r>
            <a:r>
              <a:rPr lang="en-US" dirty="0" err="1" smtClean="0"/>
              <a:t>eigen</a:t>
            </a:r>
            <a:r>
              <a:rPr lang="en-US" dirty="0" smtClean="0"/>
              <a:t> value =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974" y="304800"/>
            <a:ext cx="3143826" cy="381000"/>
          </a:xfrm>
          <a:prstGeom prst="rect">
            <a:avLst/>
          </a:prstGeom>
          <a:solidFill>
            <a:srgbClr val="CC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FINAL EMBEDDING …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3338" y="1143000"/>
            <a:ext cx="7401461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Ignore the smallest </a:t>
            </a:r>
            <a:r>
              <a:rPr lang="en-US" dirty="0" err="1" smtClean="0"/>
              <a:t>eigen</a:t>
            </a:r>
            <a:r>
              <a:rPr lang="en-US" dirty="0" smtClean="0"/>
              <a:t> value (0) and take the rest …</a:t>
            </a:r>
          </a:p>
          <a:p>
            <a:r>
              <a:rPr lang="en-US" dirty="0" smtClean="0"/>
              <a:t>Y= VD</a:t>
            </a:r>
            <a:r>
              <a:rPr lang="en-US" baseline="30000" dirty="0" smtClean="0"/>
              <a:t>1/2      </a:t>
            </a:r>
            <a:r>
              <a:rPr lang="en-US" dirty="0" smtClean="0"/>
              <a:t>(D is the diagonal matrix containing </a:t>
            </a:r>
            <a:r>
              <a:rPr lang="en-US" dirty="0" err="1" smtClean="0"/>
              <a:t>sqrt</a:t>
            </a:r>
            <a:r>
              <a:rPr lang="en-US" dirty="0" smtClean="0"/>
              <a:t> of </a:t>
            </a:r>
            <a:r>
              <a:rPr lang="en-US" dirty="0" err="1" smtClean="0"/>
              <a:t>eigen</a:t>
            </a:r>
            <a:r>
              <a:rPr lang="en-US" dirty="0" smtClean="0"/>
              <a:t> values)</a:t>
            </a:r>
            <a:endParaRPr lang="en-US" baseline="30000" dirty="0" smtClean="0"/>
          </a:p>
        </p:txBody>
      </p:sp>
      <p:sp>
        <p:nvSpPr>
          <p:cNvPr id="6" name="Double Bracket 5"/>
          <p:cNvSpPr/>
          <p:nvPr/>
        </p:nvSpPr>
        <p:spPr>
          <a:xfrm>
            <a:off x="1905000" y="2210672"/>
            <a:ext cx="6019800" cy="2247424"/>
          </a:xfrm>
          <a:prstGeom prst="bracketPair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    -0.0036   -0.0405    0.1110    1.3793   -0.5116   -0.8812</a:t>
            </a:r>
          </a:p>
          <a:p>
            <a:r>
              <a:rPr lang="en-US" dirty="0"/>
              <a:t>   -0.0069    0.0673    0.0153   -0.7984   -1.1754   -0.5685</a:t>
            </a:r>
          </a:p>
          <a:p>
            <a:r>
              <a:rPr lang="en-US" dirty="0"/>
              <a:t>    0.0120   -0.0062   -0.0406    0.0152   -1.0806    0.6463</a:t>
            </a:r>
          </a:p>
          <a:p>
            <a:r>
              <a:rPr lang="en-US" dirty="0"/>
              <a:t>    0.0046    0.0721    0.0977    0.0320    1.3105   -0.7018</a:t>
            </a:r>
          </a:p>
          <a:p>
            <a:r>
              <a:rPr lang="en-US" dirty="0"/>
              <a:t>   -0.0016   -0.0175   -0.1498    0.1332    0.5273   -4.2152</a:t>
            </a:r>
          </a:p>
          <a:p>
            <a:r>
              <a:rPr lang="en-US" dirty="0"/>
              <a:t>   -0.0008   -0.0855    0.0637   -1.2267    0.4499    0.7842</a:t>
            </a:r>
          </a:p>
          <a:p>
            <a:r>
              <a:rPr lang="en-US" dirty="0"/>
              <a:t>   -0.0036    0.0103   -0.0973    0.4654    0.4799    4.9362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149718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165" y="5172152"/>
            <a:ext cx="5877462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mapping has up to 6 dimensions but generally you won’t take more than 3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7592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dirty="0" smtClean="0"/>
              <a:t>LLE ON OCR DATASET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88" y="2209800"/>
            <a:ext cx="5610023" cy="40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438400"/>
            <a:ext cx="4706225" cy="336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864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999" y="60314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k=30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17850" r="7042" b="5882"/>
          <a:stretch>
            <a:fillRect/>
          </a:stretch>
        </p:blipFill>
        <p:spPr bwMode="auto">
          <a:xfrm>
            <a:off x="2916382" y="685800"/>
            <a:ext cx="1752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7546" r="6339" b="4564"/>
          <a:stretch>
            <a:fillRect/>
          </a:stretch>
        </p:blipFill>
        <p:spPr bwMode="auto">
          <a:xfrm>
            <a:off x="5049982" y="685800"/>
            <a:ext cx="16002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7" t="17546" r="6339" b="4564"/>
          <a:stretch>
            <a:fillRect/>
          </a:stretch>
        </p:blipFill>
        <p:spPr bwMode="auto">
          <a:xfrm>
            <a:off x="782782" y="762000"/>
            <a:ext cx="16764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7546" r="6339" b="2942"/>
          <a:stretch>
            <a:fillRect/>
          </a:stretch>
        </p:blipFill>
        <p:spPr bwMode="auto">
          <a:xfrm>
            <a:off x="6954982" y="762000"/>
            <a:ext cx="13716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6400800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Values were not scaled by square root of </a:t>
            </a:r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1" y="94925"/>
            <a:ext cx="5141259" cy="487362"/>
          </a:xfrm>
        </p:spPr>
        <p:txBody>
          <a:bodyPr/>
          <a:lstStyle/>
          <a:p>
            <a:r>
              <a:rPr lang="en-US" sz="2400" dirty="0" smtClean="0"/>
              <a:t>LDA EXAMPLE … 2 CLASSES</a:t>
            </a:r>
            <a:endParaRPr lang="en-US" sz="24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13531" y="804232"/>
            <a:ext cx="1590675" cy="1806552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    CLASS 1</a:t>
            </a:r>
          </a:p>
          <a:p>
            <a:endParaRPr lang="en-US" dirty="0" smtClean="0"/>
          </a:p>
          <a:p>
            <a:r>
              <a:rPr lang="en-US" dirty="0" smtClean="0"/>
              <a:t>	    4     </a:t>
            </a:r>
            <a:r>
              <a:rPr lang="en-US" dirty="0"/>
              <a:t>6</a:t>
            </a:r>
          </a:p>
          <a:p>
            <a:r>
              <a:rPr lang="en-US" dirty="0"/>
              <a:t>     2    10</a:t>
            </a:r>
          </a:p>
          <a:p>
            <a:r>
              <a:rPr lang="en-US" dirty="0"/>
              <a:t>     6     0</a:t>
            </a:r>
          </a:p>
          <a:p>
            <a:r>
              <a:rPr lang="en-US" dirty="0"/>
              <a:t>     4     0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70163" y="854075"/>
            <a:ext cx="1636712" cy="1659849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smtClean="0"/>
              <a:t>	CLASS 2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10     </a:t>
            </a:r>
            <a:r>
              <a:rPr lang="en-US" dirty="0"/>
              <a:t>1</a:t>
            </a:r>
          </a:p>
          <a:p>
            <a:r>
              <a:rPr lang="en-US" dirty="0"/>
              <a:t>     9     2</a:t>
            </a:r>
          </a:p>
          <a:p>
            <a:r>
              <a:rPr lang="en-US" dirty="0"/>
              <a:t>     2     3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2666324"/>
            <a:ext cx="1379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l-GR" b="1" dirty="0" smtClean="0"/>
              <a:t>μ</a:t>
            </a:r>
            <a:r>
              <a:rPr lang="en-US" baseline="-25000" dirty="0" smtClean="0"/>
              <a:t>1</a:t>
            </a:r>
            <a:r>
              <a:rPr lang="en-US" dirty="0" smtClean="0"/>
              <a:t>=(4 ,4)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76700" y="2567560"/>
            <a:ext cx="1516062" cy="39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l-GR" b="1" dirty="0"/>
              <a:t>μ</a:t>
            </a:r>
            <a:r>
              <a:rPr lang="en-US" baseline="-25000" dirty="0" smtClean="0"/>
              <a:t>12 </a:t>
            </a:r>
            <a:r>
              <a:rPr lang="en-US" dirty="0" smtClean="0"/>
              <a:t>= (7,2)</a:t>
            </a:r>
            <a:endParaRPr lang="en-US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921495" y="1182665"/>
            <a:ext cx="3763962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/>
              <a:t> </a:t>
            </a:r>
            <a:r>
              <a:rPr lang="en-US" b="1" dirty="0" smtClean="0"/>
              <a:t>w</a:t>
            </a:r>
            <a:r>
              <a:rPr lang="en-US" dirty="0" smtClean="0"/>
              <a:t> = </a:t>
            </a:r>
            <a:r>
              <a:rPr lang="en-US" dirty="0" err="1" smtClean="0"/>
              <a:t>const</a:t>
            </a:r>
            <a:r>
              <a:rPr lang="en-US" dirty="0" smtClean="0"/>
              <a:t> * S</a:t>
            </a:r>
            <a:r>
              <a:rPr lang="en-US" baseline="-25000" dirty="0" smtClean="0"/>
              <a:t>w</a:t>
            </a:r>
            <a:r>
              <a:rPr lang="en-US" baseline="30000" dirty="0" smtClean="0"/>
              <a:t>-1</a:t>
            </a:r>
            <a:r>
              <a:rPr lang="en-US" dirty="0" smtClean="0"/>
              <a:t>(</a:t>
            </a:r>
            <a:r>
              <a:rPr lang="en-US" b="1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-</a:t>
            </a:r>
            <a:r>
              <a:rPr lang="el-GR" dirty="0" smtClean="0"/>
              <a:t> </a:t>
            </a:r>
            <a:r>
              <a:rPr lang="en-US" b="1" dirty="0" smtClean="0"/>
              <a:t>m</a:t>
            </a:r>
            <a:r>
              <a:rPr lang="en-US" baseline="-25000" dirty="0" smtClean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smtClean="0"/>
              <a:t>w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990600" y="4164251"/>
            <a:ext cx="1643063" cy="1682772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smtClean="0"/>
              <a:t>    class 1</a:t>
            </a:r>
          </a:p>
          <a:p>
            <a:endParaRPr lang="en-US" dirty="0"/>
          </a:p>
          <a:p>
            <a:r>
              <a:rPr lang="en-US" dirty="0"/>
              <a:t>  616.0000</a:t>
            </a:r>
          </a:p>
          <a:p>
            <a:r>
              <a:rPr lang="en-US" dirty="0"/>
              <a:t>  252.0000</a:t>
            </a:r>
          </a:p>
          <a:p>
            <a:r>
              <a:rPr lang="en-US" dirty="0"/>
              <a:t>  996.0000</a:t>
            </a:r>
          </a:p>
          <a:p>
            <a:r>
              <a:rPr lang="en-US" dirty="0"/>
              <a:t>  664.0000     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1461" y="4166278"/>
            <a:ext cx="1258888" cy="1500209"/>
          </a:xfrm>
          <a:prstGeom prst="rect">
            <a:avLst/>
          </a:prstGeom>
          <a:solidFill>
            <a:srgbClr val="FFFFCC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smtClean="0"/>
              <a:t>class 2</a:t>
            </a:r>
          </a:p>
          <a:p>
            <a:endParaRPr lang="en-US" dirty="0"/>
          </a:p>
          <a:p>
            <a:r>
              <a:rPr lang="en-US" dirty="0" smtClean="0"/>
              <a:t>1652  </a:t>
            </a:r>
            <a:r>
              <a:rPr lang="en-US" dirty="0"/>
              <a:t>1478</a:t>
            </a:r>
          </a:p>
          <a:p>
            <a:r>
              <a:rPr lang="en-US" dirty="0"/>
              <a:t> 308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1182665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70163" y="1311276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uble Bracket 15"/>
          <p:cNvSpPr/>
          <p:nvPr/>
        </p:nvSpPr>
        <p:spPr>
          <a:xfrm>
            <a:off x="5715000" y="1623806"/>
            <a:ext cx="680619" cy="715089"/>
          </a:xfrm>
          <a:prstGeom prst="bracketPair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166 </a:t>
            </a:r>
          </a:p>
          <a:p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9066" y="174702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*1/2620</a:t>
            </a:r>
          </a:p>
        </p:txBody>
      </p:sp>
      <p:sp>
        <p:nvSpPr>
          <p:cNvPr id="18" name="Left Arrow Callout 17"/>
          <p:cNvSpPr/>
          <p:nvPr/>
        </p:nvSpPr>
        <p:spPr>
          <a:xfrm rot="2522772">
            <a:off x="5715711" y="3484440"/>
            <a:ext cx="3581400" cy="556856"/>
          </a:xfrm>
          <a:prstGeom prst="leftArrowCallou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Note: we can ignore the constant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90600" y="4515765"/>
            <a:ext cx="1643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62911" y="4593316"/>
            <a:ext cx="1317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8352" y="3581400"/>
            <a:ext cx="2537874" cy="369332"/>
          </a:xfrm>
          <a:prstGeom prst="rect">
            <a:avLst/>
          </a:prstGeom>
          <a:solidFill>
            <a:srgbClr val="CCFFFF"/>
          </a:solidFill>
          <a:ln>
            <a:solidFill>
              <a:srgbClr val="FFCC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MAPPED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4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/>
      <p:bldP spid="10" grpId="0" animBg="1"/>
      <p:bldP spid="11" grpId="0" animBg="1"/>
      <p:bldP spid="16" grpId="0" animBg="1"/>
      <p:bldP spid="17" grpId="0"/>
      <p:bldP spid="18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64634" y="4770266"/>
            <a:ext cx="6236166" cy="1904067"/>
          </a:xfrm>
          <a:prstGeom prst="rect">
            <a:avLst/>
          </a:prstGeom>
          <a:solidFill>
            <a:srgbClr val="D5ECF7"/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4634" y="3048385"/>
            <a:ext cx="6056359" cy="152285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>
          <a:xfrm>
            <a:off x="164634" y="82027"/>
            <a:ext cx="4848504" cy="558922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latin typeface="Ubuntu Light" charset="0"/>
              </a:rPr>
              <a:t>Simple </a:t>
            </a:r>
            <a:r>
              <a:rPr lang="en-US" sz="2000" dirty="0" smtClean="0">
                <a:latin typeface="Ubuntu Light" charset="0"/>
              </a:rPr>
              <a:t>Example: </a:t>
            </a:r>
            <a:r>
              <a:rPr lang="en-US" sz="2000" dirty="0">
                <a:latin typeface="Ubuntu Light" charset="0"/>
              </a:rPr>
              <a:t>3 class problem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01393" y="914399"/>
            <a:ext cx="1423987" cy="1189038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/>
              <a:t>   </a:t>
            </a:r>
            <a:r>
              <a:rPr lang="en-US" dirty="0" smtClean="0"/>
              <a:t>CLASS 3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5     6</a:t>
            </a:r>
          </a:p>
          <a:p>
            <a:r>
              <a:rPr lang="en-US" dirty="0"/>
              <a:t>    </a:t>
            </a:r>
            <a:r>
              <a:rPr lang="en-US" dirty="0" smtClean="0"/>
              <a:t>3     </a:t>
            </a:r>
            <a:r>
              <a:rPr lang="en-US" dirty="0"/>
              <a:t>8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65256" y="2195513"/>
            <a:ext cx="1455737" cy="41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l-GR" b="1" dirty="0"/>
              <a:t>μ </a:t>
            </a:r>
            <a:r>
              <a:rPr lang="en-US" baseline="-25000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(4, 7)</a:t>
            </a:r>
            <a:endParaRPr 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39711" y="3135295"/>
            <a:ext cx="2868613" cy="4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b="1" dirty="0" smtClean="0"/>
              <a:t>global mean m</a:t>
            </a:r>
            <a:r>
              <a:rPr lang="en-US" dirty="0" smtClean="0"/>
              <a:t>= (5,4)</a:t>
            </a:r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04874" y="3590289"/>
            <a:ext cx="1441451" cy="639763"/>
          </a:xfrm>
          <a:prstGeom prst="bracketPair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smtClean="0"/>
              <a:t>   18   </a:t>
            </a:r>
            <a:r>
              <a:rPr lang="en-US" dirty="0"/>
              <a:t>-18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-18    30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850482" y="3471910"/>
            <a:ext cx="1162656" cy="596725"/>
          </a:xfrm>
          <a:prstGeom prst="bracketPair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>
              <a:buAutoNum type="arabicPlain" startAt="48"/>
            </a:pPr>
            <a:r>
              <a:rPr lang="en-US" dirty="0" smtClean="0"/>
              <a:t>   -30</a:t>
            </a:r>
          </a:p>
          <a:p>
            <a:r>
              <a:rPr lang="en-US" dirty="0" smtClean="0"/>
              <a:t>-</a:t>
            </a:r>
            <a:r>
              <a:rPr lang="en-US" dirty="0"/>
              <a:t>30    76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693531" y="491614"/>
            <a:ext cx="2361314" cy="582880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b="1" dirty="0"/>
              <a:t>STEP 3</a:t>
            </a:r>
            <a:endParaRPr lang="en-US" dirty="0" smtClean="0"/>
          </a:p>
          <a:p>
            <a:r>
              <a:rPr lang="en-US" dirty="0" smtClean="0"/>
              <a:t>NEW MAPPED DATA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CLASS 1</a:t>
            </a:r>
            <a:endParaRPr lang="en-US" dirty="0"/>
          </a:p>
          <a:p>
            <a:r>
              <a:rPr lang="en-US" dirty="0"/>
              <a:t>   -1.0896   -6.8132</a:t>
            </a:r>
          </a:p>
          <a:p>
            <a:r>
              <a:rPr lang="en-US" dirty="0"/>
              <a:t>   -5.2632   -7.6375</a:t>
            </a:r>
          </a:p>
          <a:p>
            <a:r>
              <a:rPr lang="en-US" dirty="0"/>
              <a:t>    4.4321   -4.7800</a:t>
            </a:r>
          </a:p>
          <a:p>
            <a:r>
              <a:rPr lang="en-US" dirty="0"/>
              <a:t>    2.9547   -3.1867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CLASS 2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6.7127   -8.5711</a:t>
            </a:r>
          </a:p>
          <a:p>
            <a:r>
              <a:rPr lang="en-US" dirty="0"/>
              <a:t>    5.3000   -8.3789</a:t>
            </a:r>
          </a:p>
          <a:p>
            <a:r>
              <a:rPr lang="en-US" dirty="0"/>
              <a:t>   -0.5448   -3.4066</a:t>
            </a:r>
          </a:p>
          <a:p>
            <a:endParaRPr lang="en-US" dirty="0"/>
          </a:p>
          <a:p>
            <a:r>
              <a:rPr lang="en-US" dirty="0" smtClean="0"/>
              <a:t>CLASS 3</a:t>
            </a:r>
            <a:endParaRPr lang="en-US" dirty="0"/>
          </a:p>
          <a:p>
            <a:r>
              <a:rPr lang="en-US" dirty="0"/>
              <a:t>   -0.3510   -7.6098</a:t>
            </a:r>
          </a:p>
          <a:p>
            <a:r>
              <a:rPr lang="en-US" dirty="0"/>
              <a:t>   -3.1764   -7.2253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11135" y="4940234"/>
            <a:ext cx="2491665" cy="13801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err="1" smtClean="0"/>
              <a:t>eigen</a:t>
            </a:r>
            <a:r>
              <a:rPr lang="en-US" dirty="0" smtClean="0"/>
              <a:t> values of S</a:t>
            </a:r>
            <a:r>
              <a:rPr lang="en-US" baseline="-25000" dirty="0" smtClean="0"/>
              <a:t>w</a:t>
            </a:r>
            <a:r>
              <a:rPr lang="en-US" baseline="30000" dirty="0" smtClean="0"/>
              <a:t>-1</a:t>
            </a:r>
            <a:r>
              <a:rPr lang="en-US" dirty="0" smtClean="0"/>
              <a:t>S</a:t>
            </a:r>
            <a:r>
              <a:rPr lang="en-US" baseline="-25000" dirty="0" smtClean="0"/>
              <a:t>b </a:t>
            </a:r>
            <a:r>
              <a:rPr lang="en-US" dirty="0" smtClean="0"/>
              <a:t>are:</a:t>
            </a:r>
            <a:endParaRPr lang="en-US" baseline="-25000" dirty="0" smtClean="0"/>
          </a:p>
          <a:p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0.1721,  </a:t>
            </a:r>
            <a:r>
              <a:rPr lang="en-US" dirty="0"/>
              <a:t>0.4567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995531" y="5369733"/>
            <a:ext cx="2606675" cy="696280"/>
          </a:xfrm>
          <a:prstGeom prst="bracketPair">
            <a:avLst/>
          </a:prstGeom>
          <a:noFill/>
          <a:ln w="95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/>
              <a:t>  -0.7967    0.7387</a:t>
            </a:r>
          </a:p>
          <a:p>
            <a:r>
              <a:rPr lang="en-US" dirty="0"/>
              <a:t>   -0.6044   -0.6741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13531" y="804232"/>
            <a:ext cx="1590675" cy="1806552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    CLASS 1</a:t>
            </a:r>
          </a:p>
          <a:p>
            <a:endParaRPr lang="en-US" dirty="0" smtClean="0"/>
          </a:p>
          <a:p>
            <a:r>
              <a:rPr lang="en-US" dirty="0" smtClean="0"/>
              <a:t>	    4     </a:t>
            </a:r>
            <a:r>
              <a:rPr lang="en-US" dirty="0"/>
              <a:t>6</a:t>
            </a:r>
          </a:p>
          <a:p>
            <a:r>
              <a:rPr lang="en-US" dirty="0"/>
              <a:t>     2    10</a:t>
            </a:r>
          </a:p>
          <a:p>
            <a:r>
              <a:rPr lang="en-US" dirty="0"/>
              <a:t>     6     0</a:t>
            </a:r>
          </a:p>
          <a:p>
            <a:r>
              <a:rPr lang="en-US" dirty="0"/>
              <a:t>     4     0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2570163" y="854075"/>
            <a:ext cx="1636712" cy="1659849"/>
          </a:xfrm>
          <a:prstGeom prst="rect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n-US" dirty="0" smtClean="0"/>
              <a:t>	CLASS 2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10     </a:t>
            </a:r>
            <a:r>
              <a:rPr lang="en-US" dirty="0"/>
              <a:t>1</a:t>
            </a:r>
          </a:p>
          <a:p>
            <a:r>
              <a:rPr lang="en-US" dirty="0"/>
              <a:t>     9     2</a:t>
            </a:r>
          </a:p>
          <a:p>
            <a:r>
              <a:rPr lang="en-US" dirty="0"/>
              <a:t>     2     3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57200" y="2666324"/>
            <a:ext cx="13795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l-GR" b="1" dirty="0" smtClean="0"/>
              <a:t>μ</a:t>
            </a:r>
            <a:r>
              <a:rPr lang="en-US" baseline="-25000" dirty="0" smtClean="0"/>
              <a:t>1 </a:t>
            </a:r>
            <a:r>
              <a:rPr lang="en-US" dirty="0" smtClean="0"/>
              <a:t>=(4 ,4)</a:t>
            </a:r>
            <a:endParaRPr lang="en-US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576700" y="2567560"/>
            <a:ext cx="1516062" cy="39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WenQuanYi Micro Hei" charset="0"/>
                <a:cs typeface="WenQuanYi Micro Hei" charset="0"/>
              </a:defRPr>
            </a:lvl9pPr>
          </a:lstStyle>
          <a:p>
            <a:r>
              <a:rPr lang="el-GR" b="1" dirty="0"/>
              <a:t>μ </a:t>
            </a:r>
            <a:r>
              <a:rPr lang="en-US" baseline="-25000" dirty="0" smtClean="0"/>
              <a:t>2 </a:t>
            </a:r>
            <a:r>
              <a:rPr lang="en-US" dirty="0" smtClean="0"/>
              <a:t>= (7,2)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4800" y="1182665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70163" y="1311276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36320" y="1235075"/>
            <a:ext cx="1412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2729" y="3682467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 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152855" y="3539439"/>
            <a:ext cx="755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=</a:t>
            </a:r>
            <a:r>
              <a:rPr lang="en-US" sz="2400" baseline="-25000" dirty="0" smtClean="0"/>
              <a:t> 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56212" y="486712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eigen</a:t>
            </a:r>
            <a:r>
              <a:rPr lang="en-US" dirty="0" smtClean="0"/>
              <a:t> vectors are: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17005" y="3059919"/>
            <a:ext cx="21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42360" y="4884762"/>
            <a:ext cx="21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1542" y="6296148"/>
            <a:ext cx="57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the </a:t>
            </a:r>
            <a:r>
              <a:rPr lang="en-US" dirty="0" err="1" smtClean="0"/>
              <a:t>eigen</a:t>
            </a:r>
            <a:r>
              <a:rPr lang="en-US" dirty="0" smtClean="0"/>
              <a:t> values and corresponding </a:t>
            </a:r>
            <a:r>
              <a:rPr lang="en-US" dirty="0" err="1" smtClean="0"/>
              <a:t>eigen</a:t>
            </a:r>
            <a:r>
              <a:rPr lang="en-US" dirty="0" smtClean="0"/>
              <a:t>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7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/>
      <p:bldP spid="22" grpId="0"/>
      <p:bldP spid="27" grpId="0"/>
      <p:bldP spid="28" grpId="0"/>
      <p:bldP spid="29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487362"/>
          </a:xfrm>
        </p:spPr>
        <p:txBody>
          <a:bodyPr/>
          <a:lstStyle/>
          <a:p>
            <a:r>
              <a:rPr lang="en-US" sz="2400" dirty="0" smtClean="0"/>
              <a:t>LINEAR DISCRIMINANT ANALYSIS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1371600"/>
          </a:xfrm>
          <a:solidFill>
            <a:srgbClr val="CCFFFF"/>
          </a:solidFill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sz="2000" dirty="0" smtClean="0"/>
              <a:t>Make a transformation z=</a:t>
            </a:r>
            <a:r>
              <a:rPr lang="en-US" sz="2000" b="1" dirty="0" err="1" smtClean="0"/>
              <a:t>w</a:t>
            </a:r>
            <a:r>
              <a:rPr lang="en-US" sz="2000" baseline="30000" dirty="0" err="1" smtClean="0"/>
              <a:t>T</a:t>
            </a:r>
            <a:r>
              <a:rPr lang="en-US" sz="2000" b="1" dirty="0" err="1" smtClean="0"/>
              <a:t>x</a:t>
            </a:r>
            <a:endParaRPr lang="en-US" sz="2000" b="1" dirty="0" smtClean="0"/>
          </a:p>
          <a:p>
            <a:r>
              <a:rPr lang="en-US" sz="2000" dirty="0" smtClean="0"/>
              <a:t>Determine </a:t>
            </a:r>
            <a:r>
              <a:rPr lang="en-US" sz="2000" b="1" dirty="0" smtClean="0"/>
              <a:t>w</a:t>
            </a:r>
            <a:r>
              <a:rPr lang="en-US" sz="2000" dirty="0" smtClean="0"/>
              <a:t> as: S</a:t>
            </a:r>
            <a:r>
              <a:rPr lang="en-US" sz="2000" baseline="-25000" dirty="0" smtClean="0"/>
              <a:t>w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(</a:t>
            </a:r>
            <a:r>
              <a:rPr lang="el-GR" sz="2000" b="1" dirty="0" smtClean="0"/>
              <a:t>μ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-</a:t>
            </a:r>
            <a:r>
              <a:rPr lang="el-GR" sz="2000" dirty="0" smtClean="0"/>
              <a:t> </a:t>
            </a:r>
            <a:r>
              <a:rPr lang="el-GR" sz="2000" b="1" dirty="0" smtClean="0"/>
              <a:t>μ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Note: The above is for a 2 class problem and will produce a transformation to 1D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1752600"/>
            <a:ext cx="5527759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199" y="5791200"/>
            <a:ext cx="8229600" cy="990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OCR data class 2 vs. class 5</a:t>
            </a:r>
          </a:p>
          <a:p>
            <a:pPr marL="0" indent="0">
              <a:buNone/>
            </a:pPr>
            <a:r>
              <a:rPr lang="en-US" sz="2000" i="1" dirty="0" smtClean="0"/>
              <a:t>Note the very good separation between the two classes.  </a:t>
            </a:r>
            <a:r>
              <a:rPr lang="en-US" sz="2000" dirty="0" smtClean="0"/>
              <a:t>How would you build your classifier?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6456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dirty="0" smtClean="0"/>
              <a:t>LDA FOR MULTI-CLASSES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569077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199" y="5257800"/>
            <a:ext cx="8229600" cy="13716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w is determined as highest </a:t>
            </a:r>
            <a:r>
              <a:rPr lang="en-US" sz="2000" dirty="0" err="1" smtClean="0"/>
              <a:t>eigen</a:t>
            </a:r>
            <a:r>
              <a:rPr lang="en-US" sz="2000" dirty="0" smtClean="0"/>
              <a:t> vectors associated with </a:t>
            </a:r>
            <a:r>
              <a:rPr lang="en-US" sz="2000" dirty="0" err="1" smtClean="0"/>
              <a:t>eigen</a:t>
            </a:r>
            <a:r>
              <a:rPr lang="en-US" sz="2000" dirty="0" smtClean="0"/>
              <a:t> values of  S</a:t>
            </a:r>
            <a:r>
              <a:rPr lang="en-US" sz="2000" baseline="-25000" dirty="0" smtClean="0"/>
              <a:t>w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S</a:t>
            </a:r>
            <a:r>
              <a:rPr lang="en-US" sz="2000" baseline="-25000" dirty="0" smtClean="0"/>
              <a:t>b</a:t>
            </a:r>
          </a:p>
          <a:p>
            <a:pPr marL="0" indent="0">
              <a:buNone/>
            </a:pPr>
            <a:r>
              <a:rPr lang="en-US" sz="2000" i="1" dirty="0" smtClean="0"/>
              <a:t>Note the very good separation between even multiple classes.  </a:t>
            </a:r>
            <a:r>
              <a:rPr lang="en-US" sz="2000" dirty="0" smtClean="0"/>
              <a:t>How would you build your classifier?  (Hint: looks like a great case </a:t>
            </a:r>
            <a:r>
              <a:rPr lang="en-US" sz="2000" smtClean="0"/>
              <a:t>for Gaussians)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3936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4" name="Group 20"/>
          <p:cNvGrpSpPr>
            <a:grpSpLocks/>
          </p:cNvGrpSpPr>
          <p:nvPr/>
        </p:nvGrpSpPr>
        <p:grpSpPr bwMode="auto">
          <a:xfrm>
            <a:off x="4311650" y="304800"/>
            <a:ext cx="4603750" cy="1863725"/>
            <a:chOff x="960" y="480"/>
            <a:chExt cx="2900" cy="1174"/>
          </a:xfrm>
        </p:grpSpPr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960" y="558"/>
              <a:ext cx="2900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16.5600    4.9600  -19.0400    2.3600   -4.8400</a:t>
              </a:r>
            </a:p>
            <a:p>
              <a:r>
                <a:rPr lang="en-US"/>
                <a:t>    4.9600   10.3600   -8.6400   -0.2400   -6.4400</a:t>
              </a:r>
            </a:p>
            <a:p>
              <a:r>
                <a:rPr lang="en-US"/>
                <a:t>  -19.0400   -8.6400   47.3600  -14.2400   -5.440</a:t>
              </a:r>
            </a:p>
            <a:p>
              <a:r>
                <a:rPr lang="en-US"/>
                <a:t>    2.3600   -0.2400  -14.2400    6.1600    5.9600</a:t>
              </a:r>
            </a:p>
            <a:p>
              <a:r>
                <a:rPr lang="en-US"/>
                <a:t>   -4.8400   -6.4400   -5.4400    5.9600   10.7600</a:t>
              </a:r>
            </a:p>
            <a:p>
              <a:endParaRPr lang="en-US"/>
            </a:p>
          </p:txBody>
        </p:sp>
        <p:grpSp>
          <p:nvGrpSpPr>
            <p:cNvPr id="26631" name="Group 7"/>
            <p:cNvGrpSpPr>
              <a:grpSpLocks/>
            </p:cNvGrpSpPr>
            <p:nvPr/>
          </p:nvGrpSpPr>
          <p:grpSpPr bwMode="auto">
            <a:xfrm flipH="1">
              <a:off x="3754" y="528"/>
              <a:ext cx="96" cy="1008"/>
              <a:chOff x="2304" y="3168"/>
              <a:chExt cx="96" cy="672"/>
            </a:xfrm>
          </p:grpSpPr>
          <p:sp>
            <p:nvSpPr>
              <p:cNvPr id="26632" name="Line 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3" name="Line 9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Line 1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35" name="Group 11"/>
            <p:cNvGrpSpPr>
              <a:grpSpLocks/>
            </p:cNvGrpSpPr>
            <p:nvPr/>
          </p:nvGrpSpPr>
          <p:grpSpPr bwMode="auto">
            <a:xfrm rot="10800000" flipH="1">
              <a:off x="1018" y="480"/>
              <a:ext cx="96" cy="1008"/>
              <a:chOff x="2304" y="3168"/>
              <a:chExt cx="96" cy="672"/>
            </a:xfrm>
          </p:grpSpPr>
          <p:sp>
            <p:nvSpPr>
              <p:cNvPr id="26636" name="Line 1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7" name="Line 1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8" name="Line 1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505200" y="779318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B  =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52400" y="3457813"/>
            <a:ext cx="5349875" cy="3323987"/>
          </a:xfrm>
          <a:prstGeom prst="rect">
            <a:avLst/>
          </a:prstGeom>
          <a:solidFill>
            <a:srgbClr val="CCFF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		</a:t>
            </a:r>
            <a:r>
              <a:rPr lang="en-US" b="1" dirty="0"/>
              <a:t>OR </a:t>
            </a:r>
          </a:p>
          <a:p>
            <a:r>
              <a:rPr lang="en-US" b="1" dirty="0"/>
              <a:t>DOUBLE CENTERING DISTANCE MATRIX</a:t>
            </a:r>
          </a:p>
          <a:p>
            <a:r>
              <a:rPr lang="en-US" dirty="0"/>
              <a:t>You could </a:t>
            </a:r>
            <a:r>
              <a:rPr lang="en-US" dirty="0" smtClean="0"/>
              <a:t>use (D2 is distance square matrix):</a:t>
            </a:r>
            <a:endParaRPr lang="en-US" dirty="0"/>
          </a:p>
          <a:p>
            <a:endParaRPr lang="en-US" dirty="0"/>
          </a:p>
          <a:p>
            <a:r>
              <a:rPr lang="en-US" dirty="0"/>
              <a:t>	B = -</a:t>
            </a:r>
            <a:r>
              <a:rPr lang="en-US" dirty="0" smtClean="0"/>
              <a:t>0.5*h*D2*h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h is the centering matrix given by:</a:t>
            </a:r>
          </a:p>
          <a:p>
            <a:endParaRPr lang="en-US" dirty="0"/>
          </a:p>
          <a:p>
            <a:r>
              <a:rPr lang="en-US" dirty="0"/>
              <a:t>	h = </a:t>
            </a:r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r>
              <a:rPr lang="en-US" dirty="0" smtClean="0"/>
              <a:t>-(1/d)*</a:t>
            </a:r>
            <a:r>
              <a:rPr lang="en-US" b="1" dirty="0" smtClean="0"/>
              <a:t>1</a:t>
            </a:r>
            <a:r>
              <a:rPr lang="en-US" dirty="0" smtClean="0"/>
              <a:t>*</a:t>
            </a:r>
            <a:r>
              <a:rPr lang="en-US" b="1" dirty="0" smtClean="0"/>
              <a:t>1</a:t>
            </a:r>
            <a:r>
              <a:rPr lang="en-US" baseline="30000" dirty="0" smtClean="0"/>
              <a:t>T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(1 is the column of </a:t>
            </a:r>
            <a:r>
              <a:rPr lang="en-US" i="1" dirty="0" smtClean="0"/>
              <a:t>d</a:t>
            </a:r>
            <a:r>
              <a:rPr lang="en-US" dirty="0" smtClean="0"/>
              <a:t> ones if we have </a:t>
            </a:r>
            <a:r>
              <a:rPr lang="en-US" i="1" dirty="0" smtClean="0"/>
              <a:t>d</a:t>
            </a:r>
            <a:r>
              <a:rPr lang="en-US" dirty="0" smtClean="0"/>
              <a:t> dimensional space)</a:t>
            </a:r>
            <a:endParaRPr lang="en-US" dirty="0"/>
          </a:p>
        </p:txBody>
      </p: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5883275" y="2147743"/>
            <a:ext cx="3032125" cy="4495800"/>
            <a:chOff x="3696" y="1440"/>
            <a:chExt cx="1910" cy="2832"/>
          </a:xfrm>
        </p:grpSpPr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3696" y="1440"/>
              <a:ext cx="1910" cy="28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SIDE NOTE:</a:t>
              </a:r>
            </a:p>
            <a:p>
              <a:r>
                <a:rPr lang="en-US" dirty="0"/>
                <a:t>Suppose we know X</a:t>
              </a:r>
            </a:p>
            <a:p>
              <a:r>
                <a:rPr lang="en-US" dirty="0"/>
                <a:t>     2     3     4</a:t>
              </a:r>
            </a:p>
            <a:p>
              <a:r>
                <a:rPr lang="en-US" dirty="0"/>
                <a:t>     4     5     7</a:t>
              </a:r>
            </a:p>
            <a:p>
              <a:r>
                <a:rPr lang="en-US" dirty="0"/>
                <a:t>     9    10     2</a:t>
              </a:r>
            </a:p>
            <a:p>
              <a:r>
                <a:rPr lang="en-US" dirty="0"/>
                <a:t>     6     2     5</a:t>
              </a:r>
            </a:p>
            <a:p>
              <a:r>
                <a:rPr lang="en-US" dirty="0"/>
                <a:t>     8     2     4</a:t>
              </a:r>
            </a:p>
            <a:p>
              <a:endParaRPr lang="en-US" dirty="0"/>
            </a:p>
            <a:p>
              <a:r>
                <a:rPr lang="en-US" dirty="0"/>
                <a:t>center X,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c</a:t>
              </a:r>
              <a:r>
                <a:rPr lang="en-US" dirty="0" smtClean="0"/>
                <a:t> </a:t>
              </a:r>
              <a:r>
                <a:rPr lang="en-US" dirty="0"/>
                <a:t>= X-</a:t>
              </a:r>
              <a:r>
                <a:rPr lang="en-US" b="1" dirty="0"/>
                <a:t>1</a:t>
              </a:r>
              <a:r>
                <a:rPr lang="en-US" dirty="0"/>
                <a:t>*</a:t>
              </a:r>
              <a:r>
                <a:rPr lang="en-US" b="1" dirty="0">
                  <a:sym typeface="Symbol" pitchFamily="18" charset="2"/>
                </a:rPr>
                <a:t></a:t>
              </a:r>
              <a:r>
                <a:rPr lang="en-US" baseline="30000" dirty="0">
                  <a:sym typeface="Symbol" pitchFamily="18" charset="2"/>
                </a:rPr>
                <a:t>T</a:t>
              </a:r>
            </a:p>
            <a:p>
              <a:r>
                <a:rPr lang="en-US" dirty="0"/>
                <a:t> -3.8000   -1.4000   -0.4000</a:t>
              </a:r>
            </a:p>
            <a:p>
              <a:r>
                <a:rPr lang="en-US" dirty="0"/>
                <a:t>   -1.8000    0.6000    2.6000</a:t>
              </a:r>
            </a:p>
            <a:p>
              <a:r>
                <a:rPr lang="en-US" dirty="0"/>
                <a:t>    3.2000    5.6000   -2.4000</a:t>
              </a:r>
            </a:p>
            <a:p>
              <a:r>
                <a:rPr lang="en-US" dirty="0"/>
                <a:t>    0.2000   -2.4000    0.6000</a:t>
              </a:r>
            </a:p>
            <a:p>
              <a:r>
                <a:rPr lang="en-US" dirty="0"/>
                <a:t>    2.2000   -2.4000   -0.4000</a:t>
              </a:r>
            </a:p>
            <a:p>
              <a:endParaRPr lang="en-US" dirty="0"/>
            </a:p>
            <a:p>
              <a:r>
                <a:rPr lang="en-US" dirty="0"/>
                <a:t>then B = 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c</a:t>
              </a:r>
              <a:r>
                <a:rPr lang="en-US" dirty="0" err="1" smtClean="0"/>
                <a:t>X</a:t>
              </a:r>
              <a:r>
                <a:rPr lang="en-US" baseline="-25000" dirty="0" err="1" smtClean="0"/>
                <a:t>c</a:t>
              </a:r>
              <a:r>
                <a:rPr lang="en-US" baseline="30000" dirty="0" err="1" smtClean="0"/>
                <a:t>T</a:t>
              </a:r>
              <a:endParaRPr lang="en-US" baseline="30000" dirty="0"/>
            </a:p>
          </p:txBody>
        </p:sp>
        <p:grpSp>
          <p:nvGrpSpPr>
            <p:cNvPr id="26645" name="Group 21"/>
            <p:cNvGrpSpPr>
              <a:grpSpLocks/>
            </p:cNvGrpSpPr>
            <p:nvPr/>
          </p:nvGrpSpPr>
          <p:grpSpPr bwMode="auto">
            <a:xfrm rot="10800000" flipH="1">
              <a:off x="3840" y="1824"/>
              <a:ext cx="96" cy="864"/>
              <a:chOff x="2304" y="3168"/>
              <a:chExt cx="96" cy="672"/>
            </a:xfrm>
          </p:grpSpPr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7" name="Line 2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Line 2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9" name="Group 25"/>
            <p:cNvGrpSpPr>
              <a:grpSpLocks/>
            </p:cNvGrpSpPr>
            <p:nvPr/>
          </p:nvGrpSpPr>
          <p:grpSpPr bwMode="auto">
            <a:xfrm rot="10800000" flipH="1">
              <a:off x="3744" y="3024"/>
              <a:ext cx="96" cy="864"/>
              <a:chOff x="2304" y="3168"/>
              <a:chExt cx="96" cy="672"/>
            </a:xfrm>
          </p:grpSpPr>
          <p:sp>
            <p:nvSpPr>
              <p:cNvPr id="26650" name="Line 2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27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2" name="Line 2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53" name="Group 29"/>
            <p:cNvGrpSpPr>
              <a:grpSpLocks/>
            </p:cNvGrpSpPr>
            <p:nvPr/>
          </p:nvGrpSpPr>
          <p:grpSpPr bwMode="auto">
            <a:xfrm rot="10800000">
              <a:off x="4512" y="1824"/>
              <a:ext cx="96" cy="864"/>
              <a:chOff x="2304" y="3168"/>
              <a:chExt cx="96" cy="672"/>
            </a:xfrm>
          </p:grpSpPr>
          <p:sp>
            <p:nvSpPr>
              <p:cNvPr id="26654" name="Line 3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31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6" name="Line 3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57" name="Group 33"/>
            <p:cNvGrpSpPr>
              <a:grpSpLocks/>
            </p:cNvGrpSpPr>
            <p:nvPr/>
          </p:nvGrpSpPr>
          <p:grpSpPr bwMode="auto">
            <a:xfrm rot="10800000">
              <a:off x="5376" y="3024"/>
              <a:ext cx="96" cy="864"/>
              <a:chOff x="2304" y="3168"/>
              <a:chExt cx="96" cy="672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-27709" y="1956955"/>
            <a:ext cx="61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 = </a:t>
            </a:r>
          </a:p>
        </p:txBody>
      </p: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278678" y="1575594"/>
            <a:ext cx="3790225" cy="1676400"/>
            <a:chOff x="1008" y="624"/>
            <a:chExt cx="2928" cy="1056"/>
          </a:xfrm>
        </p:grpSpPr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008" y="720"/>
              <a:ext cx="226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/>
                <a:t>             0    4.1231   10.0995    4.2426    6.0828</a:t>
              </a:r>
            </a:p>
            <a:p>
              <a:r>
                <a:rPr lang="en-US" sz="1400" dirty="0"/>
                <a:t>    4.1231             0    8.6603    4.1231    5.8310</a:t>
              </a:r>
            </a:p>
            <a:p>
              <a:r>
                <a:rPr lang="en-US" sz="1400" dirty="0"/>
                <a:t>   10.0995    8.6603            0    9.0554    8.3066</a:t>
              </a:r>
            </a:p>
            <a:p>
              <a:r>
                <a:rPr lang="en-US" sz="1400" dirty="0"/>
                <a:t>    4.2426    4.1231    9.0554             0    2.2361</a:t>
              </a:r>
            </a:p>
            <a:p>
              <a:r>
                <a:rPr lang="en-US" sz="1400" dirty="0"/>
                <a:t>    6.0828    5.8310    8.3066    2.2361         0</a:t>
              </a:r>
            </a:p>
          </p:txBody>
        </p:sp>
        <p:grpSp>
          <p:nvGrpSpPr>
            <p:cNvPr id="36" name="Group 7"/>
            <p:cNvGrpSpPr>
              <a:grpSpLocks/>
            </p:cNvGrpSpPr>
            <p:nvPr/>
          </p:nvGrpSpPr>
          <p:grpSpPr bwMode="auto">
            <a:xfrm flipH="1">
              <a:off x="3840" y="672"/>
              <a:ext cx="96" cy="1008"/>
              <a:chOff x="2304" y="3168"/>
              <a:chExt cx="96" cy="672"/>
            </a:xfrm>
          </p:grpSpPr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 rot="10800000" flipH="1">
              <a:off x="1104" y="624"/>
              <a:ext cx="96" cy="1008"/>
              <a:chOff x="2304" y="3168"/>
              <a:chExt cx="96" cy="672"/>
            </a:xfrm>
          </p:grpSpPr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39" name="Line 13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7319"/>
            <a:ext cx="2743200" cy="487362"/>
          </a:xfrm>
        </p:spPr>
        <p:txBody>
          <a:bodyPr/>
          <a:lstStyle/>
          <a:p>
            <a:r>
              <a:rPr lang="en-US" dirty="0" smtClean="0"/>
              <a:t>MDS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6117" y="108029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Suppose we know </a:t>
            </a:r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/>
      <p:bldP spid="2664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 dirty="0"/>
              <a:t>ONCE WE HAVE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 smtClean="0"/>
              <a:t>MATRIX THINGS </a:t>
            </a:r>
            <a:r>
              <a:rPr lang="en-US" sz="2800" dirty="0"/>
              <a:t>ARE EASY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19400"/>
            <a:ext cx="8229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 err="1"/>
              <a:t>z</a:t>
            </a:r>
            <a:r>
              <a:rPr lang="en-US" sz="2400" baseline="-25000" dirty="0" err="1"/>
              <a:t>i</a:t>
            </a:r>
            <a:r>
              <a:rPr lang="en-US" sz="2400" dirty="0"/>
              <a:t>=[</a:t>
            </a:r>
            <a:r>
              <a:rPr lang="en-US" sz="2400" dirty="0" err="1"/>
              <a:t>sqrt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)e</a:t>
            </a:r>
            <a:r>
              <a:rPr lang="en-US" sz="2400" baseline="-25000" dirty="0">
                <a:sym typeface="Symbol" pitchFamily="18" charset="2"/>
              </a:rPr>
              <a:t>1i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/>
              <a:t>sqrt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)e</a:t>
            </a:r>
            <a:r>
              <a:rPr lang="en-US" sz="2400" baseline="-25000" dirty="0">
                <a:sym typeface="Symbol" pitchFamily="18" charset="2"/>
              </a:rPr>
              <a:t>2i</a:t>
            </a:r>
            <a:r>
              <a:rPr lang="en-US" sz="2400" dirty="0">
                <a:sym typeface="Symbol" pitchFamily="18" charset="2"/>
              </a:rPr>
              <a:t> … </a:t>
            </a:r>
            <a:r>
              <a:rPr lang="en-US" sz="2400" dirty="0" err="1"/>
              <a:t>sqrt</a:t>
            </a:r>
            <a:r>
              <a:rPr lang="en-US" sz="2400" dirty="0"/>
              <a:t>(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</a:t>
            </a:r>
            <a:r>
              <a:rPr lang="en-US" sz="2400" dirty="0" err="1">
                <a:sym typeface="Symbol" pitchFamily="18" charset="2"/>
              </a:rPr>
              <a:t>e</a:t>
            </a:r>
            <a:r>
              <a:rPr lang="en-US" sz="2400" baseline="-25000" dirty="0" err="1">
                <a:sym typeface="Symbol" pitchFamily="18" charset="2"/>
              </a:rPr>
              <a:t>ki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]</a:t>
            </a:r>
            <a:r>
              <a:rPr lang="en-US" sz="2400" baseline="30000" dirty="0" smtClean="0">
                <a:sym typeface="Symbol" pitchFamily="18" charset="2"/>
              </a:rPr>
              <a:t>T</a:t>
            </a:r>
            <a:endParaRPr lang="en-US" sz="2400" baseline="300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here </a:t>
            </a:r>
            <a:r>
              <a:rPr lang="en-US" sz="2400" b="1" dirty="0" err="1">
                <a:sym typeface="Symbol" pitchFamily="18" charset="2"/>
              </a:rPr>
              <a:t>e</a:t>
            </a:r>
            <a:r>
              <a:rPr lang="en-US" sz="2400" b="1" baseline="-25000" dirty="0" err="1">
                <a:sym typeface="Symbol" pitchFamily="18" charset="2"/>
              </a:rPr>
              <a:t>j</a:t>
            </a:r>
            <a:r>
              <a:rPr lang="en-US" sz="2400" dirty="0">
                <a:sym typeface="Symbol" pitchFamily="18" charset="2"/>
              </a:rPr>
              <a:t> is the </a:t>
            </a:r>
            <a:r>
              <a:rPr lang="en-US" sz="2400" dirty="0" err="1">
                <a:sym typeface="Symbol" pitchFamily="18" charset="2"/>
              </a:rPr>
              <a:t>j</a:t>
            </a:r>
            <a:r>
              <a:rPr lang="en-US" sz="2400" baseline="30000" dirty="0" err="1">
                <a:sym typeface="Symbol" pitchFamily="18" charset="2"/>
              </a:rPr>
              <a:t>th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eigen</a:t>
            </a:r>
            <a:r>
              <a:rPr lang="en-US" sz="2400" dirty="0">
                <a:sym typeface="Symbol" pitchFamily="18" charset="2"/>
              </a:rPr>
              <a:t> vector and </a:t>
            </a:r>
            <a:r>
              <a:rPr lang="en-US" sz="2400" dirty="0" err="1">
                <a:sym typeface="Symbol" pitchFamily="18" charset="2"/>
              </a:rPr>
              <a:t>e</a:t>
            </a:r>
            <a:r>
              <a:rPr lang="en-US" sz="2400" baseline="-25000" dirty="0" err="1">
                <a:sym typeface="Symbol" pitchFamily="18" charset="2"/>
              </a:rPr>
              <a:t>ji</a:t>
            </a:r>
            <a:r>
              <a:rPr lang="en-US" sz="2400" dirty="0">
                <a:sym typeface="Symbol" pitchFamily="18" charset="2"/>
              </a:rPr>
              <a:t> is its </a:t>
            </a:r>
            <a:r>
              <a:rPr lang="en-US" sz="2400" dirty="0" err="1">
                <a:sym typeface="Symbol" pitchFamily="18" charset="2"/>
              </a:rPr>
              <a:t>ith</a:t>
            </a:r>
            <a:r>
              <a:rPr lang="en-US" sz="2400" dirty="0">
                <a:sym typeface="Symbol" pitchFamily="18" charset="2"/>
              </a:rPr>
              <a:t> component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751" y="1144368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</a:t>
            </a:r>
            <a:r>
              <a:rPr lang="en-US" dirty="0" err="1" smtClean="0"/>
              <a:t>eigen</a:t>
            </a:r>
            <a:r>
              <a:rPr lang="en-US" dirty="0" smtClean="0"/>
              <a:t> values </a:t>
            </a:r>
            <a:r>
              <a:rPr lang="en-US" dirty="0">
                <a:sym typeface="Symbol" pitchFamily="18" charset="2"/>
              </a:rPr>
              <a:t>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and corresponding </a:t>
            </a:r>
            <a:r>
              <a:rPr lang="en-US" dirty="0" err="1" smtClean="0"/>
              <a:t>eigen</a:t>
            </a:r>
            <a:r>
              <a:rPr lang="en-US" dirty="0" smtClean="0"/>
              <a:t> vectors </a:t>
            </a:r>
            <a:r>
              <a:rPr lang="en-US" b="1" dirty="0">
                <a:sym typeface="Symbol" pitchFamily="18" charset="2"/>
              </a:rPr>
              <a:t>e</a:t>
            </a:r>
            <a:endParaRPr lang="en-US" b="1" dirty="0" smtClean="0"/>
          </a:p>
          <a:p>
            <a:r>
              <a:rPr lang="en-US" dirty="0" smtClean="0"/>
              <a:t>sort the </a:t>
            </a:r>
            <a:r>
              <a:rPr lang="en-US" dirty="0" err="1" smtClean="0"/>
              <a:t>eigen</a:t>
            </a:r>
            <a:r>
              <a:rPr lang="en-US" dirty="0" smtClean="0"/>
              <a:t> values in descending order (along with their </a:t>
            </a:r>
            <a:r>
              <a:rPr lang="en-US" dirty="0" err="1" smtClean="0"/>
              <a:t>eigen</a:t>
            </a:r>
            <a:r>
              <a:rPr lang="en-US" dirty="0" smtClean="0"/>
              <a:t> vectors) 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62400" y="19812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4572000"/>
            <a:ext cx="5303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the transformed matrix as:</a:t>
            </a:r>
          </a:p>
          <a:p>
            <a:r>
              <a:rPr lang="en-US" dirty="0" smtClean="0"/>
              <a:t>Z = VS</a:t>
            </a:r>
          </a:p>
          <a:p>
            <a:r>
              <a:rPr lang="en-US" dirty="0" smtClean="0"/>
              <a:t>where V is a matrix with columns as </a:t>
            </a:r>
            <a:r>
              <a:rPr lang="en-US" dirty="0" err="1" smtClean="0"/>
              <a:t>eigen</a:t>
            </a:r>
            <a:r>
              <a:rPr lang="en-US" dirty="0" smtClean="0"/>
              <a:t> vectors</a:t>
            </a:r>
          </a:p>
          <a:p>
            <a:r>
              <a:rPr lang="en-US" dirty="0" smtClean="0"/>
              <a:t>S is diagonal matrix with entries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ii</a:t>
            </a:r>
            <a:r>
              <a:rPr lang="en-US" dirty="0" smtClean="0"/>
              <a:t>=</a:t>
            </a:r>
            <a:r>
              <a:rPr lang="en-US" dirty="0" err="1" smtClean="0"/>
              <a:t>sqrt</a:t>
            </a:r>
            <a:r>
              <a:rPr lang="en-US" dirty="0"/>
              <a:t>(</a:t>
            </a:r>
            <a:r>
              <a:rPr lang="en-US" dirty="0" smtClean="0">
                <a:sym typeface="Symbol" pitchFamily="18" charset="2"/>
              </a:rPr>
              <a:t>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2514600" cy="487363"/>
          </a:xfrm>
          <a:ln/>
        </p:spPr>
        <p:txBody>
          <a:bodyPr/>
          <a:lstStyle/>
          <a:p>
            <a:r>
              <a:rPr lang="en-US" sz="2000"/>
              <a:t>WHAT NEXT???</a:t>
            </a:r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304800" y="4724400"/>
            <a:ext cx="7810500" cy="1739900"/>
            <a:chOff x="86" y="1392"/>
            <a:chExt cx="4920" cy="1096"/>
          </a:xfrm>
        </p:grpSpPr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480" y="1392"/>
              <a:ext cx="4526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  3.0640             1.9569             1.8283            -0.0000                  0 - 0.0000i</a:t>
              </a:r>
            </a:p>
            <a:p>
              <a:r>
                <a:rPr lang="en-US"/>
                <a:t>   1.3692             2.1878            -1.9233            -0.0000                  0 - 0.0000i</a:t>
              </a:r>
            </a:p>
            <a:p>
              <a:r>
                <a:rPr lang="en-US"/>
                <a:t>  -6.8419             0.6479             0.3586            -0.0000                  0 - 0.0000i</a:t>
              </a:r>
            </a:p>
            <a:p>
              <a:r>
                <a:rPr lang="en-US"/>
                <a:t>   1.9205            -1.5489            -0.2699            -0.0000                  0 - 0.0000i</a:t>
              </a:r>
            </a:p>
            <a:p>
              <a:r>
                <a:rPr lang="en-US"/>
                <a:t>   0.4883            -3.2437             0.0063             0.0000                  0 - 0.0000i</a:t>
              </a:r>
            </a:p>
            <a:p>
              <a:endParaRPr lang="en-US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 rot="10800000">
              <a:off x="4896" y="1392"/>
              <a:ext cx="96" cy="1008"/>
              <a:chOff x="2304" y="3168"/>
              <a:chExt cx="96" cy="672"/>
            </a:xfrm>
          </p:grpSpPr>
          <p:sp>
            <p:nvSpPr>
              <p:cNvPr id="28679" name="Line 7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1" name="Line 9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 rot="10800000" flipH="1">
              <a:off x="480" y="1392"/>
              <a:ext cx="96" cy="1008"/>
              <a:chOff x="2304" y="3168"/>
              <a:chExt cx="96" cy="672"/>
            </a:xfrm>
          </p:grpSpPr>
          <p:sp>
            <p:nvSpPr>
              <p:cNvPr id="28683" name="Line 11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86" y="1758"/>
              <a:ext cx="2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Z=</a:t>
              </a:r>
            </a:p>
          </p:txBody>
        </p:sp>
      </p:grp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3702050" y="0"/>
            <a:ext cx="4603750" cy="1863725"/>
            <a:chOff x="1488" y="1200"/>
            <a:chExt cx="2900" cy="1174"/>
          </a:xfrm>
        </p:grpSpPr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1488" y="1278"/>
              <a:ext cx="2900" cy="1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16.5600    4.9600  -19.0400    2.3600   -4.8400</a:t>
              </a:r>
            </a:p>
            <a:p>
              <a:r>
                <a:rPr lang="en-US"/>
                <a:t>    4.9600   10.3600   -8.6400   -0.2400   -6.4400</a:t>
              </a:r>
            </a:p>
            <a:p>
              <a:r>
                <a:rPr lang="en-US"/>
                <a:t>  -19.0400   -8.6400   47.3600  -14.2400   -5.440</a:t>
              </a:r>
            </a:p>
            <a:p>
              <a:r>
                <a:rPr lang="en-US"/>
                <a:t>    2.3600   -0.2400  -14.2400    6.1600    5.9600</a:t>
              </a:r>
            </a:p>
            <a:p>
              <a:r>
                <a:rPr lang="en-US"/>
                <a:t>   -4.8400   -6.4400   -5.4400    5.9600   10.7600</a:t>
              </a:r>
            </a:p>
            <a:p>
              <a:endParaRPr lang="en-US"/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 flipH="1">
              <a:off x="4282" y="1248"/>
              <a:ext cx="96" cy="1008"/>
              <a:chOff x="2304" y="3168"/>
              <a:chExt cx="96" cy="672"/>
            </a:xfrm>
          </p:grpSpPr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Line 20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Line 21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4" name="Group 22"/>
            <p:cNvGrpSpPr>
              <a:grpSpLocks/>
            </p:cNvGrpSpPr>
            <p:nvPr/>
          </p:nvGrpSpPr>
          <p:grpSpPr bwMode="auto">
            <a:xfrm rot="10800000" flipH="1">
              <a:off x="1546" y="1200"/>
              <a:ext cx="96" cy="1008"/>
              <a:chOff x="2304" y="3168"/>
              <a:chExt cx="96" cy="672"/>
            </a:xfrm>
          </p:grpSpPr>
          <p:sp>
            <p:nvSpPr>
              <p:cNvPr id="28695" name="Line 23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6" name="Line 24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Line 25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16250" y="45720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  =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2286000" y="1905000"/>
            <a:ext cx="6400800" cy="2289175"/>
            <a:chOff x="1488" y="2304"/>
            <a:chExt cx="4032" cy="1442"/>
          </a:xfrm>
        </p:grpSpPr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1488" y="2304"/>
              <a:ext cx="4032" cy="1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 err="1"/>
                <a:t>eigen</a:t>
              </a:r>
              <a:r>
                <a:rPr lang="en-US" b="1" dirty="0"/>
                <a:t> vectors:</a:t>
              </a:r>
            </a:p>
            <a:p>
              <a:endParaRPr lang="en-US" b="1" dirty="0"/>
            </a:p>
            <a:p>
              <a:r>
                <a:rPr lang="en-US" dirty="0"/>
                <a:t>    0.3891    0.4176    0.6793   -0.1161   -0.4612</a:t>
              </a:r>
            </a:p>
            <a:p>
              <a:r>
                <a:rPr lang="en-US" dirty="0"/>
                <a:t>    0.1739    0.4669   -0.7146   -0.0371   -0.4832</a:t>
              </a:r>
            </a:p>
            <a:p>
              <a:r>
                <a:rPr lang="en-US" dirty="0"/>
                <a:t>   -0.8689    0.1383    0.1332   -0.2938   -0.4117</a:t>
              </a:r>
            </a:p>
            <a:p>
              <a:r>
                <a:rPr lang="en-US" dirty="0"/>
                <a:t>    0.2439   -0.3305   -0.1003   -0.9061   -0.2413</a:t>
              </a:r>
            </a:p>
            <a:p>
              <a:r>
                <a:rPr lang="en-US" dirty="0"/>
                <a:t>    0.0620   -0.6923    0.0023    0.2789   -0.5711</a:t>
              </a:r>
            </a:p>
            <a:p>
              <a:endParaRPr lang="en-US" dirty="0"/>
            </a:p>
          </p:txBody>
        </p:sp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 rot="10800000" flipH="1">
              <a:off x="1584" y="2640"/>
              <a:ext cx="96" cy="1008"/>
              <a:chOff x="2304" y="3168"/>
              <a:chExt cx="96" cy="672"/>
            </a:xfrm>
          </p:grpSpPr>
          <p:sp>
            <p:nvSpPr>
              <p:cNvPr id="28702" name="Line 3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31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3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33"/>
            <p:cNvGrpSpPr>
              <a:grpSpLocks/>
            </p:cNvGrpSpPr>
            <p:nvPr/>
          </p:nvGrpSpPr>
          <p:grpSpPr bwMode="auto">
            <a:xfrm rot="10800000">
              <a:off x="4272" y="2592"/>
              <a:ext cx="96" cy="1008"/>
              <a:chOff x="2304" y="3168"/>
              <a:chExt cx="96" cy="672"/>
            </a:xfrm>
          </p:grpSpPr>
          <p:sp>
            <p:nvSpPr>
              <p:cNvPr id="28706" name="Line 3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35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3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709" name="Group 37"/>
          <p:cNvGrpSpPr>
            <a:grpSpLocks/>
          </p:cNvGrpSpPr>
          <p:nvPr/>
        </p:nvGrpSpPr>
        <p:grpSpPr bwMode="auto">
          <a:xfrm>
            <a:off x="533400" y="1905000"/>
            <a:ext cx="1485900" cy="2136775"/>
            <a:chOff x="144" y="2350"/>
            <a:chExt cx="936" cy="1346"/>
          </a:xfrm>
        </p:grpSpPr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144" y="2350"/>
              <a:ext cx="936" cy="1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eigen values</a:t>
              </a:r>
            </a:p>
            <a:p>
              <a:endParaRPr lang="en-US" b="1"/>
            </a:p>
            <a:p>
              <a:r>
                <a:rPr lang="en-US"/>
                <a:t>  62.0009</a:t>
              </a:r>
            </a:p>
            <a:p>
              <a:r>
                <a:rPr lang="en-US"/>
                <a:t>   21.9560</a:t>
              </a:r>
            </a:p>
            <a:p>
              <a:r>
                <a:rPr lang="en-US"/>
                <a:t>    7.2431</a:t>
              </a:r>
            </a:p>
            <a:p>
              <a:r>
                <a:rPr lang="en-US"/>
                <a:t>    0.0000</a:t>
              </a:r>
            </a:p>
            <a:p>
              <a:r>
                <a:rPr lang="en-US"/>
                <a:t>   -0.0000</a:t>
              </a:r>
            </a:p>
          </p:txBody>
        </p:sp>
        <p:grpSp>
          <p:nvGrpSpPr>
            <p:cNvPr id="28711" name="Group 39"/>
            <p:cNvGrpSpPr>
              <a:grpSpLocks/>
            </p:cNvGrpSpPr>
            <p:nvPr/>
          </p:nvGrpSpPr>
          <p:grpSpPr bwMode="auto">
            <a:xfrm rot="10800000" flipH="1">
              <a:off x="192" y="2688"/>
              <a:ext cx="96" cy="1008"/>
              <a:chOff x="2304" y="3168"/>
              <a:chExt cx="96" cy="672"/>
            </a:xfrm>
          </p:grpSpPr>
          <p:sp>
            <p:nvSpPr>
              <p:cNvPr id="28712" name="Line 40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Line 41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Line 42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5" name="Group 43"/>
            <p:cNvGrpSpPr>
              <a:grpSpLocks/>
            </p:cNvGrpSpPr>
            <p:nvPr/>
          </p:nvGrpSpPr>
          <p:grpSpPr bwMode="auto">
            <a:xfrm rot="10800000">
              <a:off x="768" y="2640"/>
              <a:ext cx="96" cy="1008"/>
              <a:chOff x="2304" y="3168"/>
              <a:chExt cx="96" cy="672"/>
            </a:xfrm>
          </p:grpSpPr>
          <p:sp>
            <p:nvSpPr>
              <p:cNvPr id="28716" name="Line 44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Line 45"/>
              <p:cNvSpPr>
                <a:spLocks noChangeShapeType="1"/>
              </p:cNvSpPr>
              <p:nvPr/>
            </p:nvSpPr>
            <p:spPr bwMode="auto">
              <a:xfrm>
                <a:off x="2304" y="38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Line 46"/>
              <p:cNvSpPr>
                <a:spLocks noChangeShapeType="1"/>
              </p:cNvSpPr>
              <p:nvPr/>
            </p:nvSpPr>
            <p:spPr bwMode="auto">
              <a:xfrm>
                <a:off x="2304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719" name="AutoShape 47"/>
          <p:cNvSpPr>
            <a:spLocks noChangeArrowheads="1"/>
          </p:cNvSpPr>
          <p:nvPr/>
        </p:nvSpPr>
        <p:spPr bwMode="auto">
          <a:xfrm rot="1759514">
            <a:off x="2895600" y="9906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AutoShape 48"/>
          <p:cNvSpPr>
            <a:spLocks noChangeArrowheads="1"/>
          </p:cNvSpPr>
          <p:nvPr/>
        </p:nvSpPr>
        <p:spPr bwMode="auto">
          <a:xfrm rot="1759514">
            <a:off x="1752600" y="3810000"/>
            <a:ext cx="381000" cy="914400"/>
          </a:xfrm>
          <a:prstGeom prst="downArrow">
            <a:avLst>
              <a:gd name="adj1" fmla="val 50000"/>
              <a:gd name="adj2" fmla="val 60000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AutoShape 49"/>
          <p:cNvSpPr>
            <a:spLocks noChangeArrowheads="1"/>
          </p:cNvSpPr>
          <p:nvPr/>
        </p:nvSpPr>
        <p:spPr bwMode="auto">
          <a:xfrm>
            <a:off x="7315200" y="3276600"/>
            <a:ext cx="1447800" cy="1143000"/>
          </a:xfrm>
          <a:prstGeom prst="wedgeRectCallout">
            <a:avLst>
              <a:gd name="adj1" fmla="val -129935"/>
              <a:gd name="adj2" fmla="val 9027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Why are two columns zeros ??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362200" y="6324600"/>
            <a:ext cx="2327275" cy="376238"/>
          </a:xfrm>
          <a:prstGeom prst="rect">
            <a:avLst/>
          </a:prstGeom>
          <a:solidFill>
            <a:srgbClr val="FDF5BB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take 1,2 or 3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87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86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/>
      <p:bldP spid="28719" grpId="0" animBg="1"/>
      <p:bldP spid="28720" grpId="0" animBg="1"/>
      <p:bldP spid="28721" grpId="0" animBg="1"/>
      <p:bldP spid="2872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14876</TotalTime>
  <Words>1944</Words>
  <Application>Microsoft Office PowerPoint</Application>
  <PresentationFormat>On-screen Show (4:3)</PresentationFormat>
  <Paragraphs>377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 Antiqua</vt:lpstr>
      <vt:lpstr>Calibri</vt:lpstr>
      <vt:lpstr>Symbol</vt:lpstr>
      <vt:lpstr>Ubuntu Light</vt:lpstr>
      <vt:lpstr>WenQuanYi Micro Hei</vt:lpstr>
      <vt:lpstr>Default Design</vt:lpstr>
      <vt:lpstr>DIMENSIONALITY REDUCTION</vt:lpstr>
      <vt:lpstr>PRE-REQUITES</vt:lpstr>
      <vt:lpstr>LDA EXAMPLE … 2 CLASSES</vt:lpstr>
      <vt:lpstr>Simple Example: 3 class problem</vt:lpstr>
      <vt:lpstr>LINEAR DISCRIMINANT ANALYSIS</vt:lpstr>
      <vt:lpstr>LDA FOR MULTI-CLASSES</vt:lpstr>
      <vt:lpstr>MDS example</vt:lpstr>
      <vt:lpstr>ONCE WE HAVE B MATRIX THINGS ARE EASY</vt:lpstr>
      <vt:lpstr>WHAT NEXT???</vt:lpstr>
      <vt:lpstr>Plot in 1 or 2D</vt:lpstr>
      <vt:lpstr>DISTANCE MATRIX OF TRANSFORMED DATA</vt:lpstr>
      <vt:lpstr>DATABASE: EXAMPLE IMAGES</vt:lpstr>
      <vt:lpstr>STEPS</vt:lpstr>
      <vt:lpstr>EMBEDDING OF DIGITS IN 2D…(here Z is Nx2)…What do the axis mean???</vt:lpstr>
      <vt:lpstr>COMPARE WITH PCA…PROJECTING ALONG FIRST 2 EIGEN DIGITS…what do axis represent???</vt:lpstr>
      <vt:lpstr>LOCALLY LINEAR EMBEDDING</vt:lpstr>
      <vt:lpstr>LOCALLY LINEAR EMBEDDING</vt:lpstr>
      <vt:lpstr>LOCALLY LINEAR EMBEDDING…contd</vt:lpstr>
      <vt:lpstr>LOCALLY LINEAR EMBEDDING…contd</vt:lpstr>
      <vt:lpstr>PowerPoint Presentation</vt:lpstr>
      <vt:lpstr>PowerPoint Presentation</vt:lpstr>
      <vt:lpstr>PowerPoint Presentation</vt:lpstr>
      <vt:lpstr>LLE ON OCR DATASET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</dc:title>
  <dc:creator>mehreen.saeed@nu.edu.pk</dc:creator>
  <cp:lastModifiedBy>Mehreen Saeed</cp:lastModifiedBy>
  <cp:revision>142</cp:revision>
  <dcterms:created xsi:type="dcterms:W3CDTF">2007-09-05T06:43:21Z</dcterms:created>
  <dcterms:modified xsi:type="dcterms:W3CDTF">2016-10-17T06:12:01Z</dcterms:modified>
</cp:coreProperties>
</file>