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8" r:id="rId3"/>
    <p:sldId id="261" r:id="rId4"/>
    <p:sldId id="262" r:id="rId5"/>
    <p:sldId id="265" r:id="rId6"/>
    <p:sldId id="260" r:id="rId7"/>
    <p:sldId id="264"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435" autoAdjust="0"/>
  </p:normalViewPr>
  <p:slideViewPr>
    <p:cSldViewPr snapToGrid="0">
      <p:cViewPr varScale="1">
        <p:scale>
          <a:sx n="60" d="100"/>
          <a:sy n="60" d="100"/>
        </p:scale>
        <p:origin x="15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FD339-4D1E-4656-81A7-F47C3C48553A}" type="datetimeFigureOut">
              <a:rPr lang="en-US" smtClean="0"/>
              <a:t>11-Jan-19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EB5A28-B9C3-413F-BD14-3552329EDEA0}" type="slidenum">
              <a:rPr lang="en-US" smtClean="0"/>
              <a:t>‹#›</a:t>
            </a:fld>
            <a:endParaRPr lang="en-US"/>
          </a:p>
        </p:txBody>
      </p:sp>
    </p:spTree>
    <p:extLst>
      <p:ext uri="{BB962C8B-B14F-4D97-AF65-F5344CB8AC3E}">
        <p14:creationId xmlns:p14="http://schemas.microsoft.com/office/powerpoint/2010/main" val="4128957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ASP.NET creates an environment which can process the request. In other words, it creates the application object, request, response and context objects to process the request.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Once the environment is created, the request is processed through a series of events which is processed by using modules, handlers, page objects and Module event (MHPM)</a:t>
            </a:r>
            <a:endParaRPr lang="en-US" dirty="0"/>
          </a:p>
        </p:txBody>
      </p:sp>
      <p:sp>
        <p:nvSpPr>
          <p:cNvPr id="4" name="Slide Number Placeholder 3"/>
          <p:cNvSpPr>
            <a:spLocks noGrp="1"/>
          </p:cNvSpPr>
          <p:nvPr>
            <p:ph type="sldNum" sz="quarter" idx="5"/>
          </p:nvPr>
        </p:nvSpPr>
        <p:spPr/>
        <p:txBody>
          <a:bodyPr/>
          <a:lstStyle/>
          <a:p>
            <a:fld id="{16EB5A28-B9C3-413F-BD14-3552329EDEA0}" type="slidenum">
              <a:rPr lang="en-US" smtClean="0"/>
              <a:t>3</a:t>
            </a:fld>
            <a:endParaRPr lang="en-US"/>
          </a:p>
        </p:txBody>
      </p:sp>
    </p:spTree>
    <p:extLst>
      <p:ext uri="{BB962C8B-B14F-4D97-AF65-F5344CB8AC3E}">
        <p14:creationId xmlns:p14="http://schemas.microsoft.com/office/powerpoint/2010/main" val="1909083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application domain creates isolation between two web applications hosted on the same IIS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r>
              <a:rPr lang="en-US" dirty="0" err="1"/>
              <a:t>HttpApplication</a:t>
            </a:r>
            <a:r>
              <a:rPr lang="en-US" sz="1200" b="0" i="0" kern="1200" dirty="0">
                <a:solidFill>
                  <a:schemeClr val="tx1"/>
                </a:solidFill>
                <a:effectLst/>
                <a:latin typeface="+mn-lt"/>
                <a:ea typeface="+mn-ea"/>
                <a:cs typeface="+mn-cs"/>
              </a:rPr>
              <a:t>’ object is created to serve the request. </a:t>
            </a:r>
          </a:p>
          <a:p>
            <a:r>
              <a:rPr lang="en-US" dirty="0" err="1"/>
              <a:t>HttpApplication</a:t>
            </a:r>
            <a:r>
              <a:rPr lang="en-US" dirty="0"/>
              <a:t> </a:t>
            </a:r>
            <a:r>
              <a:rPr lang="en-US" sz="1200" b="0" i="0" kern="1200" dirty="0">
                <a:solidFill>
                  <a:schemeClr val="tx1"/>
                </a:solidFill>
                <a:effectLst/>
                <a:latin typeface="+mn-lt"/>
                <a:ea typeface="+mn-ea"/>
                <a:cs typeface="+mn-cs"/>
              </a:rPr>
              <a:t>instances might be reused for multiple requests.</a:t>
            </a:r>
          </a:p>
          <a:p>
            <a:endParaRPr lang="en-US" sz="1200" b="0" i="0" kern="1200" dirty="0">
              <a:solidFill>
                <a:schemeClr val="tx1"/>
              </a:solidFill>
              <a:effectLst/>
              <a:latin typeface="+mn-lt"/>
              <a:ea typeface="+mn-ea"/>
              <a:cs typeface="+mn-cs"/>
            </a:endParaRPr>
          </a:p>
          <a:p>
            <a:r>
              <a:rPr lang="en-US" dirty="0" err="1"/>
              <a:t>HttpApplication</a:t>
            </a:r>
            <a:r>
              <a:rPr lang="en-US" sz="1200" b="0" i="0" kern="1200" dirty="0">
                <a:solidFill>
                  <a:schemeClr val="tx1"/>
                </a:solidFill>
                <a:effectLst/>
                <a:latin typeface="+mn-lt"/>
                <a:ea typeface="+mn-ea"/>
                <a:cs typeface="+mn-cs"/>
              </a:rPr>
              <a:t> then starts processing the request by HTTP module events, handlers and page events. It fires the MHPM event for request processing.</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6EB5A28-B9C3-413F-BD14-3552329EDEA0}" type="slidenum">
              <a:rPr lang="en-US" smtClean="0"/>
              <a:t>4</a:t>
            </a:fld>
            <a:endParaRPr lang="en-US"/>
          </a:p>
        </p:txBody>
      </p:sp>
    </p:spTree>
    <p:extLst>
      <p:ext uri="{BB962C8B-B14F-4D97-AF65-F5344CB8AC3E}">
        <p14:creationId xmlns:p14="http://schemas.microsoft.com/office/powerpoint/2010/main" val="2890894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Once ‘</a:t>
            </a:r>
            <a:r>
              <a:rPr lang="en-US" dirty="0" err="1"/>
              <a:t>HttpApplication</a:t>
            </a:r>
            <a:r>
              <a:rPr lang="en-US" sz="1200" b="0" i="0" kern="1200" dirty="0">
                <a:solidFill>
                  <a:schemeClr val="tx1"/>
                </a:solidFill>
                <a:effectLst/>
                <a:latin typeface="+mn-lt"/>
                <a:ea typeface="+mn-ea"/>
                <a:cs typeface="+mn-cs"/>
              </a:rPr>
              <a:t>’ is created, it starts processing requests. It goes through 3 different sections ‘</a:t>
            </a:r>
            <a:r>
              <a:rPr lang="en-US" dirty="0" err="1"/>
              <a:t>HttpModule</a:t>
            </a:r>
            <a:r>
              <a:rPr lang="en-US" sz="1200" b="0" i="0" kern="1200" dirty="0">
                <a:solidFill>
                  <a:schemeClr val="tx1"/>
                </a:solidFill>
                <a:effectLst/>
                <a:latin typeface="+mn-lt"/>
                <a:ea typeface="+mn-ea"/>
                <a:cs typeface="+mn-cs"/>
              </a:rPr>
              <a:t>’ , ‘</a:t>
            </a:r>
            <a:r>
              <a:rPr lang="en-US" dirty="0"/>
              <a:t>Page</a:t>
            </a:r>
            <a:r>
              <a:rPr lang="en-US" sz="1200" b="0" i="0" kern="1200" dirty="0">
                <a:solidFill>
                  <a:schemeClr val="tx1"/>
                </a:solidFill>
                <a:effectLst/>
                <a:latin typeface="+mn-lt"/>
                <a:ea typeface="+mn-ea"/>
                <a:cs typeface="+mn-cs"/>
              </a:rPr>
              <a:t>’ and ‘</a:t>
            </a:r>
            <a:r>
              <a:rPr lang="en-US" dirty="0" err="1"/>
              <a:t>HttpHandler</a:t>
            </a:r>
            <a:r>
              <a:rPr lang="en-US" dirty="0"/>
              <a:t>’.</a:t>
            </a:r>
          </a:p>
          <a:p>
            <a:endParaRPr lang="en-US" dirty="0"/>
          </a:p>
          <a:p>
            <a:r>
              <a:rPr lang="en-US" sz="1200" b="0" i="0" kern="1200" dirty="0">
                <a:solidFill>
                  <a:schemeClr val="tx1"/>
                </a:solidFill>
                <a:effectLst/>
                <a:latin typeface="+mn-lt"/>
                <a:ea typeface="+mn-ea"/>
                <a:cs typeface="+mn-cs"/>
              </a:rPr>
              <a:t>If you want to inject logic based in file extensions like ‘</a:t>
            </a:r>
            <a:r>
              <a:rPr lang="en-US" sz="1200" b="0" i="1" kern="1200" dirty="0">
                <a:solidFill>
                  <a:schemeClr val="tx1"/>
                </a:solidFill>
                <a:effectLst/>
                <a:latin typeface="+mn-lt"/>
                <a:ea typeface="+mn-ea"/>
                <a:cs typeface="+mn-cs"/>
              </a:rPr>
              <a:t>.ASPX</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.HTML</a:t>
            </a:r>
            <a:r>
              <a:rPr lang="en-US" sz="1200" b="0" i="0" kern="1200" dirty="0">
                <a:solidFill>
                  <a:schemeClr val="tx1"/>
                </a:solidFill>
                <a:effectLst/>
                <a:latin typeface="+mn-lt"/>
                <a:ea typeface="+mn-ea"/>
                <a:cs typeface="+mn-cs"/>
              </a:rPr>
              <a:t>’, then you use ‘</a:t>
            </a:r>
            <a:r>
              <a:rPr lang="en-US" dirty="0" err="1"/>
              <a:t>HttpHandler</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If you want to inject logic in the events of ASP.NET </a:t>
            </a:r>
            <a:r>
              <a:rPr lang="en-US" sz="1200" b="0" i="0" kern="1200" dirty="0" err="1">
                <a:solidFill>
                  <a:schemeClr val="tx1"/>
                </a:solidFill>
                <a:effectLst/>
                <a:latin typeface="+mn-lt"/>
                <a:ea typeface="+mn-ea"/>
                <a:cs typeface="+mn-cs"/>
              </a:rPr>
              <a:t>pipleline</a:t>
            </a:r>
            <a:r>
              <a:rPr lang="en-US" sz="1200" b="0" i="0" kern="1200" dirty="0">
                <a:solidFill>
                  <a:schemeClr val="tx1"/>
                </a:solidFill>
                <a:effectLst/>
                <a:latin typeface="+mn-lt"/>
                <a:ea typeface="+mn-ea"/>
                <a:cs typeface="+mn-cs"/>
              </a:rPr>
              <a:t>, then you use ‘</a:t>
            </a:r>
            <a:r>
              <a:rPr lang="en-US" dirty="0" err="1"/>
              <a:t>HttpModule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 - </a:t>
            </a:r>
            <a:r>
              <a:rPr lang="en-US" dirty="0"/>
              <a:t>Before the ASP.NET engine goes and creates the ASP.NET </a:t>
            </a:r>
            <a:r>
              <a:rPr lang="en-US" dirty="0" err="1"/>
              <a:t>HttpModule</a:t>
            </a:r>
            <a:r>
              <a:rPr lang="en-US" dirty="0"/>
              <a:t>. Before page object is created.</a:t>
            </a:r>
          </a:p>
          <a:p>
            <a:r>
              <a:rPr lang="en-US" dirty="0"/>
              <a:t>H - Once the above 6 events are fired, ASP.NET engine will invoke </a:t>
            </a:r>
            <a:r>
              <a:rPr lang="en-US" dirty="0" err="1"/>
              <a:t>ProcessRequest</a:t>
            </a:r>
            <a:r>
              <a:rPr lang="en-US" dirty="0"/>
              <a:t> </a:t>
            </a:r>
          </a:p>
          <a:p>
            <a:r>
              <a:rPr lang="en-US" dirty="0"/>
              <a:t>P -  Once the </a:t>
            </a:r>
            <a:r>
              <a:rPr lang="en-US" dirty="0" err="1"/>
              <a:t>HttpHandler</a:t>
            </a:r>
            <a:r>
              <a:rPr lang="en-US" dirty="0"/>
              <a:t> logic executes, the ASP.NET page object is created. While the ASP.NET page object is created, many events are fired which can help us to write our custom logic inside those page events</a:t>
            </a:r>
          </a:p>
          <a:p>
            <a:r>
              <a:rPr lang="en-US" dirty="0"/>
              <a:t>M - Once the page object is executed and unloaded from memory, events which can be used to inject custom post-processing logic</a:t>
            </a:r>
          </a:p>
          <a:p>
            <a:endParaRPr lang="en-US" dirty="0"/>
          </a:p>
          <a:p>
            <a:endParaRPr lang="en-US" dirty="0"/>
          </a:p>
        </p:txBody>
      </p:sp>
      <p:sp>
        <p:nvSpPr>
          <p:cNvPr id="4" name="Slide Number Placeholder 3"/>
          <p:cNvSpPr>
            <a:spLocks noGrp="1"/>
          </p:cNvSpPr>
          <p:nvPr>
            <p:ph type="sldNum" sz="quarter" idx="5"/>
          </p:nvPr>
        </p:nvSpPr>
        <p:spPr/>
        <p:txBody>
          <a:bodyPr/>
          <a:lstStyle/>
          <a:p>
            <a:fld id="{16EB5A28-B9C3-413F-BD14-3552329EDEA0}" type="slidenum">
              <a:rPr lang="en-US" smtClean="0"/>
              <a:t>6</a:t>
            </a:fld>
            <a:endParaRPr lang="en-US"/>
          </a:p>
        </p:txBody>
      </p:sp>
    </p:spTree>
    <p:extLst>
      <p:ext uri="{BB962C8B-B14F-4D97-AF65-F5344CB8AC3E}">
        <p14:creationId xmlns:p14="http://schemas.microsoft.com/office/powerpoint/2010/main" val="1392647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EB5A28-B9C3-413F-BD14-3552329EDEA0}" type="slidenum">
              <a:rPr lang="en-US" smtClean="0"/>
              <a:t>8</a:t>
            </a:fld>
            <a:endParaRPr lang="en-US"/>
          </a:p>
        </p:txBody>
      </p:sp>
    </p:spTree>
    <p:extLst>
      <p:ext uri="{BB962C8B-B14F-4D97-AF65-F5344CB8AC3E}">
        <p14:creationId xmlns:p14="http://schemas.microsoft.com/office/powerpoint/2010/main" val="3314476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D5FAD7-D325-45FE-9FFA-60F539B218E3}"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ED108-916C-4AC3-9025-65E664C68192}" type="slidenum">
              <a:rPr lang="en-US" smtClean="0"/>
              <a:t>‹#›</a:t>
            </a:fld>
            <a:endParaRPr lang="en-US"/>
          </a:p>
        </p:txBody>
      </p:sp>
    </p:spTree>
    <p:extLst>
      <p:ext uri="{BB962C8B-B14F-4D97-AF65-F5344CB8AC3E}">
        <p14:creationId xmlns:p14="http://schemas.microsoft.com/office/powerpoint/2010/main" val="2894167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5FAD7-D325-45FE-9FFA-60F539B218E3}"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ED108-916C-4AC3-9025-65E664C68192}" type="slidenum">
              <a:rPr lang="en-US" smtClean="0"/>
              <a:t>‹#›</a:t>
            </a:fld>
            <a:endParaRPr lang="en-US"/>
          </a:p>
        </p:txBody>
      </p:sp>
    </p:spTree>
    <p:extLst>
      <p:ext uri="{BB962C8B-B14F-4D97-AF65-F5344CB8AC3E}">
        <p14:creationId xmlns:p14="http://schemas.microsoft.com/office/powerpoint/2010/main" val="1511079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5FAD7-D325-45FE-9FFA-60F539B218E3}"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ED108-916C-4AC3-9025-65E664C6819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99001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5FAD7-D325-45FE-9FFA-60F539B218E3}"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ED108-916C-4AC3-9025-65E664C68192}" type="slidenum">
              <a:rPr lang="en-US" smtClean="0"/>
              <a:t>‹#›</a:t>
            </a:fld>
            <a:endParaRPr lang="en-US"/>
          </a:p>
        </p:txBody>
      </p:sp>
    </p:spTree>
    <p:extLst>
      <p:ext uri="{BB962C8B-B14F-4D97-AF65-F5344CB8AC3E}">
        <p14:creationId xmlns:p14="http://schemas.microsoft.com/office/powerpoint/2010/main" val="2021368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5FAD7-D325-45FE-9FFA-60F539B218E3}"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ED108-916C-4AC3-9025-65E664C6819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92923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5FAD7-D325-45FE-9FFA-60F539B218E3}"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ED108-916C-4AC3-9025-65E664C68192}" type="slidenum">
              <a:rPr lang="en-US" smtClean="0"/>
              <a:t>‹#›</a:t>
            </a:fld>
            <a:endParaRPr lang="en-US"/>
          </a:p>
        </p:txBody>
      </p:sp>
    </p:spTree>
    <p:extLst>
      <p:ext uri="{BB962C8B-B14F-4D97-AF65-F5344CB8AC3E}">
        <p14:creationId xmlns:p14="http://schemas.microsoft.com/office/powerpoint/2010/main" val="2176109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5FAD7-D325-45FE-9FFA-60F539B218E3}"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ED108-916C-4AC3-9025-65E664C68192}" type="slidenum">
              <a:rPr lang="en-US" smtClean="0"/>
              <a:t>‹#›</a:t>
            </a:fld>
            <a:endParaRPr lang="en-US"/>
          </a:p>
        </p:txBody>
      </p:sp>
    </p:spTree>
    <p:extLst>
      <p:ext uri="{BB962C8B-B14F-4D97-AF65-F5344CB8AC3E}">
        <p14:creationId xmlns:p14="http://schemas.microsoft.com/office/powerpoint/2010/main" val="198855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5FAD7-D325-45FE-9FFA-60F539B218E3}"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ED108-916C-4AC3-9025-65E664C68192}" type="slidenum">
              <a:rPr lang="en-US" smtClean="0"/>
              <a:t>‹#›</a:t>
            </a:fld>
            <a:endParaRPr lang="en-US"/>
          </a:p>
        </p:txBody>
      </p:sp>
    </p:spTree>
    <p:extLst>
      <p:ext uri="{BB962C8B-B14F-4D97-AF65-F5344CB8AC3E}">
        <p14:creationId xmlns:p14="http://schemas.microsoft.com/office/powerpoint/2010/main" val="2945983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5FAD7-D325-45FE-9FFA-60F539B218E3}"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ED108-916C-4AC3-9025-65E664C68192}" type="slidenum">
              <a:rPr lang="en-US" smtClean="0"/>
              <a:t>‹#›</a:t>
            </a:fld>
            <a:endParaRPr lang="en-US"/>
          </a:p>
        </p:txBody>
      </p:sp>
    </p:spTree>
    <p:extLst>
      <p:ext uri="{BB962C8B-B14F-4D97-AF65-F5344CB8AC3E}">
        <p14:creationId xmlns:p14="http://schemas.microsoft.com/office/powerpoint/2010/main" val="147079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5FAD7-D325-45FE-9FFA-60F539B218E3}" type="datetimeFigureOut">
              <a:rPr lang="en-US" smtClean="0"/>
              <a:t>11-Jan-19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ED108-916C-4AC3-9025-65E664C68192}" type="slidenum">
              <a:rPr lang="en-US" smtClean="0"/>
              <a:t>‹#›</a:t>
            </a:fld>
            <a:endParaRPr lang="en-US"/>
          </a:p>
        </p:txBody>
      </p:sp>
    </p:spTree>
    <p:extLst>
      <p:ext uri="{BB962C8B-B14F-4D97-AF65-F5344CB8AC3E}">
        <p14:creationId xmlns:p14="http://schemas.microsoft.com/office/powerpoint/2010/main" val="112897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5FAD7-D325-45FE-9FFA-60F539B218E3}" type="datetimeFigureOut">
              <a:rPr lang="en-US" smtClean="0"/>
              <a:t>11-Jan-19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ED108-916C-4AC3-9025-65E664C68192}" type="slidenum">
              <a:rPr lang="en-US" smtClean="0"/>
              <a:t>‹#›</a:t>
            </a:fld>
            <a:endParaRPr lang="en-US"/>
          </a:p>
        </p:txBody>
      </p:sp>
    </p:spTree>
    <p:extLst>
      <p:ext uri="{BB962C8B-B14F-4D97-AF65-F5344CB8AC3E}">
        <p14:creationId xmlns:p14="http://schemas.microsoft.com/office/powerpoint/2010/main" val="4109583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5FAD7-D325-45FE-9FFA-60F539B218E3}" type="datetimeFigureOut">
              <a:rPr lang="en-US" smtClean="0"/>
              <a:t>11-Jan-19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4ED108-916C-4AC3-9025-65E664C68192}" type="slidenum">
              <a:rPr lang="en-US" smtClean="0"/>
              <a:t>‹#›</a:t>
            </a:fld>
            <a:endParaRPr lang="en-US"/>
          </a:p>
        </p:txBody>
      </p:sp>
    </p:spTree>
    <p:extLst>
      <p:ext uri="{BB962C8B-B14F-4D97-AF65-F5344CB8AC3E}">
        <p14:creationId xmlns:p14="http://schemas.microsoft.com/office/powerpoint/2010/main" val="384348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5FAD7-D325-45FE-9FFA-60F539B218E3}" type="datetimeFigureOut">
              <a:rPr lang="en-US" smtClean="0"/>
              <a:t>11-Jan-19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4ED108-916C-4AC3-9025-65E664C68192}" type="slidenum">
              <a:rPr lang="en-US" smtClean="0"/>
              <a:t>‹#›</a:t>
            </a:fld>
            <a:endParaRPr lang="en-US"/>
          </a:p>
        </p:txBody>
      </p:sp>
    </p:spTree>
    <p:extLst>
      <p:ext uri="{BB962C8B-B14F-4D97-AF65-F5344CB8AC3E}">
        <p14:creationId xmlns:p14="http://schemas.microsoft.com/office/powerpoint/2010/main" val="2883181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5FAD7-D325-45FE-9FFA-60F539B218E3}" type="datetimeFigureOut">
              <a:rPr lang="en-US" smtClean="0"/>
              <a:t>11-Jan-19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4ED108-916C-4AC3-9025-65E664C68192}" type="slidenum">
              <a:rPr lang="en-US" smtClean="0"/>
              <a:t>‹#›</a:t>
            </a:fld>
            <a:endParaRPr lang="en-US"/>
          </a:p>
        </p:txBody>
      </p:sp>
    </p:spTree>
    <p:extLst>
      <p:ext uri="{BB962C8B-B14F-4D97-AF65-F5344CB8AC3E}">
        <p14:creationId xmlns:p14="http://schemas.microsoft.com/office/powerpoint/2010/main" val="1326520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D5FAD7-D325-45FE-9FFA-60F539B218E3}" type="datetimeFigureOut">
              <a:rPr lang="en-US" smtClean="0"/>
              <a:t>11-Jan-19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ED108-916C-4AC3-9025-65E664C68192}" type="slidenum">
              <a:rPr lang="en-US" smtClean="0"/>
              <a:t>‹#›</a:t>
            </a:fld>
            <a:endParaRPr lang="en-US"/>
          </a:p>
        </p:txBody>
      </p:sp>
    </p:spTree>
    <p:extLst>
      <p:ext uri="{BB962C8B-B14F-4D97-AF65-F5344CB8AC3E}">
        <p14:creationId xmlns:p14="http://schemas.microsoft.com/office/powerpoint/2010/main" val="3270015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0D5FAD7-D325-45FE-9FFA-60F539B218E3}" type="datetimeFigureOut">
              <a:rPr lang="en-US" smtClean="0"/>
              <a:t>11-Jan-19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ED108-916C-4AC3-9025-65E664C68192}" type="slidenum">
              <a:rPr lang="en-US" smtClean="0"/>
              <a:t>‹#›</a:t>
            </a:fld>
            <a:endParaRPr lang="en-US"/>
          </a:p>
        </p:txBody>
      </p:sp>
    </p:spTree>
    <p:extLst>
      <p:ext uri="{BB962C8B-B14F-4D97-AF65-F5344CB8AC3E}">
        <p14:creationId xmlns:p14="http://schemas.microsoft.com/office/powerpoint/2010/main" val="622218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D5FAD7-D325-45FE-9FFA-60F539B218E3}" type="datetimeFigureOut">
              <a:rPr lang="en-US" smtClean="0"/>
              <a:t>11-Jan-19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94ED108-916C-4AC3-9025-65E664C68192}" type="slidenum">
              <a:rPr lang="en-US" smtClean="0"/>
              <a:t>‹#›</a:t>
            </a:fld>
            <a:endParaRPr lang="en-US"/>
          </a:p>
        </p:txBody>
      </p:sp>
    </p:spTree>
    <p:extLst>
      <p:ext uri="{BB962C8B-B14F-4D97-AF65-F5344CB8AC3E}">
        <p14:creationId xmlns:p14="http://schemas.microsoft.com/office/powerpoint/2010/main" val="3544432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BED5-8BDA-4857-AF7A-B7A61C1DD278}"/>
              </a:ext>
            </a:extLst>
          </p:cNvPr>
          <p:cNvSpPr>
            <a:spLocks noGrp="1"/>
          </p:cNvSpPr>
          <p:nvPr>
            <p:ph type="ctrTitle"/>
          </p:nvPr>
        </p:nvSpPr>
        <p:spPr/>
        <p:txBody>
          <a:bodyPr/>
          <a:lstStyle/>
          <a:p>
            <a:r>
              <a:rPr lang="en-US" dirty="0"/>
              <a:t>ASP.NET - Life Cycle</a:t>
            </a:r>
          </a:p>
        </p:txBody>
      </p:sp>
      <p:sp>
        <p:nvSpPr>
          <p:cNvPr id="3" name="Subtitle 2">
            <a:extLst>
              <a:ext uri="{FF2B5EF4-FFF2-40B4-BE49-F238E27FC236}">
                <a16:creationId xmlns:a16="http://schemas.microsoft.com/office/drawing/2014/main" id="{AA5353FE-0D2B-4884-87BA-B261C9DB0D0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39715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AB86-CD4A-490B-AFB7-C5FA07BDBDF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275AA7D-C801-4291-BAB7-D59CD67F2473}"/>
              </a:ext>
            </a:extLst>
          </p:cNvPr>
          <p:cNvSpPr>
            <a:spLocks noGrp="1"/>
          </p:cNvSpPr>
          <p:nvPr>
            <p:ph idx="1"/>
          </p:nvPr>
        </p:nvSpPr>
        <p:spPr/>
        <p:txBody>
          <a:bodyPr/>
          <a:lstStyle/>
          <a:p>
            <a:r>
              <a:rPr lang="en-US" dirty="0"/>
              <a:t>ASP.NET life cycle specifies, how:</a:t>
            </a:r>
          </a:p>
          <a:p>
            <a:pPr lvl="1"/>
            <a:r>
              <a:rPr lang="en-US" dirty="0"/>
              <a:t>ASP.NET processes pages to produce dynamic output</a:t>
            </a:r>
          </a:p>
          <a:p>
            <a:pPr lvl="1"/>
            <a:r>
              <a:rPr lang="en-US" dirty="0"/>
              <a:t>The application and its pages are instantiated and processed</a:t>
            </a:r>
          </a:p>
          <a:p>
            <a:pPr lvl="1"/>
            <a:r>
              <a:rPr lang="en-US" dirty="0"/>
              <a:t>ASP.NET compiles the pages dynamically.</a:t>
            </a:r>
          </a:p>
          <a:p>
            <a:pPr marL="457200" lvl="1" indent="0">
              <a:buNone/>
            </a:pPr>
            <a:endParaRPr lang="en-US" dirty="0"/>
          </a:p>
          <a:p>
            <a:r>
              <a:rPr lang="en-US" dirty="0"/>
              <a:t>What are the different events are which take place right from the time the user sends a request, until the time the request is rendered on the browser.</a:t>
            </a:r>
          </a:p>
        </p:txBody>
      </p:sp>
    </p:spTree>
    <p:extLst>
      <p:ext uri="{BB962C8B-B14F-4D97-AF65-F5344CB8AC3E}">
        <p14:creationId xmlns:p14="http://schemas.microsoft.com/office/powerpoint/2010/main" val="1794224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737D-DFDB-4F0E-BDE7-B93B0BC7C2B4}"/>
              </a:ext>
            </a:extLst>
          </p:cNvPr>
          <p:cNvSpPr>
            <a:spLocks noGrp="1"/>
          </p:cNvSpPr>
          <p:nvPr>
            <p:ph type="title"/>
          </p:nvPr>
        </p:nvSpPr>
        <p:spPr/>
        <p:txBody>
          <a:bodyPr>
            <a:normAutofit/>
          </a:bodyPr>
          <a:lstStyle/>
          <a:p>
            <a:r>
              <a:rPr lang="en-US" dirty="0"/>
              <a:t>The Two Step Process</a:t>
            </a:r>
          </a:p>
        </p:txBody>
      </p:sp>
      <p:sp>
        <p:nvSpPr>
          <p:cNvPr id="3" name="Content Placeholder 2">
            <a:extLst>
              <a:ext uri="{FF2B5EF4-FFF2-40B4-BE49-F238E27FC236}">
                <a16:creationId xmlns:a16="http://schemas.microsoft.com/office/drawing/2014/main" id="{5BBBBC30-106A-4770-9440-47BFAFBFE468}"/>
              </a:ext>
            </a:extLst>
          </p:cNvPr>
          <p:cNvSpPr>
            <a:spLocks noGrp="1"/>
          </p:cNvSpPr>
          <p:nvPr>
            <p:ph idx="1"/>
          </p:nvPr>
        </p:nvSpPr>
        <p:spPr>
          <a:xfrm>
            <a:off x="677334" y="2160589"/>
            <a:ext cx="8596668" cy="3880773"/>
          </a:xfrm>
        </p:spPr>
        <p:txBody>
          <a:bodyPr/>
          <a:lstStyle/>
          <a:p>
            <a:r>
              <a:rPr lang="en-US" dirty="0"/>
              <a:t>From 30,000 feet level, ASP.NET request processing is a 2 step process as shown below. User sends a request to the IIS:</a:t>
            </a:r>
          </a:p>
          <a:p>
            <a:endParaRPr lang="en-US" dirty="0"/>
          </a:p>
        </p:txBody>
      </p:sp>
      <p:pic>
        <p:nvPicPr>
          <p:cNvPr id="1026" name="Picture 2" descr="https://www.codeproject.com/KB/aspnet/ASPDOTNETPageLifecycle/1.jpg">
            <a:extLst>
              <a:ext uri="{FF2B5EF4-FFF2-40B4-BE49-F238E27FC236}">
                <a16:creationId xmlns:a16="http://schemas.microsoft.com/office/drawing/2014/main" id="{A5FD5D4C-9083-463D-9D59-7C1CBE96F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3357" y="3180618"/>
            <a:ext cx="5981700" cy="234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076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AD54-00FA-4BDA-BE77-E79258A65D5E}"/>
              </a:ext>
            </a:extLst>
          </p:cNvPr>
          <p:cNvSpPr>
            <a:spLocks noGrp="1"/>
          </p:cNvSpPr>
          <p:nvPr>
            <p:ph type="title"/>
          </p:nvPr>
        </p:nvSpPr>
        <p:spPr/>
        <p:txBody>
          <a:bodyPr/>
          <a:lstStyle/>
          <a:p>
            <a:r>
              <a:rPr lang="en-US" dirty="0"/>
              <a:t>Creation of ASP.NET Environment</a:t>
            </a:r>
          </a:p>
        </p:txBody>
      </p:sp>
      <p:pic>
        <p:nvPicPr>
          <p:cNvPr id="2050" name="Picture 2" descr="https://www.codeproject.com/KB/aspnet/ASPDOTNETPageLifecycle/2.jpg">
            <a:extLst>
              <a:ext uri="{FF2B5EF4-FFF2-40B4-BE49-F238E27FC236}">
                <a16:creationId xmlns:a16="http://schemas.microsoft.com/office/drawing/2014/main" id="{6F0C55CD-9852-4D73-9770-7602951798E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92513" y="1410790"/>
            <a:ext cx="8366309" cy="5199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18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40459-A9EB-4970-B1EB-1B70765F8B1A}"/>
              </a:ext>
            </a:extLst>
          </p:cNvPr>
          <p:cNvSpPr>
            <a:spLocks noGrp="1"/>
          </p:cNvSpPr>
          <p:nvPr>
            <p:ph type="title"/>
          </p:nvPr>
        </p:nvSpPr>
        <p:spPr/>
        <p:txBody>
          <a:bodyPr/>
          <a:lstStyle/>
          <a:p>
            <a:r>
              <a:rPr lang="en-US" dirty="0"/>
              <a:t>Detailed Steps</a:t>
            </a:r>
          </a:p>
        </p:txBody>
      </p:sp>
      <p:sp>
        <p:nvSpPr>
          <p:cNvPr id="3" name="Content Placeholder 2">
            <a:extLst>
              <a:ext uri="{FF2B5EF4-FFF2-40B4-BE49-F238E27FC236}">
                <a16:creationId xmlns:a16="http://schemas.microsoft.com/office/drawing/2014/main" id="{3F2ABA40-6DEE-43B2-A80B-6B83493D947A}"/>
              </a:ext>
            </a:extLst>
          </p:cNvPr>
          <p:cNvSpPr>
            <a:spLocks noGrp="1"/>
          </p:cNvSpPr>
          <p:nvPr>
            <p:ph idx="1"/>
          </p:nvPr>
        </p:nvSpPr>
        <p:spPr/>
        <p:txBody>
          <a:bodyPr>
            <a:normAutofit fontScale="77500" lnSpcReduction="20000"/>
          </a:bodyPr>
          <a:lstStyle/>
          <a:p>
            <a:r>
              <a:rPr lang="en-US" dirty="0"/>
              <a:t>Step 1: The user sends a request to IIS. IIS first checks which ISAPI extension can serve this request. Depending on file extension the request is processed. For instance, if the page is an ‘.ASPX page’, then it will be passed to ‘aspnet_isapi.dll’ for processing.</a:t>
            </a:r>
          </a:p>
          <a:p>
            <a:r>
              <a:rPr lang="en-US" dirty="0"/>
              <a:t>Step 2: If this is the first request to the website, then a class called as ‘</a:t>
            </a:r>
            <a:r>
              <a:rPr lang="en-US" dirty="0" err="1"/>
              <a:t>ApplicationManager</a:t>
            </a:r>
            <a:r>
              <a:rPr lang="en-US" dirty="0"/>
              <a:t>’ creates an application domain where the website can run. As we all know, the application domain creates isolation between two web applications hosted on the same IIS. So in case there is an issue in one app domain, it does not affect the other app domain.</a:t>
            </a:r>
          </a:p>
          <a:p>
            <a:r>
              <a:rPr lang="en-US" dirty="0"/>
              <a:t>Step 3: The newly created application domain creates hosting environment, i.e. the ‘</a:t>
            </a:r>
            <a:r>
              <a:rPr lang="en-US" dirty="0" err="1"/>
              <a:t>HttpRuntime</a:t>
            </a:r>
            <a:r>
              <a:rPr lang="en-US" dirty="0"/>
              <a:t>’ object. Once the hosting environment is created, the necessary core ASP.NET objects like ‘</a:t>
            </a:r>
            <a:r>
              <a:rPr lang="en-US" dirty="0" err="1"/>
              <a:t>HttpContext</a:t>
            </a:r>
            <a:r>
              <a:rPr lang="en-US" dirty="0"/>
              <a:t>’ , ‘</a:t>
            </a:r>
            <a:r>
              <a:rPr lang="en-US" dirty="0" err="1"/>
              <a:t>HttpRequest</a:t>
            </a:r>
            <a:r>
              <a:rPr lang="en-US" dirty="0"/>
              <a:t>’ and ‘</a:t>
            </a:r>
            <a:r>
              <a:rPr lang="en-US" dirty="0" err="1"/>
              <a:t>HttpResponse</a:t>
            </a:r>
            <a:r>
              <a:rPr lang="en-US" dirty="0"/>
              <a:t>’ objects are created.</a:t>
            </a:r>
          </a:p>
          <a:p>
            <a:r>
              <a:rPr lang="en-US" dirty="0"/>
              <a:t>Step 4: Once all the core ASP.NET objects are created, ‘</a:t>
            </a:r>
            <a:r>
              <a:rPr lang="en-US" dirty="0" err="1"/>
              <a:t>HttpApplication</a:t>
            </a:r>
            <a:r>
              <a:rPr lang="en-US" dirty="0"/>
              <a:t>’ object is created to serve the request. In case you have a ‘</a:t>
            </a:r>
            <a:r>
              <a:rPr lang="en-US" dirty="0" err="1"/>
              <a:t>global.asax</a:t>
            </a:r>
            <a:r>
              <a:rPr lang="en-US" dirty="0"/>
              <a:t>’ file in your system, then the object of the ‘</a:t>
            </a:r>
            <a:r>
              <a:rPr lang="en-US" dirty="0" err="1"/>
              <a:t>global.asax</a:t>
            </a:r>
            <a:r>
              <a:rPr lang="en-US" dirty="0"/>
              <a:t>’ file will be created. Please note </a:t>
            </a:r>
            <a:r>
              <a:rPr lang="en-US" dirty="0" err="1"/>
              <a:t>global.asax</a:t>
            </a:r>
            <a:r>
              <a:rPr lang="en-US" dirty="0"/>
              <a:t> file inherits from ‘</a:t>
            </a:r>
            <a:r>
              <a:rPr lang="en-US" dirty="0" err="1"/>
              <a:t>HttpApplication</a:t>
            </a:r>
            <a:r>
              <a:rPr lang="en-US" dirty="0"/>
              <a:t>’ class.</a:t>
            </a:r>
          </a:p>
          <a:p>
            <a:pPr marL="400050" lvl="1" indent="0">
              <a:buNone/>
            </a:pPr>
            <a:r>
              <a:rPr lang="en-US" dirty="0"/>
              <a:t>Note: The first time an ASP.NET page is attached to an application, a new instance of ‘</a:t>
            </a:r>
            <a:r>
              <a:rPr lang="en-US" dirty="0" err="1"/>
              <a:t>HttpApplication</a:t>
            </a:r>
            <a:r>
              <a:rPr lang="en-US" dirty="0"/>
              <a:t>’ is created. Said and done to maximize performance, </a:t>
            </a:r>
            <a:r>
              <a:rPr lang="en-US" dirty="0" err="1"/>
              <a:t>HttpApplication</a:t>
            </a:r>
            <a:r>
              <a:rPr lang="en-US" dirty="0"/>
              <a:t> instances might be reused for multiple requests.</a:t>
            </a:r>
          </a:p>
          <a:p>
            <a:r>
              <a:rPr lang="en-US" dirty="0"/>
              <a:t>Step 5: The </a:t>
            </a:r>
            <a:r>
              <a:rPr lang="en-US" dirty="0" err="1"/>
              <a:t>HttpApplication</a:t>
            </a:r>
            <a:r>
              <a:rPr lang="en-US" dirty="0"/>
              <a:t> object is then assigned to the core ASP.NET objects to process the page.</a:t>
            </a:r>
          </a:p>
          <a:p>
            <a:r>
              <a:rPr lang="en-US" dirty="0"/>
              <a:t>Step 6: </a:t>
            </a:r>
            <a:r>
              <a:rPr lang="en-US" dirty="0" err="1"/>
              <a:t>HttpApplication</a:t>
            </a:r>
            <a:r>
              <a:rPr lang="en-US" dirty="0"/>
              <a:t> then starts processing the request by HTTP module events, handlers and page events. It fires the MHPM event for request processing.</a:t>
            </a:r>
          </a:p>
        </p:txBody>
      </p:sp>
    </p:spTree>
    <p:extLst>
      <p:ext uri="{BB962C8B-B14F-4D97-AF65-F5344CB8AC3E}">
        <p14:creationId xmlns:p14="http://schemas.microsoft.com/office/powerpoint/2010/main" val="2012361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1514-0961-4E99-B42A-A2F7F6720197}"/>
              </a:ext>
            </a:extLst>
          </p:cNvPr>
          <p:cNvSpPr>
            <a:spLocks noGrp="1"/>
          </p:cNvSpPr>
          <p:nvPr>
            <p:ph type="title"/>
          </p:nvPr>
        </p:nvSpPr>
        <p:spPr>
          <a:xfrm>
            <a:off x="677334" y="609600"/>
            <a:ext cx="8596668" cy="1320800"/>
          </a:xfrm>
        </p:spPr>
        <p:txBody>
          <a:bodyPr>
            <a:normAutofit/>
          </a:bodyPr>
          <a:lstStyle/>
          <a:p>
            <a:r>
              <a:rPr lang="en-US"/>
              <a:t>Process Request using MHPM Events Fired</a:t>
            </a:r>
            <a:endParaRPr lang="en-US" dirty="0"/>
          </a:p>
        </p:txBody>
      </p:sp>
      <p:pic>
        <p:nvPicPr>
          <p:cNvPr id="4098" name="Picture 2" descr="https://www.codeproject.com/KB/aspnet/ASPDOTNETPageLifecycle/6.jpg">
            <a:extLst>
              <a:ext uri="{FF2B5EF4-FFF2-40B4-BE49-F238E27FC236}">
                <a16:creationId xmlns:a16="http://schemas.microsoft.com/office/drawing/2014/main" id="{65307C18-4DDE-4BDD-A3B7-8F9798FA6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3488" y="1420751"/>
            <a:ext cx="7380514" cy="5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255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EA9E5-ECF7-4798-9EBF-02032F8CA202}"/>
              </a:ext>
            </a:extLst>
          </p:cNvPr>
          <p:cNvSpPr>
            <a:spLocks noGrp="1"/>
          </p:cNvSpPr>
          <p:nvPr>
            <p:ph type="title"/>
          </p:nvPr>
        </p:nvSpPr>
        <p:spPr/>
        <p:txBody>
          <a:bodyPr/>
          <a:lstStyle/>
          <a:p>
            <a:r>
              <a:rPr lang="en-US" dirty="0"/>
              <a:t>More Details</a:t>
            </a:r>
          </a:p>
        </p:txBody>
      </p:sp>
      <p:sp>
        <p:nvSpPr>
          <p:cNvPr id="3" name="Content Placeholder 2">
            <a:extLst>
              <a:ext uri="{FF2B5EF4-FFF2-40B4-BE49-F238E27FC236}">
                <a16:creationId xmlns:a16="http://schemas.microsoft.com/office/drawing/2014/main" id="{304E042D-7EC6-43AD-9B9E-A5586AEC5433}"/>
              </a:ext>
            </a:extLst>
          </p:cNvPr>
          <p:cNvSpPr>
            <a:spLocks noGrp="1"/>
          </p:cNvSpPr>
          <p:nvPr>
            <p:ph idx="1"/>
          </p:nvPr>
        </p:nvSpPr>
        <p:spPr/>
        <p:txBody>
          <a:bodyPr>
            <a:normAutofit fontScale="85000" lnSpcReduction="20000"/>
          </a:bodyPr>
          <a:lstStyle/>
          <a:p>
            <a:r>
              <a:rPr lang="en-US" dirty="0"/>
              <a:t>Step 1(M: </a:t>
            </a:r>
            <a:r>
              <a:rPr lang="en-US" dirty="0" err="1"/>
              <a:t>HttpModule</a:t>
            </a:r>
            <a:r>
              <a:rPr lang="en-US" dirty="0"/>
              <a:t>): Client request processing starts. Before the ASP.NET engine goes and creates the ASP.NET </a:t>
            </a:r>
            <a:r>
              <a:rPr lang="en-US" dirty="0" err="1"/>
              <a:t>HttpModule</a:t>
            </a:r>
            <a:r>
              <a:rPr lang="en-US" dirty="0"/>
              <a:t> emits events which can be used to inject customized logic. There are 6 important events which you can utilize before your page object is created </a:t>
            </a:r>
            <a:r>
              <a:rPr lang="en-US" dirty="0" err="1"/>
              <a:t>BeginRequest</a:t>
            </a:r>
            <a:r>
              <a:rPr lang="en-US" dirty="0"/>
              <a:t>, </a:t>
            </a:r>
            <a:r>
              <a:rPr lang="en-US" dirty="0" err="1"/>
              <a:t>AuthenticateRequest</a:t>
            </a:r>
            <a:r>
              <a:rPr lang="en-US" dirty="0"/>
              <a:t>, </a:t>
            </a:r>
            <a:r>
              <a:rPr lang="en-US" dirty="0" err="1"/>
              <a:t>AuthorizeRequest</a:t>
            </a:r>
            <a:r>
              <a:rPr lang="en-US" dirty="0"/>
              <a:t>, </a:t>
            </a:r>
            <a:r>
              <a:rPr lang="en-US" dirty="0" err="1"/>
              <a:t>ResolveRequestCache</a:t>
            </a:r>
            <a:r>
              <a:rPr lang="en-US" dirty="0"/>
              <a:t>, </a:t>
            </a:r>
            <a:r>
              <a:rPr lang="en-US" dirty="0" err="1"/>
              <a:t>AcquireRequestState</a:t>
            </a:r>
            <a:r>
              <a:rPr lang="en-US" dirty="0"/>
              <a:t> and </a:t>
            </a:r>
            <a:r>
              <a:rPr lang="en-US" dirty="0" err="1"/>
              <a:t>PreRequestHandlerExecute</a:t>
            </a:r>
            <a:r>
              <a:rPr lang="en-US" dirty="0"/>
              <a:t>.</a:t>
            </a:r>
          </a:p>
          <a:p>
            <a:r>
              <a:rPr lang="en-US" dirty="0"/>
              <a:t>Step 2 (H: ‘</a:t>
            </a:r>
            <a:r>
              <a:rPr lang="en-US" dirty="0" err="1"/>
              <a:t>HttpHandler</a:t>
            </a:r>
            <a:r>
              <a:rPr lang="en-US" dirty="0"/>
              <a:t>’): Once the above 6 events are fired, ASP.NET engine will invoke </a:t>
            </a:r>
            <a:r>
              <a:rPr lang="en-US" dirty="0" err="1"/>
              <a:t>ProcessRequest</a:t>
            </a:r>
            <a:r>
              <a:rPr lang="en-US" dirty="0"/>
              <a:t> event if you have implemented </a:t>
            </a:r>
            <a:r>
              <a:rPr lang="en-US" dirty="0" err="1"/>
              <a:t>HttpHandler</a:t>
            </a:r>
            <a:r>
              <a:rPr lang="en-US" dirty="0"/>
              <a:t> in your project.</a:t>
            </a:r>
          </a:p>
          <a:p>
            <a:r>
              <a:rPr lang="en-US" dirty="0"/>
              <a:t>Step 3 (P: ASP.NET page): Once the </a:t>
            </a:r>
            <a:r>
              <a:rPr lang="en-US" dirty="0" err="1"/>
              <a:t>HttpHandler</a:t>
            </a:r>
            <a:r>
              <a:rPr lang="en-US" dirty="0"/>
              <a:t> logic executes, the ASP.NET page object is created. While the ASP.NET page object is created, many events are fired which can help us to write our custom logic inside those page events. There are 6 important events which provides us placeholder to write logic inside ASP.NET pages Init, Load, validate, event, render and unload. You can remember the word SILVER to remember the events S – Start (does not signify anything as such just forms the word) , I – (Init) , L (Load) , V (Validate), E (Event) and R (Render).</a:t>
            </a:r>
          </a:p>
          <a:p>
            <a:r>
              <a:rPr lang="en-US" dirty="0"/>
              <a:t>Step4 (M: </a:t>
            </a:r>
            <a:r>
              <a:rPr lang="en-US" dirty="0" err="1"/>
              <a:t>HttpModule</a:t>
            </a:r>
            <a:r>
              <a:rPr lang="en-US" dirty="0"/>
              <a:t>): Once the page object is executed and unloaded from memory, </a:t>
            </a:r>
            <a:r>
              <a:rPr lang="en-US" dirty="0" err="1"/>
              <a:t>HttpModule</a:t>
            </a:r>
            <a:r>
              <a:rPr lang="en-US" dirty="0"/>
              <a:t> provides post page execution events which can be used to inject custom post-processing logic. There are 4 important post-processing events </a:t>
            </a:r>
            <a:r>
              <a:rPr lang="en-US" dirty="0" err="1"/>
              <a:t>PostRequestHandlerExecute</a:t>
            </a:r>
            <a:r>
              <a:rPr lang="en-US" dirty="0"/>
              <a:t>, </a:t>
            </a:r>
            <a:r>
              <a:rPr lang="en-US" dirty="0" err="1"/>
              <a:t>ReleaserequestState</a:t>
            </a:r>
            <a:r>
              <a:rPr lang="en-US" dirty="0"/>
              <a:t>, </a:t>
            </a:r>
            <a:r>
              <a:rPr lang="en-US" dirty="0" err="1"/>
              <a:t>UpdateRequestCache</a:t>
            </a:r>
            <a:r>
              <a:rPr lang="en-US" dirty="0"/>
              <a:t> and </a:t>
            </a:r>
            <a:r>
              <a:rPr lang="en-US" dirty="0" err="1"/>
              <a:t>EndRequest</a:t>
            </a:r>
            <a:r>
              <a:rPr lang="en-US" dirty="0"/>
              <a:t>.</a:t>
            </a:r>
          </a:p>
        </p:txBody>
      </p:sp>
    </p:spTree>
    <p:extLst>
      <p:ext uri="{BB962C8B-B14F-4D97-AF65-F5344CB8AC3E}">
        <p14:creationId xmlns:p14="http://schemas.microsoft.com/office/powerpoint/2010/main" val="471095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E697FCA7-DAD7-4419-9A04-0BB7A4C9032C}"/>
              </a:ext>
            </a:extLst>
          </p:cNvPr>
          <p:cNvGraphicFramePr>
            <a:graphicFrameLocks noGrp="1"/>
          </p:cNvGraphicFramePr>
          <p:nvPr>
            <p:ph idx="1"/>
          </p:nvPr>
        </p:nvGraphicFramePr>
        <p:xfrm>
          <a:off x="1577724" y="1131994"/>
          <a:ext cx="6100736" cy="4590395"/>
        </p:xfrm>
        <a:graphic>
          <a:graphicData uri="http://schemas.openxmlformats.org/drawingml/2006/table">
            <a:tbl>
              <a:tblPr/>
              <a:tblGrid>
                <a:gridCol w="657669">
                  <a:extLst>
                    <a:ext uri="{9D8B030D-6E8A-4147-A177-3AD203B41FA5}">
                      <a16:colId xmlns:a16="http://schemas.microsoft.com/office/drawing/2014/main" val="2977106170"/>
                    </a:ext>
                  </a:extLst>
                </a:gridCol>
                <a:gridCol w="1372034">
                  <a:extLst>
                    <a:ext uri="{9D8B030D-6E8A-4147-A177-3AD203B41FA5}">
                      <a16:colId xmlns:a16="http://schemas.microsoft.com/office/drawing/2014/main" val="1905848942"/>
                    </a:ext>
                  </a:extLst>
                </a:gridCol>
                <a:gridCol w="4071033">
                  <a:extLst>
                    <a:ext uri="{9D8B030D-6E8A-4147-A177-3AD203B41FA5}">
                      <a16:colId xmlns:a16="http://schemas.microsoft.com/office/drawing/2014/main" val="800322520"/>
                    </a:ext>
                  </a:extLst>
                </a:gridCol>
              </a:tblGrid>
              <a:tr h="160003">
                <a:tc>
                  <a:txBody>
                    <a:bodyPr/>
                    <a:lstStyle/>
                    <a:p>
                      <a:r>
                        <a:rPr lang="en-US" sz="800">
                          <a:solidFill>
                            <a:srgbClr val="111111"/>
                          </a:solidFill>
                          <a:effectLst/>
                          <a:latin typeface="Segoe UI" panose="020B0502040204020203" pitchFamily="34" charset="0"/>
                        </a:rPr>
                        <a:t>Section</a:t>
                      </a:r>
                    </a:p>
                  </a:txBody>
                  <a:tcPr marL="2694" marR="2694" marT="2694" marB="2694" anchor="ctr">
                    <a:lnL>
                      <a:noFill/>
                    </a:lnL>
                    <a:lnR w="7620" cap="flat" cmpd="sng" algn="ctr">
                      <a:solidFill>
                        <a:srgbClr val="CCCCCC"/>
                      </a:solidFill>
                      <a:prstDash val="solid"/>
                      <a:round/>
                      <a:headEnd type="none" w="med" len="med"/>
                      <a:tailEnd type="none" w="med" len="med"/>
                    </a:lnR>
                    <a:lnT>
                      <a:noFill/>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Event</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a:noFill/>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Description</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a:noFill/>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99530158"/>
                  </a:ext>
                </a:extLst>
              </a:tr>
              <a:tr h="160003">
                <a:tc>
                  <a:txBody>
                    <a:bodyPr/>
                    <a:lstStyle/>
                    <a:p>
                      <a:r>
                        <a:rPr lang="en-US" sz="800">
                          <a:solidFill>
                            <a:srgbClr val="111111"/>
                          </a:solidFill>
                          <a:effectLst/>
                          <a:latin typeface="Segoe UI" panose="020B0502040204020203" pitchFamily="34" charset="0"/>
                        </a:rPr>
                        <a:t>HttpModule</a:t>
                      </a:r>
                    </a:p>
                  </a:txBody>
                  <a:tcPr marL="2694" marR="2694" marT="2694" marB="2694" anchor="ctr">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BeginRequest</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This event signals a new request; it is guaranteed to be raised on each request.</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345202"/>
                  </a:ext>
                </a:extLst>
              </a:tr>
              <a:tr h="284693">
                <a:tc>
                  <a:txBody>
                    <a:bodyPr/>
                    <a:lstStyle/>
                    <a:p>
                      <a:r>
                        <a:rPr lang="en-US" sz="800">
                          <a:solidFill>
                            <a:srgbClr val="111111"/>
                          </a:solidFill>
                          <a:effectLst/>
                          <a:latin typeface="Segoe UI" panose="020B0502040204020203" pitchFamily="34" charset="0"/>
                        </a:rPr>
                        <a:t>HttpModule</a:t>
                      </a:r>
                    </a:p>
                  </a:txBody>
                  <a:tcPr marL="2694" marR="2694" marT="2694" marB="2694" anchor="ctr">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AuthenticateRequest</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This event signals that ASP.NET runtime is ready to authenticate the user. Any authentication code can be injected here.</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70565049"/>
                  </a:ext>
                </a:extLst>
              </a:tr>
              <a:tr h="284693">
                <a:tc>
                  <a:txBody>
                    <a:bodyPr/>
                    <a:lstStyle/>
                    <a:p>
                      <a:r>
                        <a:rPr lang="en-US" sz="800">
                          <a:solidFill>
                            <a:srgbClr val="111111"/>
                          </a:solidFill>
                          <a:effectLst/>
                          <a:latin typeface="Segoe UI" panose="020B0502040204020203" pitchFamily="34" charset="0"/>
                        </a:rPr>
                        <a:t>HttpModule</a:t>
                      </a:r>
                    </a:p>
                  </a:txBody>
                  <a:tcPr marL="2694" marR="2694" marT="2694" marB="2694" anchor="ctr">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AuthorizeRequest</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This event signals that ASP.NET runtime is ready to authorize the user. Any authorization code can be injected here.</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78270236"/>
                  </a:ext>
                </a:extLst>
              </a:tr>
              <a:tr h="409382">
                <a:tc>
                  <a:txBody>
                    <a:bodyPr/>
                    <a:lstStyle/>
                    <a:p>
                      <a:r>
                        <a:rPr lang="en-US" sz="800">
                          <a:solidFill>
                            <a:srgbClr val="111111"/>
                          </a:solidFill>
                          <a:effectLst/>
                          <a:latin typeface="Segoe UI" panose="020B0502040204020203" pitchFamily="34" charset="0"/>
                        </a:rPr>
                        <a:t>HttpModule</a:t>
                      </a:r>
                    </a:p>
                  </a:txBody>
                  <a:tcPr marL="2694" marR="2694" marT="2694" marB="2694" anchor="ctr">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ResolveRequestCache</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In ASP.NET, we normally use outputcache directive to do caching. In this event, ASP.NET runtime determines if the page can be served from the cache rather than loading the patch from scratch. Any caching specific activity can be injected here.</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46119695"/>
                  </a:ext>
                </a:extLst>
              </a:tr>
              <a:tr h="284693">
                <a:tc>
                  <a:txBody>
                    <a:bodyPr/>
                    <a:lstStyle/>
                    <a:p>
                      <a:r>
                        <a:rPr lang="en-US" sz="800">
                          <a:solidFill>
                            <a:srgbClr val="111111"/>
                          </a:solidFill>
                          <a:effectLst/>
                          <a:latin typeface="Segoe UI" panose="020B0502040204020203" pitchFamily="34" charset="0"/>
                        </a:rPr>
                        <a:t>HttpModule</a:t>
                      </a:r>
                    </a:p>
                  </a:txBody>
                  <a:tcPr marL="2694" marR="2694" marT="2694" marB="2694" anchor="ctr">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AcquireRequestState</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This event signals that ASP.NET runtime is ready to acquire session variables. Any processing you would like to do on session variables.</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65295786"/>
                  </a:ext>
                </a:extLst>
              </a:tr>
              <a:tr h="284693">
                <a:tc>
                  <a:txBody>
                    <a:bodyPr/>
                    <a:lstStyle/>
                    <a:p>
                      <a:r>
                        <a:rPr lang="en-US" sz="800">
                          <a:solidFill>
                            <a:srgbClr val="111111"/>
                          </a:solidFill>
                          <a:effectLst/>
                          <a:latin typeface="Segoe UI" panose="020B0502040204020203" pitchFamily="34" charset="0"/>
                        </a:rPr>
                        <a:t>HttpModule</a:t>
                      </a:r>
                    </a:p>
                  </a:txBody>
                  <a:tcPr marL="2694" marR="2694" marT="2694" marB="2694" anchor="ctr">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PreRequestHandlerExecute</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This event is raised just prior to handling control to the HttpHandler. Before you want the control to be handed over to the handler any pre-processing you would like to do.</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29905171"/>
                  </a:ext>
                </a:extLst>
              </a:tr>
              <a:tr h="284693">
                <a:tc>
                  <a:txBody>
                    <a:bodyPr/>
                    <a:lstStyle/>
                    <a:p>
                      <a:r>
                        <a:rPr lang="en-US" sz="800">
                          <a:solidFill>
                            <a:srgbClr val="111111"/>
                          </a:solidFill>
                          <a:effectLst/>
                          <a:latin typeface="Segoe UI" panose="020B0502040204020203" pitchFamily="34" charset="0"/>
                        </a:rPr>
                        <a:t>HttpHandler</a:t>
                      </a:r>
                    </a:p>
                  </a:txBody>
                  <a:tcPr marL="2694" marR="2694" marT="2694" marB="2694" anchor="ctr">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ProcessRequest</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Httphandler logic is executed. In this section, we will write logic which needs to be executed as per page extensions.</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81993779"/>
                  </a:ext>
                </a:extLst>
              </a:tr>
              <a:tr h="783449">
                <a:tc>
                  <a:txBody>
                    <a:bodyPr/>
                    <a:lstStyle/>
                    <a:p>
                      <a:r>
                        <a:rPr lang="en-US" sz="800">
                          <a:solidFill>
                            <a:srgbClr val="111111"/>
                          </a:solidFill>
                          <a:effectLst/>
                          <a:latin typeface="Segoe UI" panose="020B0502040204020203" pitchFamily="34" charset="0"/>
                        </a:rPr>
                        <a:t>Page</a:t>
                      </a:r>
                    </a:p>
                  </a:txBody>
                  <a:tcPr marL="2694" marR="2694" marT="2694" marB="2694" anchor="ctr">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Init</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buFont typeface="Arial" panose="020B0604020202020204" pitchFamily="34" charset="0"/>
                        <a:buChar char="•"/>
                      </a:pPr>
                      <a:r>
                        <a:rPr lang="en-US" sz="800">
                          <a:solidFill>
                            <a:srgbClr val="111111"/>
                          </a:solidFill>
                          <a:effectLst/>
                          <a:latin typeface="Segoe UI" panose="020B0502040204020203" pitchFamily="34" charset="0"/>
                        </a:rPr>
                        <a:t>This event happens in the ASP.NET page and can be used for:Creating controls dynamically, in case you have controls to be created on runtime.</a:t>
                      </a:r>
                    </a:p>
                    <a:p>
                      <a:pPr>
                        <a:buFont typeface="Arial" panose="020B0604020202020204" pitchFamily="34" charset="0"/>
                        <a:buChar char="•"/>
                      </a:pPr>
                      <a:r>
                        <a:rPr lang="en-US" sz="800">
                          <a:solidFill>
                            <a:srgbClr val="111111"/>
                          </a:solidFill>
                          <a:effectLst/>
                          <a:latin typeface="Segoe UI" panose="020B0502040204020203" pitchFamily="34" charset="0"/>
                        </a:rPr>
                        <a:t>Any setting initialization.</a:t>
                      </a:r>
                    </a:p>
                    <a:p>
                      <a:pPr>
                        <a:buFont typeface="Arial" panose="020B0604020202020204" pitchFamily="34" charset="0"/>
                        <a:buChar char="•"/>
                      </a:pPr>
                      <a:r>
                        <a:rPr lang="en-US" sz="800">
                          <a:solidFill>
                            <a:srgbClr val="111111"/>
                          </a:solidFill>
                          <a:effectLst/>
                          <a:latin typeface="Segoe UI" panose="020B0502040204020203" pitchFamily="34" charset="0"/>
                        </a:rPr>
                        <a:t>Master pages and the settings.</a:t>
                      </a:r>
                    </a:p>
                    <a:p>
                      <a:r>
                        <a:rPr lang="en-US" sz="800">
                          <a:solidFill>
                            <a:srgbClr val="111111"/>
                          </a:solidFill>
                          <a:effectLst/>
                          <a:latin typeface="Segoe UI" panose="020B0502040204020203" pitchFamily="34" charset="0"/>
                        </a:rPr>
                        <a:t>In this section, we do not have access to viewstate, postedvalues and neither the controls are initialized.</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37568548"/>
                  </a:ext>
                </a:extLst>
              </a:tr>
              <a:tr h="284693">
                <a:tc>
                  <a:txBody>
                    <a:bodyPr/>
                    <a:lstStyle/>
                    <a:p>
                      <a:r>
                        <a:rPr lang="en-US" sz="800">
                          <a:solidFill>
                            <a:srgbClr val="111111"/>
                          </a:solidFill>
                          <a:effectLst/>
                          <a:latin typeface="Segoe UI" panose="020B0502040204020203" pitchFamily="34" charset="0"/>
                        </a:rPr>
                        <a:t>Page</a:t>
                      </a:r>
                    </a:p>
                  </a:txBody>
                  <a:tcPr marL="2694" marR="2694" marT="2694" marB="2694" anchor="ctr">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Load</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In this section, the ASP.NET controls are fully loaded and you write UI manipulation logic or any other logic over here.</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56195258"/>
                  </a:ext>
                </a:extLst>
              </a:tr>
              <a:tr h="160003">
                <a:tc>
                  <a:txBody>
                    <a:bodyPr/>
                    <a:lstStyle/>
                    <a:p>
                      <a:r>
                        <a:rPr lang="en-US" sz="800">
                          <a:solidFill>
                            <a:srgbClr val="111111"/>
                          </a:solidFill>
                          <a:effectLst/>
                          <a:latin typeface="Segoe UI" panose="020B0502040204020203" pitchFamily="34" charset="0"/>
                        </a:rPr>
                        <a:t>Page</a:t>
                      </a:r>
                    </a:p>
                  </a:txBody>
                  <a:tcPr marL="2694" marR="2694" marT="2694" marB="2694" anchor="ctr">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Validate</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If you have valuators on your page, you would like to check the same here.</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24769159"/>
                  </a:ext>
                </a:extLst>
              </a:tr>
              <a:tr h="409382">
                <a:tc>
                  <a:txBody>
                    <a:bodyPr/>
                    <a:lstStyle/>
                    <a:p>
                      <a:r>
                        <a:rPr lang="en-US" sz="800">
                          <a:solidFill>
                            <a:srgbClr val="111111"/>
                          </a:solidFill>
                          <a:effectLst/>
                          <a:latin typeface="Segoe UI" panose="020B0502040204020203" pitchFamily="34" charset="0"/>
                        </a:rPr>
                        <a:t> </a:t>
                      </a:r>
                    </a:p>
                  </a:txBody>
                  <a:tcPr marL="2694" marR="2694" marT="2694" marB="2694" anchor="ctr">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Render</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It’s now time to send the output to the browser. If you would like to make some changes to the final HTML which is going out to the browser, you can enter your HTML logic here.</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81988569"/>
                  </a:ext>
                </a:extLst>
              </a:tr>
              <a:tr h="160003">
                <a:tc>
                  <a:txBody>
                    <a:bodyPr/>
                    <a:lstStyle/>
                    <a:p>
                      <a:r>
                        <a:rPr lang="en-US" sz="800">
                          <a:solidFill>
                            <a:srgbClr val="111111"/>
                          </a:solidFill>
                          <a:effectLst/>
                          <a:latin typeface="Segoe UI" panose="020B0502040204020203" pitchFamily="34" charset="0"/>
                        </a:rPr>
                        <a:t>Page</a:t>
                      </a:r>
                    </a:p>
                  </a:txBody>
                  <a:tcPr marL="2694" marR="2694" marT="2694" marB="2694" anchor="ctr">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Unload</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Page object is unloaded from the memory.</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243121"/>
                  </a:ext>
                </a:extLst>
              </a:tr>
              <a:tr h="160003">
                <a:tc>
                  <a:txBody>
                    <a:bodyPr/>
                    <a:lstStyle/>
                    <a:p>
                      <a:r>
                        <a:rPr lang="en-US" sz="800">
                          <a:solidFill>
                            <a:srgbClr val="111111"/>
                          </a:solidFill>
                          <a:effectLst/>
                          <a:latin typeface="Segoe UI" panose="020B0502040204020203" pitchFamily="34" charset="0"/>
                        </a:rPr>
                        <a:t>HttpModule</a:t>
                      </a:r>
                    </a:p>
                  </a:txBody>
                  <a:tcPr marL="2694" marR="2694" marT="2694" marB="2694" anchor="ctr">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PostRequestHandlerExecute</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Any logic you would like to inject after the handlers are executed.</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47553592"/>
                  </a:ext>
                </a:extLst>
              </a:tr>
              <a:tr h="160003">
                <a:tc>
                  <a:txBody>
                    <a:bodyPr/>
                    <a:lstStyle/>
                    <a:p>
                      <a:r>
                        <a:rPr lang="en-US" sz="800">
                          <a:solidFill>
                            <a:srgbClr val="111111"/>
                          </a:solidFill>
                          <a:effectLst/>
                          <a:latin typeface="Segoe UI" panose="020B0502040204020203" pitchFamily="34" charset="0"/>
                        </a:rPr>
                        <a:t>HttpModule</a:t>
                      </a:r>
                    </a:p>
                  </a:txBody>
                  <a:tcPr marL="2694" marR="2694" marT="2694" marB="2694" anchor="ctr">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ReleaserequestState</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If you would like to save update some state variables like session variables.</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68765680"/>
                  </a:ext>
                </a:extLst>
              </a:tr>
              <a:tr h="160003">
                <a:tc>
                  <a:txBody>
                    <a:bodyPr/>
                    <a:lstStyle/>
                    <a:p>
                      <a:r>
                        <a:rPr lang="en-US" sz="800">
                          <a:solidFill>
                            <a:srgbClr val="111111"/>
                          </a:solidFill>
                          <a:effectLst/>
                          <a:latin typeface="Segoe UI" panose="020B0502040204020203" pitchFamily="34" charset="0"/>
                        </a:rPr>
                        <a:t>HttpModule</a:t>
                      </a:r>
                    </a:p>
                  </a:txBody>
                  <a:tcPr marL="2694" marR="2694" marT="2694" marB="2694" anchor="ctr">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UpdateRequestCache</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Before you end, if you want to update your cache.</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60441051"/>
                  </a:ext>
                </a:extLst>
              </a:tr>
              <a:tr h="160003">
                <a:tc>
                  <a:txBody>
                    <a:bodyPr/>
                    <a:lstStyle/>
                    <a:p>
                      <a:r>
                        <a:rPr lang="en-US" sz="800">
                          <a:solidFill>
                            <a:srgbClr val="111111"/>
                          </a:solidFill>
                          <a:effectLst/>
                          <a:latin typeface="Segoe UI" panose="020B0502040204020203" pitchFamily="34" charset="0"/>
                        </a:rPr>
                        <a:t>HttpModule</a:t>
                      </a:r>
                    </a:p>
                  </a:txBody>
                  <a:tcPr marL="2694" marR="2694" marT="2694" marB="2694" anchor="ctr">
                    <a:lnL>
                      <a:noFill/>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a:solidFill>
                            <a:srgbClr val="111111"/>
                          </a:solidFill>
                          <a:effectLst/>
                          <a:latin typeface="Segoe UI" panose="020B0502040204020203" pitchFamily="34" charset="0"/>
                        </a:rPr>
                        <a:t>EndRequest</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r>
                        <a:rPr lang="en-US" sz="800" dirty="0">
                          <a:solidFill>
                            <a:srgbClr val="111111"/>
                          </a:solidFill>
                          <a:effectLst/>
                          <a:latin typeface="Segoe UI" panose="020B0502040204020203" pitchFamily="34" charset="0"/>
                        </a:rPr>
                        <a:t>This is the last stage before your output is sent to the client browser.</a:t>
                      </a:r>
                    </a:p>
                  </a:txBody>
                  <a:tcPr marL="2694" marR="2694" marT="2694" marB="269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41477751"/>
                  </a:ext>
                </a:extLst>
              </a:tr>
            </a:tbl>
          </a:graphicData>
        </a:graphic>
      </p:graphicFrame>
    </p:spTree>
    <p:extLst>
      <p:ext uri="{BB962C8B-B14F-4D97-AF65-F5344CB8AC3E}">
        <p14:creationId xmlns:p14="http://schemas.microsoft.com/office/powerpoint/2010/main" val="33634522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1399</Words>
  <Application>Microsoft Office PowerPoint</Application>
  <PresentationFormat>Widescreen</PresentationFormat>
  <Paragraphs>101</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Segoe UI</vt:lpstr>
      <vt:lpstr>Trebuchet MS</vt:lpstr>
      <vt:lpstr>Wingdings 3</vt:lpstr>
      <vt:lpstr>Facet</vt:lpstr>
      <vt:lpstr>ASP.NET - Life Cycle</vt:lpstr>
      <vt:lpstr>Introduction</vt:lpstr>
      <vt:lpstr>The Two Step Process</vt:lpstr>
      <vt:lpstr>Creation of ASP.NET Environment</vt:lpstr>
      <vt:lpstr>Detailed Steps</vt:lpstr>
      <vt:lpstr>Process Request using MHPM Events Fired</vt:lpstr>
      <vt:lpstr>More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 Life Cycle</dc:title>
  <dc:creator>Durr-e-Shahwar</dc:creator>
  <cp:lastModifiedBy>Durr-e-Shahwar</cp:lastModifiedBy>
  <cp:revision>6</cp:revision>
  <dcterms:created xsi:type="dcterms:W3CDTF">2018-10-08T05:35:59Z</dcterms:created>
  <dcterms:modified xsi:type="dcterms:W3CDTF">2019-01-11T05:06:56Z</dcterms:modified>
</cp:coreProperties>
</file>