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0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33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8BED-0585-4A68-A429-8DE9E8E26CFF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C2AD0F-3427-4808-8DAF-76DA3FFB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715E7-861C-4BCF-B312-D8788609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4CFA9-9060-495C-B614-30102D6EE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By ADEEM ALI ANWAR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28B-93BE-494A-BD85-A5293291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 Elements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07DC6-106D-4488-80A3-972870F6B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53" y="2160588"/>
            <a:ext cx="68915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4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73A0-1F05-4C60-A950-0118FB8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Input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924BF-41A3-4612-B1F9-04F7ED4C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75" y="2160588"/>
            <a:ext cx="680228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2EDBAB5-C3B0-4FC7-83C0-EB8E3F3407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/>
          <a:p>
            <a:r>
              <a:rPr lang="en-US" altLang="en-US"/>
              <a:t>Farooq Ahmed, FAST-NU, Lahore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CD8FCBC0-E05E-405D-BDDE-661C22B5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568325"/>
            <a:ext cx="6967538" cy="213836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&lt;html&gt;</a:t>
            </a:r>
          </a:p>
          <a:p>
            <a:r>
              <a:rPr lang="en-US" altLang="en-US" dirty="0"/>
              <a:t>  &lt;body&gt;</a:t>
            </a:r>
          </a:p>
          <a:p>
            <a:r>
              <a:rPr lang="en-US" altLang="en-US" dirty="0"/>
              <a:t>	&lt;form method="GET" action="http://www.google.com/search"&gt;</a:t>
            </a:r>
          </a:p>
          <a:p>
            <a:r>
              <a:rPr lang="en-US" altLang="en-US" dirty="0"/>
              <a:t>		&lt;input type="text" name="q" /&gt;</a:t>
            </a:r>
          </a:p>
          <a:p>
            <a:r>
              <a:rPr lang="en-US" altLang="en-US" dirty="0"/>
              <a:t>		&lt;input type="submit" value="Google Search" /&gt;</a:t>
            </a:r>
          </a:p>
          <a:p>
            <a:r>
              <a:rPr lang="en-US" altLang="en-US" dirty="0"/>
              <a:t>	&lt;/form&gt;</a:t>
            </a:r>
          </a:p>
          <a:p>
            <a:r>
              <a:rPr lang="en-US" altLang="en-US" dirty="0"/>
              <a:t>  &lt;/body&gt;</a:t>
            </a:r>
          </a:p>
          <a:p>
            <a:r>
              <a:rPr lang="en-US" altLang="en-US" dirty="0"/>
              <a:t>&lt;/html&gt;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2182A1-670A-4DE5-A904-8D9A4BEA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01"/>
          <a:stretch>
            <a:fillRect/>
          </a:stretch>
        </p:blipFill>
        <p:spPr bwMode="auto">
          <a:xfrm>
            <a:off x="511175" y="3332163"/>
            <a:ext cx="9366250" cy="32543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4701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AutoShape 3">
            <a:extLst>
              <a:ext uri="{FF2B5EF4-FFF2-40B4-BE49-F238E27FC236}">
                <a16:creationId xmlns:a16="http://schemas.microsoft.com/office/drawing/2014/main" id="{EDC4B9FB-C70F-4A40-A628-238ECC856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546" y="342839"/>
            <a:ext cx="2971800" cy="457200"/>
          </a:xfrm>
          <a:prstGeom prst="wedgeRoundRectCallout">
            <a:avLst>
              <a:gd name="adj1" fmla="val -67199"/>
              <a:gd name="adj2" fmla="val 151648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URL for form submission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8005894-6E0D-44B6-A524-EFADD2E8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84138"/>
            <a:ext cx="2971800" cy="457200"/>
          </a:xfrm>
          <a:prstGeom prst="wedgeRoundRectCallout">
            <a:avLst>
              <a:gd name="adj1" fmla="val -5245"/>
              <a:gd name="adj2" fmla="val 176907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Request method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22E2FBE-C026-4B4D-B1D1-6E6448AC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466182"/>
            <a:ext cx="5443537" cy="457200"/>
          </a:xfrm>
          <a:prstGeom prst="wedgeRoundRectCallout">
            <a:avLst>
              <a:gd name="adj1" fmla="val -39356"/>
              <a:gd name="adj2" fmla="val -139926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Represents a button that will submit form on click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28AB3D7F-6ABB-44AA-8DE8-70DECA4E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7" y="1619921"/>
            <a:ext cx="1644650" cy="457200"/>
          </a:xfrm>
          <a:prstGeom prst="wedgeRoundRectCallout">
            <a:avLst>
              <a:gd name="adj1" fmla="val 126245"/>
              <a:gd name="adj2" fmla="val -54875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Text field</a:t>
            </a:r>
          </a:p>
        </p:txBody>
      </p:sp>
    </p:spTree>
    <p:extLst>
      <p:ext uri="{BB962C8B-B14F-4D97-AF65-F5344CB8AC3E}">
        <p14:creationId xmlns:p14="http://schemas.microsoft.com/office/powerpoint/2010/main" val="183208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086C1E-403D-4DE5-B23A-E902799D4A3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/>
          <a:p>
            <a:r>
              <a:rPr lang="en-US" altLang="en-US"/>
              <a:t>Farooq Ahmed, FAST-NU, Lahore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A2AD827-0137-4F64-A6CE-AD8D1F1F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9"/>
          <a:stretch>
            <a:fillRect/>
          </a:stretch>
        </p:blipFill>
        <p:spPr bwMode="auto">
          <a:xfrm>
            <a:off x="546100" y="1100138"/>
            <a:ext cx="9137650" cy="50831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5669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77B92E5B-1D16-4419-9A8C-FFF23A51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4800600" cy="457200"/>
          </a:xfrm>
          <a:prstGeom prst="wedgeRoundRectCallout">
            <a:avLst>
              <a:gd name="adj1" fmla="val 5606"/>
              <a:gd name="adj2" fmla="val 275727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Form parameters are shown in browser bar</a:t>
            </a:r>
          </a:p>
        </p:txBody>
      </p:sp>
    </p:spTree>
    <p:extLst>
      <p:ext uri="{BB962C8B-B14F-4D97-AF65-F5344CB8AC3E}">
        <p14:creationId xmlns:p14="http://schemas.microsoft.com/office/powerpoint/2010/main" val="202334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6D474B8-4555-4378-A476-62C96B3CAEA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/>
          <a:p>
            <a:r>
              <a:rPr lang="en-US" altLang="en-US"/>
              <a:t>Farooq Ahmed, FAST-NU, Lahore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0FA31C08-B851-4B31-8997-536FB114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188" y="627063"/>
            <a:ext cx="7486650" cy="239395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/>
              <a:t>&lt;html&gt;</a:t>
            </a:r>
          </a:p>
          <a:p>
            <a:r>
              <a:rPr lang="en-US" altLang="en-US"/>
              <a:t>&lt;body&gt;</a:t>
            </a:r>
          </a:p>
          <a:p>
            <a:r>
              <a:rPr lang="en-US" altLang="en-US"/>
              <a:t>	&lt;form method="POST" action="http://slate.nu.edu.pk/portal/xlogin"&gt;</a:t>
            </a:r>
          </a:p>
          <a:p>
            <a:r>
              <a:rPr lang="en-US" altLang="en-US"/>
              <a:t>		User &lt;input type="text" name="eid" /&gt;</a:t>
            </a:r>
          </a:p>
          <a:p>
            <a:r>
              <a:rPr lang="en-US" altLang="en-US"/>
              <a:t>		Password &lt;input type="password" name="pw" /&gt;</a:t>
            </a:r>
          </a:p>
          <a:p>
            <a:r>
              <a:rPr lang="en-US" altLang="en-US"/>
              <a:t>		&lt;input type="submit" value="login"&gt;</a:t>
            </a:r>
          </a:p>
          <a:p>
            <a:r>
              <a:rPr lang="en-US" altLang="en-US"/>
              <a:t>	&lt;/form&gt;</a:t>
            </a:r>
          </a:p>
          <a:p>
            <a:r>
              <a:rPr lang="en-US" altLang="en-US"/>
              <a:t>&lt;/body&gt;</a:t>
            </a:r>
          </a:p>
          <a:p>
            <a:r>
              <a:rPr lang="en-US" altLang="en-US"/>
              <a:t>&lt;/html&gt;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482DAFA-85F2-4C3B-9AAD-6F8B11F8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338" y="301381"/>
            <a:ext cx="2971800" cy="457200"/>
          </a:xfrm>
          <a:prstGeom prst="wedgeRoundRectCallout">
            <a:avLst>
              <a:gd name="adj1" fmla="val -67199"/>
              <a:gd name="adj2" fmla="val 151648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URL for form submission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CFB946C-186D-4776-ADCE-3EF876E63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713" y="169863"/>
            <a:ext cx="2971800" cy="457200"/>
          </a:xfrm>
          <a:prstGeom prst="wedgeRoundRectCallout">
            <a:avLst>
              <a:gd name="adj1" fmla="val -5245"/>
              <a:gd name="adj2" fmla="val 176907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Request method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C89C01C-5FD7-4E2F-8A3C-ABE2BE46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015" y="2459832"/>
            <a:ext cx="2286000" cy="457200"/>
          </a:xfrm>
          <a:prstGeom prst="wedgeRoundRectCallout">
            <a:avLst>
              <a:gd name="adj1" fmla="val -93139"/>
              <a:gd name="adj2" fmla="val -158495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Password field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54B54ED-8AAE-4FD4-8BA9-A24523EC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665288"/>
            <a:ext cx="1644650" cy="457200"/>
          </a:xfrm>
          <a:prstGeom prst="wedgeRoundRectCallout">
            <a:avLst>
              <a:gd name="adj1" fmla="val 129769"/>
              <a:gd name="adj2" fmla="val -44259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Text field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0FEA702-31E7-4DF2-A2A1-C0810FD1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01"/>
          <a:stretch>
            <a:fillRect/>
          </a:stretch>
        </p:blipFill>
        <p:spPr bwMode="auto">
          <a:xfrm>
            <a:off x="258763" y="3403600"/>
            <a:ext cx="9594850" cy="32543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4701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27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1A80BDA-9310-4BE6-BA4A-638950404E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/>
          <a:p>
            <a:r>
              <a:rPr lang="en-US" altLang="en-US"/>
              <a:t>Farooq Ahmed, FAST-NU, Lahore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8897A5F-1547-4793-B8BC-FAD12124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27113"/>
            <a:ext cx="9594850" cy="59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54EE2213-50D8-4491-9B35-40E97A12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2971800" cy="457200"/>
          </a:xfrm>
          <a:prstGeom prst="wedgeRoundRectCallout">
            <a:avLst>
              <a:gd name="adj1" fmla="val -38847"/>
              <a:gd name="adj2" fmla="val 275648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/>
              <a:t>Form parameters not shown</a:t>
            </a:r>
          </a:p>
        </p:txBody>
      </p:sp>
    </p:spTree>
    <p:extLst>
      <p:ext uri="{BB962C8B-B14F-4D97-AF65-F5344CB8AC3E}">
        <p14:creationId xmlns:p14="http://schemas.microsoft.com/office/powerpoint/2010/main" val="293800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E095-3A26-4489-9072-EA2F0F17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vs POST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EBFF-C19B-41B2-968F-13671E73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91381" cy="3880773"/>
          </a:xfrm>
        </p:spPr>
        <p:txBody>
          <a:bodyPr/>
          <a:lstStyle/>
          <a:p>
            <a:r>
              <a:rPr lang="en-US" altLang="en-US" dirty="0"/>
              <a:t>GET requests can be cached</a:t>
            </a:r>
          </a:p>
          <a:p>
            <a:r>
              <a:rPr lang="en-US" altLang="en-US" dirty="0"/>
              <a:t>GET requests remain in the browser history</a:t>
            </a:r>
          </a:p>
          <a:p>
            <a:r>
              <a:rPr lang="en-US" altLang="en-US" dirty="0"/>
              <a:t>GET requests can be bookmarked</a:t>
            </a:r>
          </a:p>
          <a:p>
            <a:r>
              <a:rPr lang="en-US" altLang="en-US" dirty="0"/>
              <a:t>GET requests have length restrictions</a:t>
            </a:r>
          </a:p>
          <a:p>
            <a:r>
              <a:rPr lang="en-US" altLang="en-US" dirty="0"/>
              <a:t>GET requests are to retrieve data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02C21A-0FC7-46F5-938C-58CA9CACD430}"/>
              </a:ext>
            </a:extLst>
          </p:cNvPr>
          <p:cNvSpPr txBox="1">
            <a:spLocks/>
          </p:cNvSpPr>
          <p:nvPr/>
        </p:nvSpPr>
        <p:spPr>
          <a:xfrm>
            <a:off x="4975668" y="2160588"/>
            <a:ext cx="399138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 requests are never cached</a:t>
            </a:r>
          </a:p>
          <a:p>
            <a:r>
              <a:rPr lang="en-US" dirty="0"/>
              <a:t>POST requests do not remain in the browser history</a:t>
            </a:r>
          </a:p>
          <a:p>
            <a:r>
              <a:rPr lang="en-US" dirty="0"/>
              <a:t>POST requests cannot be bookmarked</a:t>
            </a:r>
          </a:p>
          <a:p>
            <a:r>
              <a:rPr lang="en-US" dirty="0"/>
              <a:t>POST requests have no restrictions on data length</a:t>
            </a:r>
          </a:p>
          <a:p>
            <a:r>
              <a:rPr lang="en-US" dirty="0"/>
              <a:t>POST requests should be used to transmit data</a:t>
            </a:r>
          </a:p>
        </p:txBody>
      </p:sp>
    </p:spTree>
    <p:extLst>
      <p:ext uri="{BB962C8B-B14F-4D97-AF65-F5344CB8AC3E}">
        <p14:creationId xmlns:p14="http://schemas.microsoft.com/office/powerpoint/2010/main" val="97678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0F1-F6E1-430E-BCBD-4F707E13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(Hyper Text Markup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CFCF-455F-44DF-8226-C8FBCB13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markup language</a:t>
            </a:r>
          </a:p>
          <a:p>
            <a:pPr lvl="1"/>
            <a:r>
              <a:rPr lang="en-US" altLang="en-US" dirty="0"/>
              <a:t>Annotates text to add value</a:t>
            </a:r>
          </a:p>
          <a:p>
            <a:pPr lvl="1"/>
            <a:r>
              <a:rPr lang="en-US" altLang="en-US" dirty="0"/>
              <a:t>Uses defined tags with defined semantics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4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85E6-964E-4EF4-9C29-B5D3DFB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Document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F525-FC4D-42E5-AC88-E43362A0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Document comprises of elements</a:t>
            </a:r>
          </a:p>
          <a:p>
            <a:r>
              <a:rPr lang="en-US" dirty="0"/>
              <a:t>An element contains other elements</a:t>
            </a:r>
          </a:p>
          <a:p>
            <a:r>
              <a:rPr lang="en-US" dirty="0"/>
              <a:t>Everything is contained in HTML element</a:t>
            </a:r>
          </a:p>
          <a:p>
            <a:r>
              <a:rPr lang="en-US" dirty="0"/>
              <a:t>HTML element contains:</a:t>
            </a:r>
          </a:p>
          <a:p>
            <a:pPr lvl="1"/>
            <a:r>
              <a:rPr lang="en-US" dirty="0"/>
              <a:t>HEAD element: contains meta-information</a:t>
            </a:r>
          </a:p>
          <a:p>
            <a:pPr lvl="1"/>
            <a:r>
              <a:rPr lang="en-US" dirty="0"/>
              <a:t>BODY element: contains the actual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B012-8737-4587-BD8C-218EB6A3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C208-EAE1-4C75-9BAB-4422427F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Element comprises of:</a:t>
            </a:r>
          </a:p>
          <a:p>
            <a:pPr lvl="1"/>
            <a:r>
              <a:rPr lang="en-US" altLang="en-US" dirty="0"/>
              <a:t>Start Tag</a:t>
            </a:r>
          </a:p>
          <a:p>
            <a:pPr lvl="1"/>
            <a:r>
              <a:rPr lang="en-US" altLang="en-US" dirty="0"/>
              <a:t>End Tag</a:t>
            </a:r>
          </a:p>
          <a:p>
            <a:pPr lvl="1"/>
            <a:r>
              <a:rPr lang="en-US" altLang="en-US" dirty="0"/>
              <a:t>Attributes and values</a:t>
            </a:r>
          </a:p>
          <a:p>
            <a:pPr lvl="1"/>
            <a:r>
              <a:rPr lang="en-US" altLang="en-US" dirty="0"/>
              <a:t>Content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&lt;tag attr1=”value1” attr2=”value2” ...&gt; content... &lt;/tag&gt;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&lt;tag attr1=”value1” attr2=”value2” … /&gt;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AB0-6E99-49F7-B5EE-48D5BBA3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Elements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3FEC88-3B4F-4DDB-B7B8-546DC2B70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613" y="2284541"/>
            <a:ext cx="7882811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F49A-56E2-453C-A038-0ADB2C8F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D3E41605-0D2A-41B7-802D-43336C29E3B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>
            <a:normAutofit fontScale="92500" lnSpcReduction="2000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Muhammad Iqbal</a:t>
            </a:r>
          </a:p>
          <a:p>
            <a:pPr marL="0" indent="0">
              <a:buNone/>
            </a:pPr>
            <a:r>
              <a:rPr lang="en-US" altLang="en-US" dirty="0"/>
              <a:t>Sir Muhammad Iqbal (November 9, 1877 – April 21, 1938), also known as Allama Iqbal, was a philosopher, poet and politician[1] in British India who is widely regarded as having inspired the Pakistan Movement. He is considered one of the most important figures in Urdu literature,[2] with literary work in both the Urdu and Persian languages.[1][2]</a:t>
            </a:r>
          </a:p>
          <a:p>
            <a:pPr marL="0" indent="0">
              <a:buNone/>
            </a:pPr>
            <a:r>
              <a:rPr lang="en-US" altLang="en-US" dirty="0"/>
              <a:t>Iqbal is admired as a prominent classical poet by Pakistani, Indian, Iranian, and other international scholars of literature.[3][4] Though Iqbal is best known as an eminent poet, he is also a highly acclaimed "Muslim philosophical thinker of modern times".[1][4] His first poetry book, Asrar-e-</a:t>
            </a:r>
            <a:r>
              <a:rPr lang="en-US" altLang="en-US" dirty="0" err="1"/>
              <a:t>Khudi</a:t>
            </a:r>
            <a:r>
              <a:rPr lang="en-US" altLang="en-US" dirty="0"/>
              <a:t>, appeared in the Persian language in 1915, and other books of poetry include </a:t>
            </a:r>
            <a:r>
              <a:rPr lang="en-US" altLang="en-US" dirty="0" err="1"/>
              <a:t>Rumuz-i-Bekhudi</a:t>
            </a:r>
            <a:r>
              <a:rPr lang="en-US" altLang="en-US" dirty="0"/>
              <a:t>, Payam-</a:t>
            </a:r>
            <a:r>
              <a:rPr lang="en-US" altLang="en-US" dirty="0" err="1"/>
              <a:t>i</a:t>
            </a:r>
            <a:r>
              <a:rPr lang="en-US" altLang="en-US" dirty="0"/>
              <a:t>-</a:t>
            </a:r>
            <a:r>
              <a:rPr lang="en-US" altLang="en-US" dirty="0" err="1"/>
              <a:t>Mashriq</a:t>
            </a:r>
            <a:r>
              <a:rPr lang="en-US" altLang="en-US" dirty="0"/>
              <a:t> and </a:t>
            </a:r>
            <a:r>
              <a:rPr lang="en-US" altLang="en-US" dirty="0" err="1"/>
              <a:t>Zabur</a:t>
            </a:r>
            <a:r>
              <a:rPr lang="en-US" altLang="en-US" dirty="0"/>
              <a:t>-</a:t>
            </a:r>
            <a:r>
              <a:rPr lang="en-US" altLang="en-US" dirty="0" err="1"/>
              <a:t>i</a:t>
            </a:r>
            <a:r>
              <a:rPr lang="en-US" altLang="en-US" dirty="0"/>
              <a:t>-Ajam. Amongst these his best known Urdu works are Bang-</a:t>
            </a:r>
            <a:r>
              <a:rPr lang="en-US" altLang="en-US" dirty="0" err="1"/>
              <a:t>i</a:t>
            </a:r>
            <a:r>
              <a:rPr lang="en-US" altLang="en-US" dirty="0"/>
              <a:t>-Dara, Bal-</a:t>
            </a:r>
            <a:r>
              <a:rPr lang="en-US" altLang="en-US" dirty="0" err="1"/>
              <a:t>i</a:t>
            </a:r>
            <a:r>
              <a:rPr lang="en-US" altLang="en-US" dirty="0"/>
              <a:t>-Jibril, </a:t>
            </a:r>
            <a:r>
              <a:rPr lang="en-US" altLang="en-US" dirty="0" err="1"/>
              <a:t>Zarb-i</a:t>
            </a:r>
            <a:r>
              <a:rPr lang="en-US" altLang="en-US" dirty="0"/>
              <a:t> </a:t>
            </a:r>
            <a:r>
              <a:rPr lang="en-US" altLang="en-US" dirty="0" err="1"/>
              <a:t>Kalim</a:t>
            </a:r>
            <a:r>
              <a:rPr lang="en-US" altLang="en-US" dirty="0"/>
              <a:t> and a part of </a:t>
            </a:r>
            <a:r>
              <a:rPr lang="en-US" altLang="en-US" dirty="0" err="1"/>
              <a:t>Armughan</a:t>
            </a:r>
            <a:r>
              <a:rPr lang="en-US" altLang="en-US" dirty="0"/>
              <a:t>-e-Hijaz.[5] In Iran and Afghanistan, he is famous as Iqbal-e Lahore (Iqbal of Lahore), and he is most appreciated for his Persian work.[6] Along with his Urdu and Persian poetry, his various Urdu and English lectures and letters have been very influential in cultural, social, religious and political disputes over the years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195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6018-DA4D-4F04-9A56-710A50D2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59A-F2D2-46E1-AAC9-4B48D37D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AC62F05-0E0A-4E79-886B-F3998367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95313"/>
            <a:ext cx="982345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FFEF-DECE-4907-BF74-83FB32E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95" y="857668"/>
            <a:ext cx="8596668" cy="54317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b="1" dirty="0"/>
              <a:t>&lt;html&gt;</a:t>
            </a:r>
          </a:p>
          <a:p>
            <a:pPr marL="0" indent="0">
              <a:buNone/>
            </a:pPr>
            <a:r>
              <a:rPr lang="en-US" altLang="en-US" b="1" dirty="0"/>
              <a:t>&lt;body&gt;</a:t>
            </a:r>
          </a:p>
          <a:p>
            <a:pPr marL="0" indent="0">
              <a:buNone/>
            </a:pPr>
            <a:r>
              <a:rPr lang="en-US" altLang="en-US" b="1" dirty="0"/>
              <a:t>&lt;h1&gt;</a:t>
            </a:r>
            <a:r>
              <a:rPr lang="en-US" altLang="en-US" dirty="0"/>
              <a:t>Muhammad Iqbal</a:t>
            </a:r>
            <a:r>
              <a:rPr lang="en-US" altLang="en-US" b="1" dirty="0"/>
              <a:t>&lt;/h1&gt;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&lt;p&gt;</a:t>
            </a:r>
          </a:p>
          <a:p>
            <a:pPr marL="0" indent="0">
              <a:buNone/>
            </a:pPr>
            <a:r>
              <a:rPr lang="en-US" altLang="en-US" dirty="0"/>
              <a:t>Sir Muhammad Iqbal (November 9, 1877 - April 21, 1938), also known as Allama Iqbal, was a philosopher, poet and politician[1] in British India who is widely regarded as having inspired the Pakistan Movement. He is considered one of the most important figures in Urdu literature,[2] with literary work in both the Urdu and Persian languages.[1][2]</a:t>
            </a:r>
          </a:p>
          <a:p>
            <a:pPr marL="0" indent="0">
              <a:buNone/>
            </a:pPr>
            <a:r>
              <a:rPr lang="en-US" altLang="en-US" b="1" dirty="0"/>
              <a:t>&lt;/p&gt;</a:t>
            </a:r>
          </a:p>
          <a:p>
            <a:pPr marL="0" indent="0">
              <a:buNone/>
            </a:pPr>
            <a:r>
              <a:rPr lang="en-US" altLang="en-US" b="1" dirty="0"/>
              <a:t>&lt;p&gt;</a:t>
            </a:r>
          </a:p>
          <a:p>
            <a:pPr marL="0" indent="0">
              <a:buNone/>
            </a:pPr>
            <a:r>
              <a:rPr lang="en-US" altLang="en-US" dirty="0"/>
              <a:t>Iqbal is admired as a prominent classical poet by Pakistani, Indian, Iranian, and other international scholars of literature.[3][4] Though Iqbal is best known as an eminent poet, he is also a highly acclaimed "Muslim philosophical thinker of modern times".[1][4] His first poetry book, Asrar-e-</a:t>
            </a:r>
            <a:r>
              <a:rPr lang="en-US" altLang="en-US" dirty="0" err="1"/>
              <a:t>Khudi</a:t>
            </a:r>
            <a:r>
              <a:rPr lang="en-US" altLang="en-US" dirty="0"/>
              <a:t>, appeared in the Persian language in 1915, and other books of poetry include </a:t>
            </a:r>
            <a:r>
              <a:rPr lang="en-US" altLang="en-US" dirty="0" err="1"/>
              <a:t>Rumuz-i-Bekhudi</a:t>
            </a:r>
            <a:r>
              <a:rPr lang="en-US" altLang="en-US" dirty="0"/>
              <a:t>, Payam-</a:t>
            </a:r>
            <a:r>
              <a:rPr lang="en-US" altLang="en-US" dirty="0" err="1"/>
              <a:t>i</a:t>
            </a:r>
            <a:r>
              <a:rPr lang="en-US" altLang="en-US" dirty="0"/>
              <a:t>-</a:t>
            </a:r>
            <a:r>
              <a:rPr lang="en-US" altLang="en-US" dirty="0" err="1"/>
              <a:t>Mashriq</a:t>
            </a:r>
            <a:r>
              <a:rPr lang="en-US" altLang="en-US" dirty="0"/>
              <a:t> and </a:t>
            </a:r>
            <a:r>
              <a:rPr lang="en-US" altLang="en-US" dirty="0" err="1"/>
              <a:t>Zabur</a:t>
            </a:r>
            <a:r>
              <a:rPr lang="en-US" altLang="en-US" dirty="0"/>
              <a:t>-</a:t>
            </a:r>
            <a:r>
              <a:rPr lang="en-US" altLang="en-US" dirty="0" err="1"/>
              <a:t>i</a:t>
            </a:r>
            <a:r>
              <a:rPr lang="en-US" altLang="en-US" dirty="0"/>
              <a:t>-Ajam. Amongst these his best known Urdu works are Bang-</a:t>
            </a:r>
            <a:r>
              <a:rPr lang="en-US" altLang="en-US" dirty="0" err="1"/>
              <a:t>i</a:t>
            </a:r>
            <a:r>
              <a:rPr lang="en-US" altLang="en-US" dirty="0"/>
              <a:t>-Dara, Bal-</a:t>
            </a:r>
            <a:r>
              <a:rPr lang="en-US" altLang="en-US" dirty="0" err="1"/>
              <a:t>i</a:t>
            </a:r>
            <a:r>
              <a:rPr lang="en-US" altLang="en-US" dirty="0"/>
              <a:t>-Jibril, </a:t>
            </a:r>
            <a:r>
              <a:rPr lang="en-US" altLang="en-US" dirty="0" err="1"/>
              <a:t>Zarb-i</a:t>
            </a:r>
            <a:r>
              <a:rPr lang="en-US" altLang="en-US" dirty="0"/>
              <a:t> </a:t>
            </a:r>
            <a:r>
              <a:rPr lang="en-US" altLang="en-US" dirty="0" err="1"/>
              <a:t>Kalim</a:t>
            </a:r>
            <a:r>
              <a:rPr lang="en-US" altLang="en-US" dirty="0"/>
              <a:t> and a part of </a:t>
            </a:r>
            <a:r>
              <a:rPr lang="en-US" altLang="en-US" dirty="0" err="1"/>
              <a:t>Armughan</a:t>
            </a:r>
            <a:r>
              <a:rPr lang="en-US" altLang="en-US" dirty="0"/>
              <a:t>-e-Hijaz.[5] In Iran and Afghanistan, he is famous as Iqbal-e-Lahori (Iqbal of Lahore), and he is most appreciated for his Persian work.[6] Along with his Urdu and Persian poetry, his various Urdu and English lectures and letters have been very influential in cultural, social, religious and political disputes over the years</a:t>
            </a:r>
          </a:p>
          <a:p>
            <a:pPr marL="0" indent="0">
              <a:buNone/>
            </a:pPr>
            <a:r>
              <a:rPr lang="en-US" altLang="en-US" b="1" dirty="0"/>
              <a:t>&lt;/p&gt;</a:t>
            </a:r>
          </a:p>
          <a:p>
            <a:pPr marL="0" indent="0">
              <a:buNone/>
            </a:pPr>
            <a:r>
              <a:rPr lang="en-US" altLang="en-US" b="1" dirty="0"/>
              <a:t>&lt;p&gt;</a:t>
            </a:r>
            <a:r>
              <a:rPr lang="en-US" altLang="en-US" dirty="0"/>
              <a:t>...</a:t>
            </a:r>
            <a:r>
              <a:rPr lang="en-US" altLang="en-US" b="1" dirty="0"/>
              <a:t>&lt;/p&gt;</a:t>
            </a:r>
          </a:p>
          <a:p>
            <a:pPr marL="0" indent="0">
              <a:buNone/>
            </a:pPr>
            <a:r>
              <a:rPr lang="en-US" altLang="en-US" b="1" dirty="0"/>
              <a:t>&lt;/body&gt;</a:t>
            </a:r>
          </a:p>
          <a:p>
            <a:pPr marL="0" indent="0">
              <a:buNone/>
            </a:pPr>
            <a:r>
              <a:rPr lang="en-US" altLang="en-US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1786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84D3-51C3-4A7A-90BF-6947B07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3777-1295-4CCE-A94F-B3529B38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705E34A-9B9C-4A7B-9FC4-FBC8330F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1825"/>
            <a:ext cx="9823450" cy="59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146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762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HTML</vt:lpstr>
      <vt:lpstr>HTML (Hyper Text Markup Language)</vt:lpstr>
      <vt:lpstr>Document Structure</vt:lpstr>
      <vt:lpstr>Element Structure</vt:lpstr>
      <vt:lpstr>Basic Elements</vt:lpstr>
      <vt:lpstr>PowerPoint Presentation</vt:lpstr>
      <vt:lpstr>PowerPoint Presentation</vt:lpstr>
      <vt:lpstr>PowerPoint Presentation</vt:lpstr>
      <vt:lpstr>PowerPoint Presentation</vt:lpstr>
      <vt:lpstr>Form Elements</vt:lpstr>
      <vt:lpstr>Types of Input</vt:lpstr>
      <vt:lpstr>PowerPoint Presentation</vt:lpstr>
      <vt:lpstr>PowerPoint Presentation</vt:lpstr>
      <vt:lpstr>PowerPoint Presentation</vt:lpstr>
      <vt:lpstr>PowerPoint Presentation</vt:lpstr>
      <vt:lpstr>GET vs POST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Durr-e-Shahwar</dc:creator>
  <cp:lastModifiedBy>Durr-e-Shahwar</cp:lastModifiedBy>
  <cp:revision>5</cp:revision>
  <dcterms:created xsi:type="dcterms:W3CDTF">2018-09-07T13:00:41Z</dcterms:created>
  <dcterms:modified xsi:type="dcterms:W3CDTF">2019-01-11T05:05:45Z</dcterms:modified>
</cp:coreProperties>
</file>