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6" r:id="rId6"/>
    <p:sldId id="264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A69C-9C22-4147-8B34-14202C22971E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84D-F9C1-4CEC-85F9-F2C7C4A4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6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A69C-9C22-4147-8B34-14202C22971E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84D-F9C1-4CEC-85F9-F2C7C4A4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2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A69C-9C22-4147-8B34-14202C22971E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84D-F9C1-4CEC-85F9-F2C7C4A46F7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6927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A69C-9C22-4147-8B34-14202C22971E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84D-F9C1-4CEC-85F9-F2C7C4A4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A69C-9C22-4147-8B34-14202C22971E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84D-F9C1-4CEC-85F9-F2C7C4A46F7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209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A69C-9C22-4147-8B34-14202C22971E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84D-F9C1-4CEC-85F9-F2C7C4A4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26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A69C-9C22-4147-8B34-14202C22971E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84D-F9C1-4CEC-85F9-F2C7C4A4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10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A69C-9C22-4147-8B34-14202C22971E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84D-F9C1-4CEC-85F9-F2C7C4A4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5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A69C-9C22-4147-8B34-14202C22971E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84D-F9C1-4CEC-85F9-F2C7C4A4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1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A69C-9C22-4147-8B34-14202C22971E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84D-F9C1-4CEC-85F9-F2C7C4A4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A69C-9C22-4147-8B34-14202C22971E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84D-F9C1-4CEC-85F9-F2C7C4A4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2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A69C-9C22-4147-8B34-14202C22971E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84D-F9C1-4CEC-85F9-F2C7C4A4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7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A69C-9C22-4147-8B34-14202C22971E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84D-F9C1-4CEC-85F9-F2C7C4A4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0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A69C-9C22-4147-8B34-14202C22971E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84D-F9C1-4CEC-85F9-F2C7C4A4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A69C-9C22-4147-8B34-14202C22971E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84D-F9C1-4CEC-85F9-F2C7C4A4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1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A69C-9C22-4147-8B34-14202C22971E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E84D-F9C1-4CEC-85F9-F2C7C4A4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1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DA69C-9C22-4147-8B34-14202C22971E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5AE84D-F9C1-4CEC-85F9-F2C7C4A4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6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opedia.com/TERM/N/network.html" TargetMode="External"/><Relationship Id="rId2" Type="http://schemas.openxmlformats.org/officeDocument/2006/relationships/hyperlink" Target="https://www.webopedia.com/TERM/I/Interne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ebopedia.com/TERM/P/protocol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ebopedia.com/TERM/C/computer.html" TargetMode="External"/><Relationship Id="rId3" Type="http://schemas.openxmlformats.org/officeDocument/2006/relationships/hyperlink" Target="https://www.webopedia.com/TERM/D/data.html" TargetMode="External"/><Relationship Id="rId7" Type="http://schemas.openxmlformats.org/officeDocument/2006/relationships/hyperlink" Target="https://www.webopedia.com/TERM/U/user.html" TargetMode="External"/><Relationship Id="rId2" Type="http://schemas.openxmlformats.org/officeDocument/2006/relationships/hyperlink" Target="https://www.webopedia.com/TERM/F/forma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bopedia.com/TERM/P/programmer.html" TargetMode="External"/><Relationship Id="rId11" Type="http://schemas.openxmlformats.org/officeDocument/2006/relationships/hyperlink" Target="https://www.webopedia.com/TERM/S/software.html" TargetMode="External"/><Relationship Id="rId5" Type="http://schemas.openxmlformats.org/officeDocument/2006/relationships/hyperlink" Target="https://www.webopedia.com/TERM/D/data_compression.html" TargetMode="External"/><Relationship Id="rId10" Type="http://schemas.openxmlformats.org/officeDocument/2006/relationships/hyperlink" Target="https://www.webopedia.com/TERM/H/hardware.html" TargetMode="External"/><Relationship Id="rId4" Type="http://schemas.openxmlformats.org/officeDocument/2006/relationships/hyperlink" Target="https://www.webopedia.com/TERM/D/device.html" TargetMode="External"/><Relationship Id="rId9" Type="http://schemas.openxmlformats.org/officeDocument/2006/relationships/hyperlink" Target="https://www.webopedia.com/TERM/S/support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opedia.com/TERM/B/browser.html" TargetMode="External"/><Relationship Id="rId7" Type="http://schemas.openxmlformats.org/officeDocument/2006/relationships/hyperlink" Target="https://www.webopedia.com/TERM/H/hyperlink.html" TargetMode="External"/><Relationship Id="rId2" Type="http://schemas.openxmlformats.org/officeDocument/2006/relationships/hyperlink" Target="https://www.webopedia.com/TERM/W/World_Wide_Web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bopedia.com/TERM/W/web_page.html" TargetMode="External"/><Relationship Id="rId5" Type="http://schemas.openxmlformats.org/officeDocument/2006/relationships/hyperlink" Target="https://www.webopedia.com/TERM/F/Firefox.html" TargetMode="External"/><Relationship Id="rId4" Type="http://schemas.openxmlformats.org/officeDocument/2006/relationships/hyperlink" Target="https://www.webopedia.com/TERM/I/Internet_Explorer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1D0B-BAE9-444E-A638-C20400BBF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Web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A203D-5CF6-4023-84AC-D1D03B030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00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8EB2-0FDA-4143-BFE4-936BDCC0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WWW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77C9D-499B-4ED6-B06B-7D806F4D3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WWW is a collection of resources in a web server</a:t>
            </a:r>
          </a:p>
          <a:p>
            <a:r>
              <a:rPr lang="en-US" altLang="en-US" dirty="0"/>
              <a:t>Each resource is identified by one or more URIs which are unique to the resource</a:t>
            </a:r>
          </a:p>
          <a:p>
            <a:r>
              <a:rPr lang="en-US" altLang="en-US" dirty="0"/>
              <a:t>Each resource can have multiple representations e.g. HTML, XHTML, XML, image, </a:t>
            </a:r>
            <a:r>
              <a:rPr lang="en-US" altLang="en-US" dirty="0" err="1"/>
              <a:t>etc</a:t>
            </a:r>
            <a:endParaRPr lang="en-US" altLang="en-US" dirty="0"/>
          </a:p>
          <a:p>
            <a:r>
              <a:rPr lang="en-US" altLang="en-US" dirty="0"/>
              <a:t>Users use a web agent (e.g. browser, download manager, </a:t>
            </a:r>
            <a:r>
              <a:rPr lang="en-US" altLang="en-US" dirty="0" err="1"/>
              <a:t>etc</a:t>
            </a:r>
            <a:r>
              <a:rPr lang="en-US" altLang="en-US" dirty="0"/>
              <a:t>) to access a resource, which is a 3-step process:</a:t>
            </a:r>
          </a:p>
          <a:p>
            <a:pPr lvl="1"/>
            <a:r>
              <a:rPr lang="en-US" altLang="en-US" dirty="0"/>
              <a:t>Identification</a:t>
            </a:r>
          </a:p>
          <a:p>
            <a:pPr lvl="1"/>
            <a:r>
              <a:rPr lang="en-US" altLang="en-US" dirty="0"/>
              <a:t>Interaction</a:t>
            </a:r>
          </a:p>
          <a:p>
            <a:pPr lvl="1"/>
            <a:r>
              <a:rPr lang="en-US" altLang="en-US" dirty="0"/>
              <a:t>Interpretation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8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03FB-633F-4BE1-A441-E1BAD4A6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61F2F-5350-441F-A098-E318B46C5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Identification</a:t>
            </a:r>
          </a:p>
          <a:p>
            <a:pPr lvl="1"/>
            <a:r>
              <a:rPr lang="en-US" altLang="en-US" dirty="0"/>
              <a:t>Purpose is to locate resources</a:t>
            </a:r>
          </a:p>
          <a:p>
            <a:pPr lvl="1"/>
            <a:r>
              <a:rPr lang="en-US" altLang="en-US" dirty="0"/>
              <a:t>Managed through URIs</a:t>
            </a:r>
          </a:p>
          <a:p>
            <a:pPr lvl="1"/>
            <a:r>
              <a:rPr lang="en-US" altLang="en-US" dirty="0"/>
              <a:t>URI is a general syntax to represent a URL or URN</a:t>
            </a:r>
          </a:p>
          <a:p>
            <a:r>
              <a:rPr lang="en-US" altLang="en-US" dirty="0"/>
              <a:t>Interaction</a:t>
            </a:r>
          </a:p>
          <a:p>
            <a:pPr lvl="1"/>
            <a:r>
              <a:rPr lang="en-US" altLang="en-US" dirty="0"/>
              <a:t>Purpose is to retrieve resource representations</a:t>
            </a:r>
          </a:p>
          <a:p>
            <a:pPr lvl="1"/>
            <a:r>
              <a:rPr lang="en-US" altLang="en-US" dirty="0"/>
              <a:t>Managed through HTTP Protocol</a:t>
            </a:r>
          </a:p>
          <a:p>
            <a:pPr lvl="1"/>
            <a:r>
              <a:rPr lang="en-US" altLang="en-US" dirty="0"/>
              <a:t>Other protocols such as HTTPS, SOAP, etc. may also be used</a:t>
            </a:r>
          </a:p>
          <a:p>
            <a:r>
              <a:rPr lang="en-US" altLang="en-US" dirty="0"/>
              <a:t>Interpretation</a:t>
            </a:r>
          </a:p>
          <a:p>
            <a:pPr lvl="1"/>
            <a:r>
              <a:rPr lang="en-US" altLang="en-US" dirty="0"/>
              <a:t>Purpose is to understand resource representation and present respective information to user</a:t>
            </a:r>
          </a:p>
          <a:p>
            <a:pPr lvl="1"/>
            <a:r>
              <a:rPr lang="en-US" altLang="en-US" dirty="0"/>
              <a:t>Managed through HTML, CSS, </a:t>
            </a:r>
            <a:r>
              <a:rPr lang="en-US" altLang="en-US" dirty="0" err="1"/>
              <a:t>Javascript</a:t>
            </a:r>
            <a:r>
              <a:rPr lang="en-US" altLang="en-US" dirty="0"/>
              <a:t>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5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8773-6AAB-4DD6-AD91-42E3EE7C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(Message Based)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33F2-8EE7-4AFE-A95D-B51687273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Message is either</a:t>
            </a:r>
          </a:p>
          <a:p>
            <a:pPr lvl="1"/>
            <a:r>
              <a:rPr lang="en-US" altLang="en-US" b="1" dirty="0"/>
              <a:t>Request:</a:t>
            </a:r>
            <a:r>
              <a:rPr lang="en-US" altLang="en-US" dirty="0"/>
              <a:t> from client to server</a:t>
            </a:r>
          </a:p>
          <a:p>
            <a:pPr lvl="1"/>
            <a:r>
              <a:rPr lang="en-US" altLang="en-US" b="1" dirty="0"/>
              <a:t>Response:</a:t>
            </a:r>
            <a:r>
              <a:rPr lang="en-US" altLang="en-US" dirty="0"/>
              <a:t> from server to client</a:t>
            </a:r>
          </a:p>
          <a:p>
            <a:r>
              <a:rPr lang="en-US" altLang="en-US" dirty="0"/>
              <a:t>Each Message comprises of </a:t>
            </a:r>
          </a:p>
          <a:p>
            <a:pPr lvl="1"/>
            <a:r>
              <a:rPr lang="en-US" altLang="en-US" b="1" dirty="0"/>
              <a:t>Start Line:</a:t>
            </a:r>
            <a:r>
              <a:rPr lang="en-US" altLang="en-US" dirty="0"/>
              <a:t> defines the message type and other identifying information</a:t>
            </a:r>
          </a:p>
          <a:p>
            <a:pPr lvl="1"/>
            <a:r>
              <a:rPr lang="en-US" altLang="en-US" b="1" dirty="0"/>
              <a:t>Message Header: </a:t>
            </a:r>
            <a:r>
              <a:rPr lang="en-US" altLang="en-US" dirty="0"/>
              <a:t>contains meta data</a:t>
            </a:r>
          </a:p>
          <a:p>
            <a:pPr lvl="1"/>
            <a:r>
              <a:rPr lang="en-US" altLang="en-US" b="1" dirty="0"/>
              <a:t>Message Body: </a:t>
            </a:r>
            <a:r>
              <a:rPr lang="en-US" altLang="en-US" dirty="0"/>
              <a:t>contains the actual body of message – generally the entity associated with the message. It may or may not be empty depending upon the Message Type</a:t>
            </a:r>
          </a:p>
          <a:p>
            <a:pPr lvl="1"/>
            <a:endParaRPr lang="en-US" altLang="en-US" dirty="0"/>
          </a:p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07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93BC4-2C10-4182-89BD-C4A1A0B6C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Entity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BD3AE-6F4C-4768-B9E8-9E903B1D1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1500">
                <a:solidFill>
                  <a:schemeClr val="bg1"/>
                </a:solidFill>
              </a:rPr>
              <a:t>An entity is the content that is intended to be transferred between the client and the server</a:t>
            </a:r>
          </a:p>
          <a:p>
            <a:pPr>
              <a:lnSpc>
                <a:spcPct val="90000"/>
              </a:lnSpc>
            </a:pPr>
            <a:r>
              <a:rPr lang="en-US" altLang="en-US" sz="1500">
                <a:solidFill>
                  <a:schemeClr val="bg1"/>
                </a:solidFill>
              </a:rPr>
              <a:t>Entity may be further divided into:</a:t>
            </a:r>
          </a:p>
          <a:p>
            <a:pPr lvl="1">
              <a:lnSpc>
                <a:spcPct val="90000"/>
              </a:lnSpc>
            </a:pPr>
            <a:r>
              <a:rPr lang="en-US" altLang="en-US" sz="1500" b="1">
                <a:solidFill>
                  <a:schemeClr val="bg1"/>
                </a:solidFill>
              </a:rPr>
              <a:t>Header:</a:t>
            </a:r>
            <a:r>
              <a:rPr lang="en-US" altLang="en-US" sz="1500">
                <a:solidFill>
                  <a:schemeClr val="bg1"/>
                </a:solidFill>
              </a:rPr>
              <a:t> That contains meta-information about the body that helps in proper interpretation of body</a:t>
            </a:r>
          </a:p>
          <a:p>
            <a:pPr lvl="1">
              <a:lnSpc>
                <a:spcPct val="90000"/>
              </a:lnSpc>
            </a:pPr>
            <a:r>
              <a:rPr lang="en-US" altLang="en-US" sz="1500" b="1">
                <a:solidFill>
                  <a:schemeClr val="bg1"/>
                </a:solidFill>
              </a:rPr>
              <a:t>Body:</a:t>
            </a:r>
            <a:r>
              <a:rPr lang="en-US" altLang="en-US" sz="1500">
                <a:solidFill>
                  <a:schemeClr val="bg1"/>
                </a:solidFill>
              </a:rPr>
              <a:t> The actual content to be delivered</a:t>
            </a:r>
          </a:p>
          <a:p>
            <a:pPr>
              <a:lnSpc>
                <a:spcPct val="90000"/>
              </a:lnSpc>
            </a:pPr>
            <a:r>
              <a:rPr lang="en-US" altLang="en-US" sz="1500">
                <a:solidFill>
                  <a:schemeClr val="bg1"/>
                </a:solidFill>
              </a:rPr>
              <a:t>Examples of Entity:</a:t>
            </a:r>
          </a:p>
          <a:p>
            <a:pPr lvl="1">
              <a:lnSpc>
                <a:spcPct val="90000"/>
              </a:lnSpc>
            </a:pPr>
            <a:r>
              <a:rPr lang="en-US" altLang="en-US" sz="1500">
                <a:solidFill>
                  <a:schemeClr val="bg1"/>
                </a:solidFill>
              </a:rPr>
              <a:t>HTML Document</a:t>
            </a:r>
          </a:p>
          <a:p>
            <a:pPr lvl="1">
              <a:lnSpc>
                <a:spcPct val="90000"/>
              </a:lnSpc>
            </a:pPr>
            <a:r>
              <a:rPr lang="en-US" altLang="en-US" sz="1500">
                <a:solidFill>
                  <a:schemeClr val="bg1"/>
                </a:solidFill>
              </a:rPr>
              <a:t>XML Document, etc</a:t>
            </a:r>
          </a:p>
          <a:p>
            <a:pPr>
              <a:lnSpc>
                <a:spcPct val="90000"/>
              </a:lnSpc>
            </a:pPr>
            <a:endParaRPr lang="en-US" sz="15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5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EA821-0194-4002-9E65-30049FE2F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493930"/>
            <a:ext cx="5143500" cy="3857625"/>
          </a:xfrm>
          <a:prstGeom prst="rect">
            <a:avLst/>
          </a:prstGeom>
        </p:spPr>
      </p:pic>
      <p:sp>
        <p:nvSpPr>
          <p:cNvPr id="33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60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C279-1FE0-4376-8E22-17F1DFEA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39232B6-449D-48E3-A692-DD0E50C4E7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808138"/>
            <a:ext cx="8596312" cy="258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AutoShape 3">
            <a:extLst>
              <a:ext uri="{FF2B5EF4-FFF2-40B4-BE49-F238E27FC236}">
                <a16:creationId xmlns:a16="http://schemas.microsoft.com/office/drawing/2014/main" id="{3B98134E-9997-4272-A051-D3E8B9155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5" y="1130300"/>
            <a:ext cx="3886200" cy="1600200"/>
          </a:xfrm>
          <a:prstGeom prst="wedgeRoundRectCallout">
            <a:avLst>
              <a:gd name="adj1" fmla="val 31731"/>
              <a:gd name="adj2" fmla="val 80833"/>
              <a:gd name="adj3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/>
            <a:r>
              <a:rPr lang="en-US" altLang="en-US" dirty="0"/>
              <a:t>Server-side technologies:</a:t>
            </a:r>
          </a:p>
          <a:p>
            <a:pPr algn="ctr"/>
            <a:r>
              <a:rPr lang="en-US" altLang="en-US" dirty="0"/>
              <a:t> Servlets/JSP/PHP/ASP.NET etc.</a:t>
            </a:r>
          </a:p>
          <a:p>
            <a:pPr algn="ctr"/>
            <a:endParaRPr lang="en-US" altLang="en-US" dirty="0"/>
          </a:p>
          <a:p>
            <a:pPr algn="ctr"/>
            <a:r>
              <a:rPr lang="en-US" altLang="en-US" dirty="0"/>
              <a:t>May be used to generate</a:t>
            </a:r>
          </a:p>
          <a:p>
            <a:pPr algn="ctr"/>
            <a:r>
              <a:rPr lang="en-US" altLang="en-US" dirty="0"/>
              <a:t> response dynamically</a:t>
            </a:r>
          </a:p>
          <a:p>
            <a:pPr algn="ctr"/>
            <a:endParaRPr lang="en-US" altLang="en-US" dirty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E96171E-0A9E-4A96-98C1-556CBAB0C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4805362"/>
            <a:ext cx="3886200" cy="1844675"/>
          </a:xfrm>
          <a:prstGeom prst="wedgeRoundRectCallout">
            <a:avLst>
              <a:gd name="adj1" fmla="val -94764"/>
              <a:gd name="adj2" fmla="val -56495"/>
              <a:gd name="adj3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/>
            <a:r>
              <a:rPr lang="en-US" altLang="en-US" dirty="0"/>
              <a:t>Client side technologies used</a:t>
            </a:r>
          </a:p>
          <a:p>
            <a:pPr algn="ctr"/>
            <a:r>
              <a:rPr lang="en-US" altLang="en-US" dirty="0"/>
              <a:t>to interpret the response</a:t>
            </a:r>
          </a:p>
          <a:p>
            <a:pPr algn="ctr"/>
            <a:endParaRPr lang="en-US" altLang="en-US" dirty="0"/>
          </a:p>
          <a:p>
            <a:pPr algn="ctr"/>
            <a:r>
              <a:rPr lang="en-US" altLang="en-US" dirty="0"/>
              <a:t>Html: basic language</a:t>
            </a:r>
          </a:p>
          <a:p>
            <a:pPr algn="ctr"/>
            <a:r>
              <a:rPr lang="en-US" altLang="en-US" dirty="0"/>
              <a:t>CSS: styling and layout</a:t>
            </a:r>
          </a:p>
          <a:p>
            <a:pPr algn="ctr"/>
            <a:r>
              <a:rPr lang="en-US" altLang="en-US" dirty="0" err="1"/>
              <a:t>Javascript</a:t>
            </a:r>
            <a:r>
              <a:rPr lang="en-US" altLang="en-US" dirty="0"/>
              <a:t>: 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151140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379-2B1F-4277-A05C-898325E0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B87CF-04E6-4BB1-AE69-FDD6B7E0F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</a:t>
            </a:r>
          </a:p>
          <a:p>
            <a:r>
              <a:rPr lang="en-US" dirty="0"/>
              <a:t>WWW</a:t>
            </a:r>
          </a:p>
          <a:p>
            <a:r>
              <a:rPr lang="en-US" dirty="0"/>
              <a:t>Web Server</a:t>
            </a:r>
          </a:p>
          <a:p>
            <a:r>
              <a:rPr lang="en-US"/>
              <a:t>HTTP protocol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4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D24F-98E8-4751-A6D5-436FCDB1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F7C35-31C8-4D16-9168-E572AD18B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The </a:t>
            </a:r>
            <a:r>
              <a:rPr lang="en-US" b="1" i="1" dirty="0">
                <a:hlinkClick r:id="rId2"/>
              </a:rPr>
              <a:t>internet</a:t>
            </a:r>
            <a:r>
              <a:rPr lang="en-US" b="1" i="1" dirty="0"/>
              <a:t> is a massive </a:t>
            </a:r>
            <a:r>
              <a:rPr lang="en-US" b="1" i="1" dirty="0">
                <a:hlinkClick r:id="rId3"/>
              </a:rPr>
              <a:t>network</a:t>
            </a:r>
            <a:r>
              <a:rPr lang="en-US" b="1" i="1" dirty="0"/>
              <a:t> of networks, a networking infrastructure.</a:t>
            </a:r>
            <a:r>
              <a:rPr lang="en-US" dirty="0"/>
              <a:t> </a:t>
            </a:r>
          </a:p>
          <a:p>
            <a:r>
              <a:rPr lang="en-US" dirty="0"/>
              <a:t>It connects millions of computers together globally, forming a network in which any computer can communicate with any other computer as long as they are both connected to the internet. </a:t>
            </a:r>
          </a:p>
          <a:p>
            <a:r>
              <a:rPr lang="en-US" dirty="0"/>
              <a:t>Information that travels over the internet does so via a variety of languages known as </a:t>
            </a:r>
            <a:r>
              <a:rPr lang="en-US" dirty="0">
                <a:hlinkClick r:id="rId4"/>
              </a:rPr>
              <a:t>protocols</a:t>
            </a:r>
            <a:r>
              <a:rPr lang="en-US" dirty="0"/>
              <a:t>.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3452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4B73-3AC0-4211-AD34-7D0F9B3F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33E6-71DA-4DB0-8230-D008CA62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An agreed-upon </a:t>
            </a:r>
            <a:r>
              <a:rPr lang="en-US" dirty="0">
                <a:hlinkClick r:id="rId2"/>
              </a:rPr>
              <a:t>format</a:t>
            </a:r>
            <a:r>
              <a:rPr lang="en-US" dirty="0"/>
              <a:t> for transmitting </a:t>
            </a:r>
            <a:r>
              <a:rPr lang="en-US" dirty="0">
                <a:hlinkClick r:id="rId3"/>
              </a:rPr>
              <a:t>data</a:t>
            </a:r>
            <a:r>
              <a:rPr lang="en-US" dirty="0"/>
              <a:t> between two </a:t>
            </a:r>
            <a:r>
              <a:rPr lang="en-US" dirty="0">
                <a:hlinkClick r:id="rId4"/>
              </a:rPr>
              <a:t>devices</a:t>
            </a:r>
            <a:r>
              <a:rPr lang="en-US" dirty="0"/>
              <a:t>. The protocol determines the following:</a:t>
            </a:r>
          </a:p>
          <a:p>
            <a:pPr lvl="1" fontAlgn="base"/>
            <a:r>
              <a:rPr lang="en-US" dirty="0"/>
              <a:t>the type of error checking to be used</a:t>
            </a:r>
          </a:p>
          <a:p>
            <a:pPr lvl="1" fontAlgn="base"/>
            <a:r>
              <a:rPr lang="en-US" dirty="0">
                <a:hlinkClick r:id="rId5"/>
              </a:rPr>
              <a:t>data compression</a:t>
            </a:r>
            <a:r>
              <a:rPr lang="en-US" dirty="0"/>
              <a:t> method, if any</a:t>
            </a:r>
          </a:p>
          <a:p>
            <a:pPr lvl="1" fontAlgn="base"/>
            <a:r>
              <a:rPr lang="en-US" dirty="0"/>
              <a:t>how the sending device will indicate that it has finished sending a message</a:t>
            </a:r>
          </a:p>
          <a:p>
            <a:pPr lvl="1" fontAlgn="base"/>
            <a:r>
              <a:rPr lang="en-US" dirty="0"/>
              <a:t>how the receiving device will indicate that it has received a message</a:t>
            </a:r>
          </a:p>
          <a:p>
            <a:pPr fontAlgn="base"/>
            <a:r>
              <a:rPr lang="en-US" dirty="0"/>
              <a:t>There are a variety of standard protocols from which </a:t>
            </a:r>
            <a:r>
              <a:rPr lang="en-US" dirty="0">
                <a:hlinkClick r:id="rId6"/>
              </a:rPr>
              <a:t>programmers</a:t>
            </a:r>
            <a:r>
              <a:rPr lang="en-US" dirty="0"/>
              <a:t> can choose. Each has particular advantages and disadvantages; for example, some are simpler than others, some are more reliable, and some are faster.</a:t>
            </a:r>
          </a:p>
          <a:p>
            <a:pPr fontAlgn="base"/>
            <a:r>
              <a:rPr lang="en-US" dirty="0"/>
              <a:t>From a </a:t>
            </a:r>
            <a:r>
              <a:rPr lang="en-US" dirty="0">
                <a:hlinkClick r:id="rId7"/>
              </a:rPr>
              <a:t>user's</a:t>
            </a:r>
            <a:r>
              <a:rPr lang="en-US" dirty="0"/>
              <a:t> point of view, the only interesting aspect about protocols is that your </a:t>
            </a:r>
            <a:r>
              <a:rPr lang="en-US" dirty="0">
                <a:hlinkClick r:id="rId8"/>
              </a:rPr>
              <a:t>computer</a:t>
            </a:r>
            <a:r>
              <a:rPr lang="en-US" dirty="0"/>
              <a:t> or device must </a:t>
            </a:r>
            <a:r>
              <a:rPr lang="en-US" dirty="0">
                <a:hlinkClick r:id="rId9"/>
              </a:rPr>
              <a:t>support</a:t>
            </a:r>
            <a:r>
              <a:rPr lang="en-US" dirty="0"/>
              <a:t> the right ones if you want to communicate with other computers. The protocol can be implemented either in </a:t>
            </a:r>
            <a:r>
              <a:rPr lang="en-US" dirty="0">
                <a:hlinkClick r:id="rId10"/>
              </a:rPr>
              <a:t>hardware</a:t>
            </a:r>
            <a:r>
              <a:rPr lang="en-US" dirty="0"/>
              <a:t> or in </a:t>
            </a:r>
            <a:r>
              <a:rPr lang="en-US" dirty="0">
                <a:hlinkClick r:id="rId11"/>
              </a:rPr>
              <a:t>software</a:t>
            </a:r>
            <a:r>
              <a:rPr lang="en-US" dirty="0"/>
              <a:t>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ttps://qph.fs.quoracdn.net/main-qimg-a504d907f859a1d86e4b93fa6d2ccfc2">
            <a:extLst>
              <a:ext uri="{FF2B5EF4-FFF2-40B4-BE49-F238E27FC236}">
                <a16:creationId xmlns:a16="http://schemas.microsoft.com/office/drawing/2014/main" id="{69CD9A6A-B4BE-48E5-A6CF-1003A24193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47" y="1131994"/>
            <a:ext cx="9750383" cy="459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57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DF5C-346E-43B2-A8A1-58A96A27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AD17-F888-4A44-BF2C-1883200DD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HTTP</a:t>
            </a:r>
            <a:r>
              <a:rPr lang="en-US" dirty="0"/>
              <a:t> - Hypertext Transfer Protocol is used to send and receive webpages and files on the internet.</a:t>
            </a:r>
          </a:p>
          <a:p>
            <a:r>
              <a:rPr lang="en-US" b="1" dirty="0"/>
              <a:t>FTP</a:t>
            </a:r>
            <a:r>
              <a:rPr lang="en-US" dirty="0"/>
              <a:t> - The File Transfer Program is a standard network protocol used for the transfer of computer files between a client and server on a computer network. </a:t>
            </a:r>
          </a:p>
          <a:p>
            <a:r>
              <a:rPr lang="en-US" b="1" dirty="0"/>
              <a:t>DNS</a:t>
            </a:r>
            <a:r>
              <a:rPr lang="en-US" dirty="0"/>
              <a:t> - Domain Name System is a system used to convert a computer's host name into an IP address on the Internet.</a:t>
            </a:r>
          </a:p>
          <a:p>
            <a:r>
              <a:rPr lang="en-US" b="1" dirty="0"/>
              <a:t>DSL</a:t>
            </a:r>
            <a:r>
              <a:rPr lang="en-US" dirty="0"/>
              <a:t> - Digital subscriber line ( originally digital subscriber loop) is a family of technologies that are used to transmit digital data over telephone lines.</a:t>
            </a:r>
          </a:p>
          <a:p>
            <a:r>
              <a:rPr lang="en-US" b="1" dirty="0"/>
              <a:t>TCP/IP – consist of:</a:t>
            </a:r>
          </a:p>
          <a:p>
            <a:pPr lvl="1"/>
            <a:r>
              <a:rPr lang="en-US" sz="1800" dirty="0"/>
              <a:t>Transmission Control </a:t>
            </a:r>
            <a:r>
              <a:rPr lang="en-US" sz="1800" b="1" dirty="0"/>
              <a:t>Protocol</a:t>
            </a:r>
            <a:r>
              <a:rPr lang="en-US" sz="1800" dirty="0"/>
              <a:t> (TCP), which uses a set of rules to exchange messages with other </a:t>
            </a:r>
            <a:r>
              <a:rPr lang="en-US" sz="1800" b="1" dirty="0"/>
              <a:t>Internet</a:t>
            </a:r>
            <a:r>
              <a:rPr lang="en-US" sz="1800" dirty="0"/>
              <a:t> points at the information packet level.</a:t>
            </a:r>
          </a:p>
          <a:p>
            <a:pPr lvl="1"/>
            <a:r>
              <a:rPr lang="en-US" sz="1800" b="1" dirty="0"/>
              <a:t>Internet Protocol</a:t>
            </a:r>
            <a:r>
              <a:rPr lang="en-US" sz="1800" dirty="0"/>
              <a:t> (IP), which uses a set of rules to send and receive messages at the </a:t>
            </a:r>
            <a:r>
              <a:rPr lang="en-US" sz="1800" b="1" dirty="0"/>
              <a:t>Internet</a:t>
            </a:r>
            <a:r>
              <a:rPr lang="en-US" sz="1800" dirty="0"/>
              <a:t> address level.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3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D4CC-FDC2-449D-BABC-D805FC01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Evolution of the Internet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A1BF-343D-48CC-8E85-68FEA47B5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originated as ARPANET in September 1969 and had two main goals:</a:t>
            </a:r>
          </a:p>
          <a:p>
            <a:pPr lvl="1"/>
            <a:r>
              <a:rPr lang="en-US" dirty="0"/>
              <a:t>Allow scientists at different physical locations to share information and work together</a:t>
            </a:r>
          </a:p>
          <a:p>
            <a:pPr lvl="1"/>
            <a:r>
              <a:rPr lang="en-US" dirty="0"/>
              <a:t>Function even if part of the network were disabled or destroyed by a disaster</a:t>
            </a:r>
          </a:p>
        </p:txBody>
      </p:sp>
    </p:spTree>
    <p:extLst>
      <p:ext uri="{BB962C8B-B14F-4D97-AF65-F5344CB8AC3E}">
        <p14:creationId xmlns:p14="http://schemas.microsoft.com/office/powerpoint/2010/main" val="75585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526D-9FFA-4717-BA74-B819E70B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World Wide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0C1C-00BE-47CD-B3C9-042E4684D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The </a:t>
            </a:r>
            <a:r>
              <a:rPr lang="en-US" b="1" i="1" dirty="0">
                <a:hlinkClick r:id="rId2"/>
              </a:rPr>
              <a:t>World Wide Web</a:t>
            </a:r>
            <a:r>
              <a:rPr lang="en-US" b="1" i="1" dirty="0"/>
              <a:t>, or simply web, is a way of accessing information over the medium of the internet.</a:t>
            </a:r>
            <a:r>
              <a:rPr lang="en-US" dirty="0"/>
              <a:t> It is an information-sharing model that is built on top of the internet. </a:t>
            </a:r>
          </a:p>
          <a:p>
            <a:r>
              <a:rPr lang="en-US" dirty="0"/>
              <a:t>The web uses the HTTP protocol, only one of the languages spoken over the internet, to transmit data. </a:t>
            </a:r>
          </a:p>
          <a:p>
            <a:r>
              <a:rPr lang="en-US" dirty="0"/>
              <a:t>Web services, which use HTTP to allow applications to communicate in order to exchange business logic, use the web to share information. </a:t>
            </a:r>
          </a:p>
          <a:p>
            <a:r>
              <a:rPr lang="en-US" dirty="0"/>
              <a:t>The web also utilizes </a:t>
            </a:r>
            <a:r>
              <a:rPr lang="en-US" dirty="0">
                <a:hlinkClick r:id="rId3"/>
              </a:rPr>
              <a:t>browsers</a:t>
            </a:r>
            <a:r>
              <a:rPr lang="en-US" dirty="0"/>
              <a:t>, such as </a:t>
            </a:r>
            <a:r>
              <a:rPr lang="en-US" dirty="0">
                <a:hlinkClick r:id="rId4"/>
              </a:rPr>
              <a:t>Internet Explorer</a:t>
            </a:r>
            <a:r>
              <a:rPr lang="en-US" dirty="0"/>
              <a:t> or </a:t>
            </a:r>
            <a:r>
              <a:rPr lang="en-US" dirty="0">
                <a:hlinkClick r:id="rId5"/>
              </a:rPr>
              <a:t>Firefox</a:t>
            </a:r>
            <a:r>
              <a:rPr lang="en-US" dirty="0"/>
              <a:t>, to access Web documents called </a:t>
            </a:r>
            <a:r>
              <a:rPr lang="en-US" dirty="0">
                <a:hlinkClick r:id="rId6"/>
              </a:rPr>
              <a:t>webpages</a:t>
            </a:r>
            <a:r>
              <a:rPr lang="en-US" dirty="0"/>
              <a:t> that are linked to each other via </a:t>
            </a:r>
            <a:r>
              <a:rPr lang="en-US" dirty="0">
                <a:hlinkClick r:id="rId7"/>
              </a:rPr>
              <a:t>hyperlinks</a:t>
            </a:r>
            <a:r>
              <a:rPr lang="en-US" dirty="0"/>
              <a:t>. Web documents also contain graphics, sounds, text and video.</a:t>
            </a:r>
          </a:p>
        </p:txBody>
      </p:sp>
    </p:spTree>
    <p:extLst>
      <p:ext uri="{BB962C8B-B14F-4D97-AF65-F5344CB8AC3E}">
        <p14:creationId xmlns:p14="http://schemas.microsoft.com/office/powerpoint/2010/main" val="169883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23FA-15FA-42C2-9EDD-78483E51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FD4CE-C52B-442C-BBBA-11C5A064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server job is to:</a:t>
            </a:r>
          </a:p>
          <a:p>
            <a:pPr lvl="1"/>
            <a:r>
              <a:rPr lang="en-US" sz="1800" dirty="0"/>
              <a:t>host web content (static / dynamic)</a:t>
            </a:r>
          </a:p>
          <a:p>
            <a:pPr lvl="1"/>
            <a:r>
              <a:rPr lang="en-US" sz="1800" dirty="0"/>
              <a:t>Support technologies for efficient creation, deployment and distribution of content</a:t>
            </a:r>
          </a:p>
          <a:p>
            <a:pPr lvl="1"/>
            <a:r>
              <a:rPr lang="en-US" sz="1800" dirty="0"/>
              <a:t>Support multiple concurrent user requests</a:t>
            </a:r>
          </a:p>
          <a:p>
            <a:pPr lvl="1"/>
            <a:r>
              <a:rPr lang="en-US" sz="1800" dirty="0"/>
              <a:t>Support secure communication</a:t>
            </a:r>
          </a:p>
          <a:p>
            <a:pPr lvl="1"/>
            <a:r>
              <a:rPr lang="en-US" sz="1800" dirty="0"/>
              <a:t>Support multiple websites / applications simultaneously</a:t>
            </a:r>
          </a:p>
          <a:p>
            <a:r>
              <a:rPr lang="en-US" dirty="0"/>
              <a:t>Modern Web servers</a:t>
            </a:r>
          </a:p>
          <a:p>
            <a:pPr lvl="1"/>
            <a:r>
              <a:rPr lang="en-US" sz="1800" dirty="0"/>
              <a:t>Apache</a:t>
            </a:r>
          </a:p>
          <a:p>
            <a:pPr lvl="1"/>
            <a:r>
              <a:rPr lang="en-US" sz="1800" dirty="0"/>
              <a:t>IIS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20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</vt:lpstr>
      <vt:lpstr>Web Architecture</vt:lpstr>
      <vt:lpstr>Contents</vt:lpstr>
      <vt:lpstr>Internet</vt:lpstr>
      <vt:lpstr>Protocols</vt:lpstr>
      <vt:lpstr>PowerPoint Presentation</vt:lpstr>
      <vt:lpstr>Common Examples</vt:lpstr>
      <vt:lpstr>Evolution of the Internet</vt:lpstr>
      <vt:lpstr>World Wide Web</vt:lpstr>
      <vt:lpstr>Web Server</vt:lpstr>
      <vt:lpstr>Summary of WWW Architecture</vt:lpstr>
      <vt:lpstr>PowerPoint Presentation</vt:lpstr>
      <vt:lpstr>HTTP Protocol (Message Based)</vt:lpstr>
      <vt:lpstr>Entity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Architecture</dc:title>
  <dc:creator>Durr-e-Shahwar</dc:creator>
  <cp:lastModifiedBy>Durr-e-Shahwar</cp:lastModifiedBy>
  <cp:revision>2</cp:revision>
  <dcterms:created xsi:type="dcterms:W3CDTF">2018-09-10T12:30:49Z</dcterms:created>
  <dcterms:modified xsi:type="dcterms:W3CDTF">2019-01-11T05:05:51Z</dcterms:modified>
</cp:coreProperties>
</file>